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0" r:id="rId3"/>
    <p:sldId id="271" r:id="rId4"/>
    <p:sldId id="272" r:id="rId5"/>
    <p:sldId id="273" r:id="rId6"/>
    <p:sldId id="274" r:id="rId7"/>
    <p:sldId id="275" r:id="rId8"/>
    <p:sldId id="276" r:id="rId9"/>
    <p:sldId id="277" r:id="rId10"/>
    <p:sldId id="278" r:id="rId11"/>
    <p:sldId id="279" r:id="rId12"/>
    <p:sldId id="280" r:id="rId13"/>
    <p:sldId id="281" r:id="rId14"/>
    <p:sldId id="282" r:id="rId15"/>
    <p:sldId id="283" r:id="rId16"/>
    <p:sldId id="284" r:id="rId17"/>
    <p:sldId id="285" r:id="rId18"/>
    <p:sldId id="286" r:id="rId19"/>
    <p:sldId id="287" r:id="rId20"/>
    <p:sldId id="288" r:id="rId21"/>
    <p:sldId id="289" r:id="rId22"/>
    <p:sldId id="290" r:id="rId23"/>
    <p:sldId id="291" r:id="rId24"/>
    <p:sldId id="292" r:id="rId25"/>
    <p:sldId id="293" r:id="rId2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1464"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426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Ref idx="1002">
        <a:schemeClr val="bg2"/>
      </p:bgRef>
    </p:bg>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Дата 29"/>
          <p:cNvSpPr>
            <a:spLocks noGrp="1"/>
          </p:cNvSpPr>
          <p:nvPr>
            <p:ph type="dt" sz="half" idx="10"/>
          </p:nvPr>
        </p:nvSpPr>
        <p:spPr/>
        <p:txBody>
          <a:bodyPr/>
          <a:lstStyle/>
          <a:p>
            <a:fld id="{0BAA86E9-4EF4-4454-8265-F2F73B59AD86}" type="datetimeFigureOut">
              <a:rPr lang="ru-RU" smtClean="0"/>
              <a:pPr/>
              <a:t>11.04.2021</a:t>
            </a:fld>
            <a:endParaRPr lang="ru-RU"/>
          </a:p>
        </p:txBody>
      </p:sp>
      <p:sp>
        <p:nvSpPr>
          <p:cNvPr id="19" name="Нижний колонтитул 18"/>
          <p:cNvSpPr>
            <a:spLocks noGrp="1"/>
          </p:cNvSpPr>
          <p:nvPr>
            <p:ph type="ftr" sz="quarter" idx="11"/>
          </p:nvPr>
        </p:nvSpPr>
        <p:spPr/>
        <p:txBody>
          <a:bodyPr/>
          <a:lstStyle/>
          <a:p>
            <a:endParaRPr lang="ru-RU"/>
          </a:p>
        </p:txBody>
      </p:sp>
      <p:sp>
        <p:nvSpPr>
          <p:cNvPr id="27" name="Номер слайда 26"/>
          <p:cNvSpPr>
            <a:spLocks noGrp="1"/>
          </p:cNvSpPr>
          <p:nvPr>
            <p:ph type="sldNum" sz="quarter" idx="12"/>
          </p:nvPr>
        </p:nvSpPr>
        <p:spPr/>
        <p:txBody>
          <a:bodyPr/>
          <a:lstStyle/>
          <a:p>
            <a:fld id="{DCD2310B-A903-4B11-AB39-C9977937CE03}"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transition spd="slow">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0BAA86E9-4EF4-4454-8265-F2F73B59AD86}" type="datetimeFigureOut">
              <a:rPr lang="ru-RU" smtClean="0"/>
              <a:pPr/>
              <a:t>11.04.2021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CD2310B-A903-4B11-AB39-C9977937CE03}" type="slidenum">
              <a:rPr lang="ru-RU" smtClean="0"/>
              <a:pPr/>
              <a:t>‹#›</a:t>
            </a:fld>
            <a:endParaRPr lang="ru-RU"/>
          </a:p>
        </p:txBody>
      </p:sp>
    </p:spTree>
  </p:cSld>
  <p:clrMapOvr>
    <a:masterClrMapping/>
  </p:clrMapOvr>
  <p:transition spd="slow">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0BAA86E9-4EF4-4454-8265-F2F73B59AD86}" type="datetimeFigureOut">
              <a:rPr lang="ru-RU" smtClean="0"/>
              <a:pPr/>
              <a:t>11.04.2021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CD2310B-A903-4B11-AB39-C9977937CE03}" type="slidenum">
              <a:rPr lang="ru-RU" smtClean="0"/>
              <a:pPr/>
              <a:t>‹#›</a:t>
            </a:fld>
            <a:endParaRPr lang="ru-RU"/>
          </a:p>
        </p:txBody>
      </p:sp>
    </p:spTree>
  </p:cSld>
  <p:clrMapOvr>
    <a:masterClrMapping/>
  </p:clrMapOvr>
  <p:transition spd="slow">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0BAA86E9-4EF4-4454-8265-F2F73B59AD86}" type="datetimeFigureOut">
              <a:rPr lang="ru-RU" smtClean="0"/>
              <a:pPr/>
              <a:t>11.04.2021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CD2310B-A903-4B11-AB39-C9977937CE03}" type="slidenum">
              <a:rPr lang="ru-RU" smtClean="0"/>
              <a:pPr/>
              <a:t>‹#›</a:t>
            </a:fld>
            <a:endParaRPr lang="ru-RU"/>
          </a:p>
        </p:txBody>
      </p:sp>
    </p:spTree>
  </p:cSld>
  <p:clrMapOvr>
    <a:masterClrMapping/>
  </p:clrMapOvr>
  <p:transition spd="slow">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0BAA86E9-4EF4-4454-8265-F2F73B59AD86}" type="datetimeFigureOut">
              <a:rPr lang="ru-RU" smtClean="0"/>
              <a:pPr/>
              <a:t>11.04.2021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CD2310B-A903-4B11-AB39-C9977937CE03}"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transition spd="slow">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0BAA86E9-4EF4-4454-8265-F2F73B59AD86}" type="datetimeFigureOut">
              <a:rPr lang="ru-RU" smtClean="0"/>
              <a:pPr/>
              <a:t>11.04.2021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CD2310B-A903-4B11-AB39-C9977937CE03}" type="slidenum">
              <a:rPr lang="ru-RU" smtClean="0"/>
              <a:pPr/>
              <a:t>‹#›</a:t>
            </a:fld>
            <a:endParaRPr lang="ru-RU"/>
          </a:p>
        </p:txBody>
      </p:sp>
    </p:spTree>
  </p:cSld>
  <p:clrMapOvr>
    <a:masterClrMapping/>
  </p:clrMapOvr>
  <p:transition spd="slow">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0BAA86E9-4EF4-4454-8265-F2F73B59AD86}" type="datetimeFigureOut">
              <a:rPr lang="ru-RU" smtClean="0"/>
              <a:pPr/>
              <a:t>11.04.2021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CD2310B-A903-4B11-AB39-C9977937CE03}" type="slidenum">
              <a:rPr lang="ru-RU" smtClean="0"/>
              <a:pPr/>
              <a:t>‹#›</a:t>
            </a:fld>
            <a:endParaRPr lang="ru-RU"/>
          </a:p>
        </p:txBody>
      </p:sp>
    </p:spTree>
  </p:cSld>
  <p:clrMapOvr>
    <a:masterClrMapping/>
  </p:clrMapOvr>
  <p:transition spd="slow">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0BAA86E9-4EF4-4454-8265-F2F73B59AD86}" type="datetimeFigureOut">
              <a:rPr lang="ru-RU" smtClean="0"/>
              <a:pPr/>
              <a:t>11.04.2021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CD2310B-A903-4B11-AB39-C9977937CE03}" type="slidenum">
              <a:rPr lang="ru-RU" smtClean="0"/>
              <a:pPr/>
              <a:t>‹#›</a:t>
            </a:fld>
            <a:endParaRPr lang="ru-RU"/>
          </a:p>
        </p:txBody>
      </p:sp>
    </p:spTree>
  </p:cSld>
  <p:clrMapOvr>
    <a:masterClrMapping/>
  </p:clrMapOvr>
  <p:transition spd="slow">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BAA86E9-4EF4-4454-8265-F2F73B59AD86}" type="datetimeFigureOut">
              <a:rPr lang="ru-RU" smtClean="0"/>
              <a:pPr/>
              <a:t>11.04.2021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CD2310B-A903-4B11-AB39-C9977937CE03}" type="slidenum">
              <a:rPr lang="ru-RU" smtClean="0"/>
              <a:pPr/>
              <a:t>‹#›</a:t>
            </a:fld>
            <a:endParaRPr lang="ru-RU"/>
          </a:p>
        </p:txBody>
      </p:sp>
    </p:spTree>
  </p:cSld>
  <p:clrMapOvr>
    <a:masterClrMapping/>
  </p:clrMapOvr>
  <p:transition spd="slow">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0BAA86E9-4EF4-4454-8265-F2F73B59AD86}" type="datetimeFigureOut">
              <a:rPr lang="ru-RU" smtClean="0"/>
              <a:pPr/>
              <a:t>11.04.2021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CD2310B-A903-4B11-AB39-C9977937CE03}" type="slidenum">
              <a:rPr lang="ru-RU" smtClean="0"/>
              <a:pPr/>
              <a:t>‹#›</a:t>
            </a:fld>
            <a:endParaRPr lang="ru-RU"/>
          </a:p>
        </p:txBody>
      </p:sp>
    </p:spTree>
  </p:cSld>
  <p:clrMapOvr>
    <a:masterClrMapping/>
  </p:clrMapOvr>
  <p:transition spd="slow">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оугольник с одним вырезанным скругленным углом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Прямоугольный треугольник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Заголовок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Текст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0BAA86E9-4EF4-4454-8265-F2F73B59AD86}" type="datetimeFigureOut">
              <a:rPr lang="ru-RU" smtClean="0"/>
              <a:pPr/>
              <a:t>11.04.2021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077200" y="6356350"/>
            <a:ext cx="609600" cy="365125"/>
          </a:xfrm>
        </p:spPr>
        <p:txBody>
          <a:bodyPr/>
          <a:lstStyle/>
          <a:p>
            <a:fld id="{DCD2310B-A903-4B11-AB39-C9977937CE03}" type="slidenum">
              <a:rPr lang="ru-RU" smtClean="0"/>
              <a:pPr/>
              <a:t>‹#›</a:t>
            </a:fld>
            <a:endParaRPr lang="ru-RU"/>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smtClean="0"/>
              <a:t>Вставка рисунка</a:t>
            </a:r>
            <a:endParaRPr kumimoji="0" lang="en-US" dirty="0"/>
          </a:p>
        </p:txBody>
      </p:sp>
      <p:sp>
        <p:nvSpPr>
          <p:cNvPr id="10"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transition spd="slow">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Полилиния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Полилиния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Заголовок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Текст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0BAA86E9-4EF4-4454-8265-F2F73B59AD86}" type="datetimeFigureOut">
              <a:rPr lang="ru-RU" smtClean="0"/>
              <a:pPr/>
              <a:t>11.04.2021</a:t>
            </a:fld>
            <a:endParaRPr lang="ru-RU"/>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DCD2310B-A903-4B11-AB39-C9977937CE03}" type="slidenum">
              <a:rPr lang="ru-RU" smtClean="0"/>
              <a:pPr/>
              <a:t>‹#›</a:t>
            </a:fld>
            <a:endParaRPr lang="ru-RU"/>
          </a:p>
        </p:txBody>
      </p:sp>
      <p:grpSp>
        <p:nvGrpSpPr>
          <p:cNvPr id="2" name="Группа 1"/>
          <p:cNvGrpSpPr/>
          <p:nvPr/>
        </p:nvGrpSpPr>
        <p:grpSpPr>
          <a:xfrm>
            <a:off x="-19017" y="202408"/>
            <a:ext cx="9180548" cy="649224"/>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dissolve/>
  </p:transition>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33400" y="620688"/>
            <a:ext cx="7851648" cy="6552728"/>
          </a:xfrm>
        </p:spPr>
        <p:txBody>
          <a:bodyPr>
            <a:normAutofit fontScale="90000"/>
          </a:bodyPr>
          <a:lstStyle/>
          <a:p>
            <a:pPr algn="ctr">
              <a:lnSpc>
                <a:spcPct val="150000"/>
              </a:lnSpc>
            </a:pPr>
            <a:r>
              <a:rPr lang="ru-RU" sz="3200" b="0" dirty="0" smtClean="0">
                <a:solidFill>
                  <a:schemeClr val="bg1"/>
                </a:solidFill>
                <a:latin typeface="Times New Roman" panose="02020603050405020304" pitchFamily="18" charset="0"/>
                <a:cs typeface="Times New Roman" panose="02020603050405020304" pitchFamily="18" charset="0"/>
              </a:rPr>
              <a:t>Наименование</a:t>
            </a:r>
            <a:r>
              <a:rPr lang="ru-RU" b="0" dirty="0" smtClean="0">
                <a:solidFill>
                  <a:srgbClr val="002060"/>
                </a:solidFill>
              </a:rPr>
              <a:t> </a:t>
            </a:r>
            <a:r>
              <a:rPr lang="ru-RU" sz="2800" b="0" dirty="0" smtClean="0">
                <a:solidFill>
                  <a:schemeClr val="bg1"/>
                </a:solidFill>
                <a:latin typeface="Times New Roman" panose="02020603050405020304" pitchFamily="18" charset="0"/>
                <a:cs typeface="Times New Roman" panose="02020603050405020304" pitchFamily="18" charset="0"/>
              </a:rPr>
              <a:t>организации: </a:t>
            </a:r>
            <a:br>
              <a:rPr lang="ru-RU" sz="2800" b="0" dirty="0" smtClean="0">
                <a:solidFill>
                  <a:schemeClr val="bg1"/>
                </a:solidFill>
                <a:latin typeface="Times New Roman" panose="02020603050405020304" pitchFamily="18" charset="0"/>
                <a:cs typeface="Times New Roman" panose="02020603050405020304" pitchFamily="18" charset="0"/>
              </a:rPr>
            </a:br>
            <a:r>
              <a:rPr lang="ru-RU" sz="2800" dirty="0" err="1" smtClean="0">
                <a:solidFill>
                  <a:schemeClr val="bg1"/>
                </a:solidFill>
                <a:latin typeface="Times New Roman" panose="02020603050405020304" pitchFamily="18" charset="0"/>
                <a:cs typeface="Times New Roman" panose="02020603050405020304" pitchFamily="18" charset="0"/>
              </a:rPr>
              <a:t>МБДОУ</a:t>
            </a:r>
            <a:r>
              <a:rPr lang="ru-RU" sz="2800" dirty="0" smtClean="0">
                <a:solidFill>
                  <a:schemeClr val="bg1"/>
                </a:solidFill>
                <a:latin typeface="Times New Roman" panose="02020603050405020304" pitchFamily="18" charset="0"/>
                <a:cs typeface="Times New Roman" panose="02020603050405020304" pitchFamily="18" charset="0"/>
              </a:rPr>
              <a:t> «Детский сад общеразвивающего вида № 47»</a:t>
            </a:r>
            <a:br>
              <a:rPr lang="ru-RU" sz="2800" dirty="0" smtClean="0">
                <a:solidFill>
                  <a:schemeClr val="bg1"/>
                </a:solidFill>
                <a:latin typeface="Times New Roman" panose="02020603050405020304" pitchFamily="18" charset="0"/>
                <a:cs typeface="Times New Roman" panose="02020603050405020304" pitchFamily="18" charset="0"/>
              </a:rPr>
            </a:br>
            <a:r>
              <a:rPr lang="ru-RU" sz="2800" b="0" dirty="0" smtClean="0">
                <a:solidFill>
                  <a:schemeClr val="bg1"/>
                </a:solidFill>
                <a:latin typeface="Times New Roman" panose="02020603050405020304" pitchFamily="18" charset="0"/>
                <a:cs typeface="Times New Roman" panose="02020603050405020304" pitchFamily="18" charset="0"/>
              </a:rPr>
              <a:t>ИНН организации: </a:t>
            </a:r>
            <a:r>
              <a:rPr lang="ru-RU" sz="2800" dirty="0" smtClean="0">
                <a:solidFill>
                  <a:schemeClr val="bg1"/>
                </a:solidFill>
                <a:latin typeface="Times New Roman" panose="02020603050405020304" pitchFamily="18" charset="0"/>
                <a:cs typeface="Times New Roman" panose="02020603050405020304" pitchFamily="18" charset="0"/>
              </a:rPr>
              <a:t>5042069420</a:t>
            </a:r>
            <a:br>
              <a:rPr lang="ru-RU" sz="2800" dirty="0" smtClean="0">
                <a:solidFill>
                  <a:schemeClr val="bg1"/>
                </a:solidFill>
                <a:latin typeface="Times New Roman" panose="02020603050405020304" pitchFamily="18" charset="0"/>
                <a:cs typeface="Times New Roman" panose="02020603050405020304" pitchFamily="18" charset="0"/>
              </a:rPr>
            </a:br>
            <a:r>
              <a:rPr lang="ru-RU" sz="2800" b="0" dirty="0" smtClean="0">
                <a:solidFill>
                  <a:schemeClr val="bg1"/>
                </a:solidFill>
                <a:latin typeface="Times New Roman" panose="02020603050405020304" pitchFamily="18" charset="0"/>
                <a:cs typeface="Times New Roman" panose="02020603050405020304" pitchFamily="18" charset="0"/>
              </a:rPr>
              <a:t>Адрес организации: </a:t>
            </a:r>
            <a:r>
              <a:rPr lang="ru-RU" sz="2800" dirty="0" smtClean="0">
                <a:solidFill>
                  <a:schemeClr val="bg1"/>
                </a:solidFill>
                <a:latin typeface="Times New Roman" panose="02020603050405020304" pitchFamily="18" charset="0"/>
                <a:cs typeface="Times New Roman" panose="02020603050405020304" pitchFamily="18" charset="0"/>
              </a:rPr>
              <a:t>Московская область, Сергиево Посадский </a:t>
            </a:r>
            <a:r>
              <a:rPr lang="ru-RU" sz="2800" dirty="0" err="1" smtClean="0">
                <a:solidFill>
                  <a:schemeClr val="bg1"/>
                </a:solidFill>
                <a:latin typeface="Times New Roman" panose="02020603050405020304" pitchFamily="18" charset="0"/>
                <a:cs typeface="Times New Roman" panose="02020603050405020304" pitchFamily="18" charset="0"/>
              </a:rPr>
              <a:t>район,д.Шабурново,д.49</a:t>
            </a:r>
            <a:r>
              <a:rPr lang="ru-RU" sz="2800" dirty="0" smtClean="0">
                <a:solidFill>
                  <a:schemeClr val="bg1"/>
                </a:solidFill>
                <a:latin typeface="Times New Roman" panose="02020603050405020304" pitchFamily="18" charset="0"/>
                <a:cs typeface="Times New Roman" panose="02020603050405020304" pitchFamily="18" charset="0"/>
              </a:rPr>
              <a:t/>
            </a:r>
            <a:br>
              <a:rPr lang="ru-RU" sz="2800" dirty="0" smtClean="0">
                <a:solidFill>
                  <a:schemeClr val="bg1"/>
                </a:solidFill>
                <a:latin typeface="Times New Roman" panose="02020603050405020304" pitchFamily="18" charset="0"/>
                <a:cs typeface="Times New Roman" panose="02020603050405020304" pitchFamily="18" charset="0"/>
              </a:rPr>
            </a:br>
            <a:r>
              <a:rPr lang="ru-RU" sz="2800" b="0" dirty="0" smtClean="0">
                <a:solidFill>
                  <a:schemeClr val="bg1"/>
                </a:solidFill>
                <a:latin typeface="Times New Roman" panose="02020603050405020304" pitchFamily="18" charset="0"/>
                <a:cs typeface="Times New Roman" panose="02020603050405020304" pitchFamily="18" charset="0"/>
              </a:rPr>
              <a:t>Сайт организации:</a:t>
            </a:r>
            <a:br>
              <a:rPr lang="ru-RU" sz="2800" b="0" dirty="0" smtClean="0">
                <a:solidFill>
                  <a:schemeClr val="bg1"/>
                </a:solidFill>
                <a:latin typeface="Times New Roman" panose="02020603050405020304" pitchFamily="18" charset="0"/>
                <a:cs typeface="Times New Roman" panose="02020603050405020304" pitchFamily="18" charset="0"/>
              </a:rPr>
            </a:br>
            <a:r>
              <a:rPr lang="en-US" sz="4000" u="sng" dirty="0">
                <a:solidFill>
                  <a:schemeClr val="bg1"/>
                </a:solidFill>
                <a:latin typeface="Times New Roman" panose="02020603050405020304" pitchFamily="18" charset="0"/>
                <a:cs typeface="Times New Roman" panose="02020603050405020304" pitchFamily="18" charset="0"/>
              </a:rPr>
              <a:t>http://</a:t>
            </a:r>
            <a:r>
              <a:rPr lang="en-US" sz="4000" u="sng" dirty="0" err="1">
                <a:solidFill>
                  <a:schemeClr val="bg1"/>
                </a:solidFill>
                <a:latin typeface="Times New Roman" panose="02020603050405020304" pitchFamily="18" charset="0"/>
                <a:cs typeface="Times New Roman" panose="02020603050405020304" pitchFamily="18" charset="0"/>
              </a:rPr>
              <a:t>mbdoy47.mya5.ru</a:t>
            </a:r>
            <a:r>
              <a:rPr lang="en-US" sz="4000" u="sng" dirty="0">
                <a:solidFill>
                  <a:schemeClr val="bg1"/>
                </a:solidFill>
                <a:latin typeface="Times New Roman" panose="02020603050405020304" pitchFamily="18" charset="0"/>
                <a:cs typeface="Times New Roman" panose="02020603050405020304" pitchFamily="18" charset="0"/>
              </a:rPr>
              <a:t>/</a:t>
            </a:r>
            <a:r>
              <a:rPr lang="ru-RU" sz="2800" dirty="0" smtClean="0">
                <a:solidFill>
                  <a:schemeClr val="bg1"/>
                </a:solidFill>
                <a:latin typeface="Times New Roman" panose="02020603050405020304" pitchFamily="18" charset="0"/>
                <a:cs typeface="Times New Roman" panose="02020603050405020304" pitchFamily="18" charset="0"/>
              </a:rPr>
              <a:t/>
            </a:r>
            <a:br>
              <a:rPr lang="ru-RU" sz="2800" dirty="0" smtClean="0">
                <a:solidFill>
                  <a:schemeClr val="bg1"/>
                </a:solidFill>
                <a:latin typeface="Times New Roman" panose="02020603050405020304" pitchFamily="18" charset="0"/>
                <a:cs typeface="Times New Roman" panose="02020603050405020304" pitchFamily="18" charset="0"/>
              </a:rPr>
            </a:br>
            <a:endParaRPr lang="ru-RU" dirty="0">
              <a:solidFill>
                <a:srgbClr val="002060"/>
              </a:solidFill>
            </a:endParaRPr>
          </a:p>
        </p:txBody>
      </p:sp>
    </p:spTree>
  </p:cSld>
  <p:clrMapOvr>
    <a:masterClrMapping/>
  </p:clrMapOvr>
  <p:transition spd="slow" advTm="6538">
    <p:cove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a:p>
        </p:txBody>
      </p:sp>
      <p:sp>
        <p:nvSpPr>
          <p:cNvPr id="5" name="Заголовок 4"/>
          <p:cNvSpPr>
            <a:spLocks noGrp="1"/>
          </p:cNvSpPr>
          <p:nvPr>
            <p:ph type="title"/>
          </p:nvPr>
        </p:nvSpPr>
        <p:spPr>
          <a:xfrm>
            <a:off x="457200" y="704088"/>
            <a:ext cx="8229600" cy="545361"/>
          </a:xfrm>
        </p:spPr>
        <p:txBody>
          <a:bodyPr>
            <a:normAutofit fontScale="90000"/>
          </a:bodyPr>
          <a:lstStyle/>
          <a:p>
            <a:r>
              <a:rPr lang="ru-RU" sz="3600" dirty="0" smtClean="0">
                <a:solidFill>
                  <a:schemeClr val="tx1"/>
                </a:solidFill>
                <a:latin typeface="Times New Roman" panose="02020603050405020304" pitchFamily="18" charset="0"/>
                <a:cs typeface="Times New Roman" panose="02020603050405020304" pitchFamily="18" charset="0"/>
              </a:rPr>
              <a:t>Иллюстрирующие фотографии</a:t>
            </a:r>
            <a:endParaRPr lang="ru-RU" sz="3600" dirty="0">
              <a:solidFill>
                <a:schemeClr val="tx1"/>
              </a:solidFill>
              <a:latin typeface="Times New Roman" panose="02020603050405020304" pitchFamily="18" charset="0"/>
              <a:cs typeface="Times New Roman" panose="02020603050405020304" pitchFamily="18" charset="0"/>
            </a:endParaRPr>
          </a:p>
        </p:txBody>
      </p:sp>
      <p:pic>
        <p:nvPicPr>
          <p:cNvPr id="4" name="Рисунок 3"/>
          <p:cNvPicPr/>
          <p:nvPr/>
        </p:nvPicPr>
        <p:blipFill>
          <a:blip r:embed="rId2"/>
          <a:stretch>
            <a:fillRect/>
          </a:stretch>
        </p:blipFill>
        <p:spPr>
          <a:xfrm>
            <a:off x="323528" y="1484784"/>
            <a:ext cx="3571106" cy="2356594"/>
          </a:xfrm>
          <a:prstGeom prst="rect">
            <a:avLst/>
          </a:prstGeom>
        </p:spPr>
      </p:pic>
      <p:pic>
        <p:nvPicPr>
          <p:cNvPr id="6" name="Рисунок 5"/>
          <p:cNvPicPr/>
          <p:nvPr/>
        </p:nvPicPr>
        <p:blipFill>
          <a:blip r:embed="rId3"/>
          <a:stretch>
            <a:fillRect/>
          </a:stretch>
        </p:blipFill>
        <p:spPr>
          <a:xfrm>
            <a:off x="4050779" y="1484784"/>
            <a:ext cx="4194348" cy="2390130"/>
          </a:xfrm>
          <a:prstGeom prst="rect">
            <a:avLst/>
          </a:prstGeom>
        </p:spPr>
      </p:pic>
      <p:pic>
        <p:nvPicPr>
          <p:cNvPr id="7" name="Рисунок 6"/>
          <p:cNvPicPr/>
          <p:nvPr/>
        </p:nvPicPr>
        <p:blipFill>
          <a:blip r:embed="rId4"/>
          <a:stretch>
            <a:fillRect/>
          </a:stretch>
        </p:blipFill>
        <p:spPr>
          <a:xfrm>
            <a:off x="1907704" y="4069073"/>
            <a:ext cx="4482381" cy="2606154"/>
          </a:xfrm>
          <a:prstGeom prst="rect">
            <a:avLst/>
          </a:prstGeom>
        </p:spPr>
      </p:pic>
    </p:spTree>
    <p:extLst>
      <p:ext uri="{BB962C8B-B14F-4D97-AF65-F5344CB8AC3E}">
        <p14:creationId xmlns:p14="http://schemas.microsoft.com/office/powerpoint/2010/main" val="3738534368"/>
      </p:ext>
    </p:extLst>
  </p:cSld>
  <p:clrMapOvr>
    <a:masterClrMapping/>
  </p:clrMapOvr>
  <p:transition spd="slow" advTm="9185">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a:p>
        </p:txBody>
      </p:sp>
      <p:sp>
        <p:nvSpPr>
          <p:cNvPr id="5" name="Заголовок 4"/>
          <p:cNvSpPr>
            <a:spLocks noGrp="1"/>
          </p:cNvSpPr>
          <p:nvPr>
            <p:ph type="title"/>
          </p:nvPr>
        </p:nvSpPr>
        <p:spPr>
          <a:xfrm>
            <a:off x="457200" y="704088"/>
            <a:ext cx="8229600" cy="636680"/>
          </a:xfrm>
        </p:spPr>
        <p:txBody>
          <a:bodyPr>
            <a:normAutofit/>
          </a:bodyPr>
          <a:lstStyle/>
          <a:p>
            <a:r>
              <a:rPr lang="ru-RU" sz="3600" dirty="0" smtClean="0">
                <a:solidFill>
                  <a:schemeClr val="tx1"/>
                </a:solidFill>
                <a:latin typeface="Times New Roman" pitchFamily="18" charset="0"/>
                <a:cs typeface="Times New Roman" pitchFamily="18" charset="0"/>
              </a:rPr>
              <a:t>Иллюстрирующие фотографии</a:t>
            </a:r>
            <a:endParaRPr lang="ru-RU" sz="3600" dirty="0">
              <a:solidFill>
                <a:schemeClr val="tx1"/>
              </a:solidFill>
              <a:latin typeface="Times New Roman" pitchFamily="18" charset="0"/>
              <a:cs typeface="Times New Roman" pitchFamily="18" charset="0"/>
            </a:endParaRPr>
          </a:p>
        </p:txBody>
      </p:sp>
      <p:pic>
        <p:nvPicPr>
          <p:cNvPr id="4" name="Рисунок 3"/>
          <p:cNvPicPr/>
          <p:nvPr/>
        </p:nvPicPr>
        <p:blipFill>
          <a:blip r:embed="rId2"/>
          <a:stretch>
            <a:fillRect/>
          </a:stretch>
        </p:blipFill>
        <p:spPr>
          <a:xfrm>
            <a:off x="323528" y="1484784"/>
            <a:ext cx="8640960" cy="5270450"/>
          </a:xfrm>
          <a:prstGeom prst="rect">
            <a:avLst/>
          </a:prstGeom>
        </p:spPr>
      </p:pic>
    </p:spTree>
    <p:extLst>
      <p:ext uri="{BB962C8B-B14F-4D97-AF65-F5344CB8AC3E}">
        <p14:creationId xmlns:p14="http://schemas.microsoft.com/office/powerpoint/2010/main" val="3815099966"/>
      </p:ext>
    </p:extLst>
  </p:cSld>
  <p:clrMapOvr>
    <a:masterClrMapping/>
  </p:clrMapOvr>
  <p:transition spd="slow" advTm="9185">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a:p>
        </p:txBody>
      </p:sp>
      <p:sp>
        <p:nvSpPr>
          <p:cNvPr id="5" name="Заголовок 4"/>
          <p:cNvSpPr>
            <a:spLocks noGrp="1"/>
          </p:cNvSpPr>
          <p:nvPr>
            <p:ph type="title"/>
          </p:nvPr>
        </p:nvSpPr>
        <p:spPr>
          <a:xfrm>
            <a:off x="457200" y="704088"/>
            <a:ext cx="8229600" cy="564672"/>
          </a:xfrm>
        </p:spPr>
        <p:txBody>
          <a:bodyPr>
            <a:normAutofit fontScale="90000"/>
          </a:bodyPr>
          <a:lstStyle/>
          <a:p>
            <a:r>
              <a:rPr lang="ru-RU" sz="3600" dirty="0" smtClean="0">
                <a:solidFill>
                  <a:schemeClr val="tx1"/>
                </a:solidFill>
                <a:latin typeface="Times New Roman" panose="02020603050405020304" pitchFamily="18" charset="0"/>
                <a:cs typeface="Times New Roman" panose="02020603050405020304" pitchFamily="18" charset="0"/>
              </a:rPr>
              <a:t>Иллюстрирующие фотографии</a:t>
            </a:r>
            <a:endParaRPr lang="ru-RU" sz="3600" dirty="0">
              <a:solidFill>
                <a:schemeClr val="tx1"/>
              </a:solidFill>
              <a:latin typeface="Times New Roman" panose="02020603050405020304" pitchFamily="18" charset="0"/>
              <a:cs typeface="Times New Roman" panose="02020603050405020304" pitchFamily="18" charset="0"/>
            </a:endParaRPr>
          </a:p>
        </p:txBody>
      </p:sp>
      <p:pic>
        <p:nvPicPr>
          <p:cNvPr id="4" name="Рисунок 3"/>
          <p:cNvPicPr/>
          <p:nvPr/>
        </p:nvPicPr>
        <p:blipFill>
          <a:blip r:embed="rId2"/>
          <a:stretch>
            <a:fillRect/>
          </a:stretch>
        </p:blipFill>
        <p:spPr>
          <a:xfrm>
            <a:off x="251519" y="1412776"/>
            <a:ext cx="4069879" cy="4392488"/>
          </a:xfrm>
          <a:prstGeom prst="rect">
            <a:avLst/>
          </a:prstGeom>
        </p:spPr>
      </p:pic>
      <p:pic>
        <p:nvPicPr>
          <p:cNvPr id="6" name="Рисунок 5"/>
          <p:cNvPicPr/>
          <p:nvPr/>
        </p:nvPicPr>
        <p:blipFill>
          <a:blip r:embed="rId3"/>
          <a:stretch>
            <a:fillRect/>
          </a:stretch>
        </p:blipFill>
        <p:spPr>
          <a:xfrm>
            <a:off x="4321398" y="1412776"/>
            <a:ext cx="4571081" cy="4392488"/>
          </a:xfrm>
          <a:prstGeom prst="rect">
            <a:avLst/>
          </a:prstGeom>
        </p:spPr>
      </p:pic>
    </p:spTree>
    <p:extLst>
      <p:ext uri="{BB962C8B-B14F-4D97-AF65-F5344CB8AC3E}">
        <p14:creationId xmlns:p14="http://schemas.microsoft.com/office/powerpoint/2010/main" val="835187516"/>
      </p:ext>
    </p:extLst>
  </p:cSld>
  <p:clrMapOvr>
    <a:masterClrMapping/>
  </p:clrMapOvr>
  <p:transition spd="slow" advTm="9185">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a:p>
        </p:txBody>
      </p:sp>
      <p:sp>
        <p:nvSpPr>
          <p:cNvPr id="5" name="Заголовок 4"/>
          <p:cNvSpPr>
            <a:spLocks noGrp="1"/>
          </p:cNvSpPr>
          <p:nvPr>
            <p:ph type="title"/>
          </p:nvPr>
        </p:nvSpPr>
        <p:spPr>
          <a:xfrm>
            <a:off x="457200" y="704088"/>
            <a:ext cx="8229600" cy="4453104"/>
          </a:xfrm>
        </p:spPr>
        <p:txBody>
          <a:bodyPr>
            <a:noAutofit/>
          </a:bodyPr>
          <a:lstStyle/>
          <a:p>
            <a:pPr algn="ctr"/>
            <a:r>
              <a:rPr lang="ru-RU" sz="2000" i="1" dirty="0" smtClean="0">
                <a:solidFill>
                  <a:schemeClr val="tx1"/>
                </a:solidFill>
                <a:latin typeface="Times New Roman" panose="02020603050405020304" pitchFamily="18" charset="0"/>
                <a:cs typeface="Times New Roman" panose="02020603050405020304" pitchFamily="18" charset="0"/>
              </a:rPr>
              <a:t/>
            </a:r>
            <a:br>
              <a:rPr lang="ru-RU" sz="2000" i="1" dirty="0" smtClean="0">
                <a:solidFill>
                  <a:schemeClr val="tx1"/>
                </a:solidFill>
                <a:latin typeface="Times New Roman" panose="02020603050405020304" pitchFamily="18" charset="0"/>
                <a:cs typeface="Times New Roman" panose="02020603050405020304" pitchFamily="18" charset="0"/>
              </a:rPr>
            </a:br>
            <a:r>
              <a:rPr lang="ru-RU" sz="2000" b="1" dirty="0" smtClean="0">
                <a:solidFill>
                  <a:schemeClr val="tx1"/>
                </a:solidFill>
                <a:latin typeface="Times New Roman" panose="02020603050405020304" pitchFamily="18" charset="0"/>
                <a:cs typeface="Times New Roman" panose="02020603050405020304" pitchFamily="18" charset="0"/>
              </a:rPr>
              <a:t>Дистанционные способы связи</a:t>
            </a:r>
            <a:r>
              <a:rPr lang="ru-RU" sz="2000" i="1" dirty="0" smtClean="0">
                <a:solidFill>
                  <a:schemeClr val="tx1"/>
                </a:solidFill>
                <a:latin typeface="Times New Roman" panose="02020603050405020304" pitchFamily="18" charset="0"/>
                <a:cs typeface="Times New Roman" panose="02020603050405020304" pitchFamily="18" charset="0"/>
              </a:rPr>
              <a:t/>
            </a:r>
            <a:br>
              <a:rPr lang="ru-RU" sz="2000" i="1" dirty="0" smtClean="0">
                <a:solidFill>
                  <a:schemeClr val="tx1"/>
                </a:solidFill>
                <a:latin typeface="Times New Roman" panose="02020603050405020304" pitchFamily="18" charset="0"/>
                <a:cs typeface="Times New Roman" panose="02020603050405020304" pitchFamily="18" charset="0"/>
              </a:rPr>
            </a:br>
            <a:r>
              <a:rPr lang="ru-RU" sz="2000" i="1" dirty="0" smtClean="0">
                <a:solidFill>
                  <a:schemeClr val="tx1"/>
                </a:solidFill>
                <a:latin typeface="Times New Roman" panose="02020603050405020304" pitchFamily="18" charset="0"/>
                <a:cs typeface="Times New Roman" panose="02020603050405020304" pitchFamily="18" charset="0"/>
              </a:rPr>
              <a:t>Скриншоты </a:t>
            </a:r>
            <a:r>
              <a:rPr lang="ru-RU" sz="2000" i="1" dirty="0">
                <a:solidFill>
                  <a:schemeClr val="tx1"/>
                </a:solidFill>
                <a:latin typeface="Times New Roman" panose="02020603050405020304" pitchFamily="18" charset="0"/>
                <a:cs typeface="Times New Roman" panose="02020603050405020304" pitchFamily="18" charset="0"/>
              </a:rPr>
              <a:t>страниц сайта с дистанционными способами взаимодействия с получателями услуг: </a:t>
            </a:r>
            <a:r>
              <a:rPr lang="ru-RU" sz="2000" i="1" dirty="0" smtClean="0">
                <a:solidFill>
                  <a:schemeClr val="tx1"/>
                </a:solidFill>
                <a:latin typeface="Times New Roman" panose="02020603050405020304" pitchFamily="18" charset="0"/>
                <a:cs typeface="Times New Roman" panose="02020603050405020304" pitchFamily="18" charset="0"/>
              </a:rPr>
              <a:t/>
            </a:r>
            <a:br>
              <a:rPr lang="ru-RU" sz="2000" i="1" dirty="0" smtClean="0">
                <a:solidFill>
                  <a:schemeClr val="tx1"/>
                </a:solidFill>
                <a:latin typeface="Times New Roman" panose="02020603050405020304" pitchFamily="18" charset="0"/>
                <a:cs typeface="Times New Roman" panose="02020603050405020304" pitchFamily="18" charset="0"/>
              </a:rPr>
            </a:br>
            <a:r>
              <a:rPr lang="ru-RU" sz="2000" i="1" dirty="0" smtClean="0">
                <a:solidFill>
                  <a:schemeClr val="tx1"/>
                </a:solidFill>
                <a:latin typeface="Times New Roman" panose="02020603050405020304" pitchFamily="18" charset="0"/>
                <a:cs typeface="Times New Roman" panose="02020603050405020304" pitchFamily="18" charset="0"/>
              </a:rPr>
              <a:t>- </a:t>
            </a:r>
            <a:r>
              <a:rPr lang="ru-RU" sz="2000" i="1" dirty="0">
                <a:solidFill>
                  <a:schemeClr val="tx1"/>
                </a:solidFill>
                <a:latin typeface="Times New Roman" panose="02020603050405020304" pitchFamily="18" charset="0"/>
                <a:cs typeface="Times New Roman" panose="02020603050405020304" pitchFamily="18" charset="0"/>
              </a:rPr>
              <a:t>телефон; </a:t>
            </a:r>
            <a:r>
              <a:rPr lang="ru-RU" sz="2000" i="1" dirty="0" smtClean="0">
                <a:solidFill>
                  <a:schemeClr val="tx1"/>
                </a:solidFill>
                <a:latin typeface="Times New Roman" panose="02020603050405020304" pitchFamily="18" charset="0"/>
                <a:cs typeface="Times New Roman" panose="02020603050405020304" pitchFamily="18" charset="0"/>
              </a:rPr>
              <a:t/>
            </a:r>
            <a:br>
              <a:rPr lang="ru-RU" sz="2000" i="1" dirty="0" smtClean="0">
                <a:solidFill>
                  <a:schemeClr val="tx1"/>
                </a:solidFill>
                <a:latin typeface="Times New Roman" panose="02020603050405020304" pitchFamily="18" charset="0"/>
                <a:cs typeface="Times New Roman" panose="02020603050405020304" pitchFamily="18" charset="0"/>
              </a:rPr>
            </a:br>
            <a:r>
              <a:rPr lang="ru-RU" sz="2000" i="1" dirty="0" smtClean="0">
                <a:solidFill>
                  <a:schemeClr val="tx1"/>
                </a:solidFill>
                <a:latin typeface="Times New Roman" panose="02020603050405020304" pitchFamily="18" charset="0"/>
                <a:cs typeface="Times New Roman" panose="02020603050405020304" pitchFamily="18" charset="0"/>
              </a:rPr>
              <a:t>- </a:t>
            </a:r>
            <a:r>
              <a:rPr lang="ru-RU" sz="2000" i="1" dirty="0">
                <a:solidFill>
                  <a:schemeClr val="tx1"/>
                </a:solidFill>
                <a:latin typeface="Times New Roman" panose="02020603050405020304" pitchFamily="18" charset="0"/>
                <a:cs typeface="Times New Roman" panose="02020603050405020304" pitchFamily="18" charset="0"/>
              </a:rPr>
              <a:t>электронная почта; </a:t>
            </a:r>
            <a:r>
              <a:rPr lang="ru-RU" sz="2000" i="1" dirty="0" smtClean="0">
                <a:solidFill>
                  <a:schemeClr val="tx1"/>
                </a:solidFill>
                <a:latin typeface="Times New Roman" panose="02020603050405020304" pitchFamily="18" charset="0"/>
                <a:cs typeface="Times New Roman" panose="02020603050405020304" pitchFamily="18" charset="0"/>
              </a:rPr>
              <a:t/>
            </a:r>
            <a:br>
              <a:rPr lang="ru-RU" sz="2000" i="1" dirty="0" smtClean="0">
                <a:solidFill>
                  <a:schemeClr val="tx1"/>
                </a:solidFill>
                <a:latin typeface="Times New Roman" panose="02020603050405020304" pitchFamily="18" charset="0"/>
                <a:cs typeface="Times New Roman" panose="02020603050405020304" pitchFamily="18" charset="0"/>
              </a:rPr>
            </a:br>
            <a:r>
              <a:rPr lang="ru-RU" sz="2000" i="1" dirty="0" smtClean="0">
                <a:solidFill>
                  <a:schemeClr val="tx1"/>
                </a:solidFill>
                <a:latin typeface="Times New Roman" panose="02020603050405020304" pitchFamily="18" charset="0"/>
                <a:cs typeface="Times New Roman" panose="02020603050405020304" pitchFamily="18" charset="0"/>
              </a:rPr>
              <a:t>- </a:t>
            </a:r>
            <a:r>
              <a:rPr lang="ru-RU" sz="2000" i="1" dirty="0">
                <a:solidFill>
                  <a:schemeClr val="tx1"/>
                </a:solidFill>
                <a:latin typeface="Times New Roman" panose="02020603050405020304" pitchFamily="18" charset="0"/>
                <a:cs typeface="Times New Roman" panose="02020603050405020304" pitchFamily="18" charset="0"/>
              </a:rPr>
              <a:t>электронный сервис (форма для подачи электронного обращения (жалобы, предложения</a:t>
            </a:r>
            <a:r>
              <a:rPr lang="ru-RU" sz="2000" i="1" dirty="0" smtClean="0">
                <a:solidFill>
                  <a:schemeClr val="tx1"/>
                </a:solidFill>
                <a:latin typeface="Times New Roman" panose="02020603050405020304" pitchFamily="18" charset="0"/>
                <a:cs typeface="Times New Roman" panose="02020603050405020304" pitchFamily="18" charset="0"/>
              </a:rPr>
              <a:t>),</a:t>
            </a:r>
            <a:br>
              <a:rPr lang="ru-RU" sz="2000" i="1" dirty="0" smtClean="0">
                <a:solidFill>
                  <a:schemeClr val="tx1"/>
                </a:solidFill>
                <a:latin typeface="Times New Roman" panose="02020603050405020304" pitchFamily="18" charset="0"/>
                <a:cs typeface="Times New Roman" panose="02020603050405020304" pitchFamily="18" charset="0"/>
              </a:rPr>
            </a:br>
            <a:r>
              <a:rPr lang="ru-RU" sz="2000" i="1" dirty="0" smtClean="0">
                <a:solidFill>
                  <a:schemeClr val="tx1"/>
                </a:solidFill>
                <a:latin typeface="Times New Roman" panose="02020603050405020304" pitchFamily="18" charset="0"/>
                <a:cs typeface="Times New Roman" panose="02020603050405020304" pitchFamily="18" charset="0"/>
              </a:rPr>
              <a:t> </a:t>
            </a:r>
            <a:r>
              <a:rPr lang="ru-RU" sz="2000" i="1" dirty="0">
                <a:solidFill>
                  <a:schemeClr val="tx1"/>
                </a:solidFill>
                <a:latin typeface="Times New Roman" panose="02020603050405020304" pitchFamily="18" charset="0"/>
                <a:cs typeface="Times New Roman" panose="02020603050405020304" pitchFamily="18" charset="0"/>
              </a:rPr>
              <a:t>- информация для получение консультаций; </a:t>
            </a:r>
            <a:r>
              <a:rPr lang="ru-RU" sz="2000" i="1" dirty="0" smtClean="0">
                <a:solidFill>
                  <a:schemeClr val="tx1"/>
                </a:solidFill>
                <a:latin typeface="Times New Roman" panose="02020603050405020304" pitchFamily="18" charset="0"/>
                <a:cs typeface="Times New Roman" panose="02020603050405020304" pitchFamily="18" charset="0"/>
              </a:rPr>
              <a:t/>
            </a:r>
            <a:br>
              <a:rPr lang="ru-RU" sz="2000" i="1" dirty="0" smtClean="0">
                <a:solidFill>
                  <a:schemeClr val="tx1"/>
                </a:solidFill>
                <a:latin typeface="Times New Roman" panose="02020603050405020304" pitchFamily="18" charset="0"/>
                <a:cs typeface="Times New Roman" panose="02020603050405020304" pitchFamily="18" charset="0"/>
              </a:rPr>
            </a:br>
            <a:r>
              <a:rPr lang="ru-RU" sz="2000" i="1" dirty="0" smtClean="0">
                <a:solidFill>
                  <a:schemeClr val="tx1"/>
                </a:solidFill>
                <a:latin typeface="Times New Roman" panose="02020603050405020304" pitchFamily="18" charset="0"/>
                <a:cs typeface="Times New Roman" panose="02020603050405020304" pitchFamily="18" charset="0"/>
              </a:rPr>
              <a:t>- </a:t>
            </a:r>
            <a:r>
              <a:rPr lang="ru-RU" sz="2000" i="1" dirty="0">
                <a:solidFill>
                  <a:schemeClr val="tx1"/>
                </a:solidFill>
                <a:latin typeface="Times New Roman" panose="02020603050405020304" pitchFamily="18" charset="0"/>
                <a:cs typeface="Times New Roman" panose="02020603050405020304" pitchFamily="18" charset="0"/>
              </a:rPr>
              <a:t>раздел "Часто задаваемые вопросы"; </a:t>
            </a:r>
            <a:r>
              <a:rPr lang="ru-RU" sz="2000" i="1" dirty="0" smtClean="0">
                <a:solidFill>
                  <a:schemeClr val="tx1"/>
                </a:solidFill>
                <a:latin typeface="Times New Roman" panose="02020603050405020304" pitchFamily="18" charset="0"/>
                <a:cs typeface="Times New Roman" panose="02020603050405020304" pitchFamily="18" charset="0"/>
              </a:rPr>
              <a:t/>
            </a:r>
            <a:br>
              <a:rPr lang="ru-RU" sz="2000" i="1" dirty="0" smtClean="0">
                <a:solidFill>
                  <a:schemeClr val="tx1"/>
                </a:solidFill>
                <a:latin typeface="Times New Roman" panose="02020603050405020304" pitchFamily="18" charset="0"/>
                <a:cs typeface="Times New Roman" panose="02020603050405020304" pitchFamily="18" charset="0"/>
              </a:rPr>
            </a:br>
            <a:r>
              <a:rPr lang="ru-RU" sz="2000" i="1" dirty="0" smtClean="0">
                <a:solidFill>
                  <a:schemeClr val="tx1"/>
                </a:solidFill>
                <a:latin typeface="Times New Roman" panose="02020603050405020304" pitchFamily="18" charset="0"/>
                <a:cs typeface="Times New Roman" panose="02020603050405020304" pitchFamily="18" charset="0"/>
              </a:rPr>
              <a:t>- </a:t>
            </a:r>
            <a:r>
              <a:rPr lang="ru-RU" sz="2000" i="1" dirty="0">
                <a:solidFill>
                  <a:schemeClr val="tx1"/>
                </a:solidFill>
                <a:latin typeface="Times New Roman" panose="02020603050405020304" pitchFamily="18" charset="0"/>
                <a:cs typeface="Times New Roman" panose="02020603050405020304" pitchFamily="18" charset="0"/>
              </a:rPr>
              <a:t>техническая возможность выражения получателем услуг мнения о качестве условий оказания услуг образовательной организацией (наличие анкеты для опроса граждан или гиперссылки на нее</a:t>
            </a:r>
            <a:r>
              <a:rPr lang="ru-RU" sz="2000" i="1" dirty="0" smtClean="0">
                <a:solidFill>
                  <a:schemeClr val="tx1"/>
                </a:solidFill>
                <a:latin typeface="Times New Roman" panose="02020603050405020304" pitchFamily="18" charset="0"/>
                <a:cs typeface="Times New Roman" panose="02020603050405020304" pitchFamily="18" charset="0"/>
              </a:rPr>
              <a:t>);</a:t>
            </a:r>
            <a:br>
              <a:rPr lang="ru-RU" sz="2000" i="1" dirty="0" smtClean="0">
                <a:solidFill>
                  <a:schemeClr val="tx1"/>
                </a:solidFill>
                <a:latin typeface="Times New Roman" panose="02020603050405020304" pitchFamily="18" charset="0"/>
                <a:cs typeface="Times New Roman" panose="02020603050405020304" pitchFamily="18" charset="0"/>
              </a:rPr>
            </a:br>
            <a:r>
              <a:rPr lang="ru-RU" sz="2000" i="1" dirty="0" smtClean="0">
                <a:solidFill>
                  <a:schemeClr val="tx1"/>
                </a:solidFill>
                <a:latin typeface="Times New Roman" panose="02020603050405020304" pitchFamily="18" charset="0"/>
                <a:cs typeface="Times New Roman" panose="02020603050405020304" pitchFamily="18" charset="0"/>
              </a:rPr>
              <a:t> </a:t>
            </a:r>
            <a:r>
              <a:rPr lang="ru-RU" sz="2000" i="1" dirty="0">
                <a:solidFill>
                  <a:schemeClr val="tx1"/>
                </a:solidFill>
                <a:latin typeface="Times New Roman" panose="02020603050405020304" pitchFamily="18" charset="0"/>
                <a:cs typeface="Times New Roman" panose="02020603050405020304" pitchFamily="18" charset="0"/>
              </a:rPr>
              <a:t>- иной дистанционный способ взаимодействия.</a:t>
            </a:r>
          </a:p>
        </p:txBody>
      </p:sp>
    </p:spTree>
    <p:extLst>
      <p:ext uri="{BB962C8B-B14F-4D97-AF65-F5344CB8AC3E}">
        <p14:creationId xmlns:p14="http://schemas.microsoft.com/office/powerpoint/2010/main" val="1304776319"/>
      </p:ext>
    </p:extLst>
  </p:cSld>
  <p:clrMapOvr>
    <a:masterClrMapping/>
  </p:clrMapOvr>
  <p:transition spd="slow" advTm="9185">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a:p>
        </p:txBody>
      </p:sp>
      <p:sp>
        <p:nvSpPr>
          <p:cNvPr id="5" name="Заголовок 4"/>
          <p:cNvSpPr>
            <a:spLocks noGrp="1"/>
          </p:cNvSpPr>
          <p:nvPr>
            <p:ph type="title"/>
          </p:nvPr>
        </p:nvSpPr>
        <p:spPr>
          <a:xfrm>
            <a:off x="457200" y="704088"/>
            <a:ext cx="8229600" cy="636680"/>
          </a:xfrm>
        </p:spPr>
        <p:txBody>
          <a:bodyPr>
            <a:normAutofit/>
          </a:bodyPr>
          <a:lstStyle/>
          <a:p>
            <a:r>
              <a:rPr lang="ru-RU" sz="3600" dirty="0" smtClean="0">
                <a:solidFill>
                  <a:schemeClr val="tx1"/>
                </a:solidFill>
                <a:latin typeface="Times New Roman" panose="02020603050405020304" pitchFamily="18" charset="0"/>
                <a:cs typeface="Times New Roman" panose="02020603050405020304" pitchFamily="18" charset="0"/>
              </a:rPr>
              <a:t>Иллюстрирующие фотографии</a:t>
            </a:r>
            <a:endParaRPr lang="ru-RU" sz="3600" dirty="0">
              <a:solidFill>
                <a:schemeClr val="tx1"/>
              </a:solidFill>
              <a:latin typeface="Times New Roman" panose="02020603050405020304" pitchFamily="18" charset="0"/>
              <a:cs typeface="Times New Roman" panose="02020603050405020304" pitchFamily="18" charset="0"/>
            </a:endParaRPr>
          </a:p>
        </p:txBody>
      </p:sp>
      <p:pic>
        <p:nvPicPr>
          <p:cNvPr id="4" name="Рисунок 3"/>
          <p:cNvPicPr/>
          <p:nvPr/>
        </p:nvPicPr>
        <p:blipFill>
          <a:blip r:embed="rId2"/>
          <a:stretch>
            <a:fillRect/>
          </a:stretch>
        </p:blipFill>
        <p:spPr>
          <a:xfrm>
            <a:off x="323528" y="1340768"/>
            <a:ext cx="8712968" cy="5400600"/>
          </a:xfrm>
          <a:prstGeom prst="rect">
            <a:avLst/>
          </a:prstGeom>
        </p:spPr>
      </p:pic>
    </p:spTree>
    <p:extLst>
      <p:ext uri="{BB962C8B-B14F-4D97-AF65-F5344CB8AC3E}">
        <p14:creationId xmlns:p14="http://schemas.microsoft.com/office/powerpoint/2010/main" val="206895838"/>
      </p:ext>
    </p:extLst>
  </p:cSld>
  <p:clrMapOvr>
    <a:masterClrMapping/>
  </p:clrMapOvr>
  <p:transition spd="slow" advTm="9185">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a:p>
        </p:txBody>
      </p:sp>
      <p:sp>
        <p:nvSpPr>
          <p:cNvPr id="5" name="Заголовок 4"/>
          <p:cNvSpPr>
            <a:spLocks noGrp="1"/>
          </p:cNvSpPr>
          <p:nvPr>
            <p:ph type="title"/>
          </p:nvPr>
        </p:nvSpPr>
        <p:spPr>
          <a:xfrm>
            <a:off x="457200" y="620688"/>
            <a:ext cx="8229600" cy="3672408"/>
          </a:xfrm>
        </p:spPr>
        <p:txBody>
          <a:bodyPr>
            <a:normAutofit fontScale="90000"/>
          </a:bodyPr>
          <a:lstStyle/>
          <a:p>
            <a:pPr algn="ctr"/>
            <a:r>
              <a:rPr lang="ru-RU" sz="4800" b="1" dirty="0" smtClean="0">
                <a:solidFill>
                  <a:schemeClr val="tx1"/>
                </a:solidFill>
                <a:latin typeface="Times New Roman" panose="02020603050405020304" pitchFamily="18" charset="0"/>
                <a:cs typeface="Times New Roman" panose="02020603050405020304" pitchFamily="18" charset="0"/>
              </a:rPr>
              <a:t>Критерий 2.</a:t>
            </a:r>
            <a:br>
              <a:rPr lang="ru-RU" sz="4800" b="1" dirty="0" smtClean="0">
                <a:solidFill>
                  <a:schemeClr val="tx1"/>
                </a:solidFill>
                <a:latin typeface="Times New Roman" panose="02020603050405020304" pitchFamily="18" charset="0"/>
                <a:cs typeface="Times New Roman" panose="02020603050405020304" pitchFamily="18" charset="0"/>
              </a:rPr>
            </a:br>
            <a:r>
              <a:rPr lang="ru-RU" sz="4800" b="1" dirty="0" smtClean="0">
                <a:solidFill>
                  <a:schemeClr val="tx1"/>
                </a:solidFill>
                <a:latin typeface="Times New Roman" panose="02020603050405020304" pitchFamily="18" charset="0"/>
                <a:cs typeface="Times New Roman" panose="02020603050405020304" pitchFamily="18" charset="0"/>
              </a:rPr>
              <a:t/>
            </a:r>
            <a:br>
              <a:rPr lang="ru-RU" sz="4800" b="1" dirty="0" smtClean="0">
                <a:solidFill>
                  <a:schemeClr val="tx1"/>
                </a:solidFill>
                <a:latin typeface="Times New Roman" panose="02020603050405020304" pitchFamily="18" charset="0"/>
                <a:cs typeface="Times New Roman" panose="02020603050405020304" pitchFamily="18" charset="0"/>
              </a:rPr>
            </a:br>
            <a:r>
              <a:rPr lang="ru-RU" sz="4800" b="1" dirty="0" smtClean="0">
                <a:solidFill>
                  <a:schemeClr val="tx1"/>
                </a:solidFill>
                <a:latin typeface="Times New Roman" panose="02020603050405020304" pitchFamily="18" charset="0"/>
                <a:cs typeface="Times New Roman" panose="02020603050405020304" pitchFamily="18" charset="0"/>
              </a:rPr>
              <a:t>Комфортность условий </a:t>
            </a:r>
            <a:br>
              <a:rPr lang="ru-RU" sz="4800" b="1" dirty="0" smtClean="0">
                <a:solidFill>
                  <a:schemeClr val="tx1"/>
                </a:solidFill>
                <a:latin typeface="Times New Roman" panose="02020603050405020304" pitchFamily="18" charset="0"/>
                <a:cs typeface="Times New Roman" panose="02020603050405020304" pitchFamily="18" charset="0"/>
              </a:rPr>
            </a:br>
            <a:r>
              <a:rPr lang="ru-RU" sz="4800" b="1" dirty="0" smtClean="0">
                <a:solidFill>
                  <a:schemeClr val="tx1"/>
                </a:solidFill>
                <a:latin typeface="Times New Roman" panose="02020603050405020304" pitchFamily="18" charset="0"/>
                <a:cs typeface="Times New Roman" panose="02020603050405020304" pitchFamily="18" charset="0"/>
              </a:rPr>
              <a:t/>
            </a:r>
            <a:br>
              <a:rPr lang="ru-RU" sz="4800" b="1" dirty="0" smtClean="0">
                <a:solidFill>
                  <a:schemeClr val="tx1"/>
                </a:solidFill>
                <a:latin typeface="Times New Roman" panose="02020603050405020304" pitchFamily="18" charset="0"/>
                <a:cs typeface="Times New Roman" panose="02020603050405020304" pitchFamily="18" charset="0"/>
              </a:rPr>
            </a:br>
            <a:r>
              <a:rPr lang="ru-RU" sz="4800" b="1" dirty="0" smtClean="0">
                <a:solidFill>
                  <a:schemeClr val="tx1"/>
                </a:solidFill>
                <a:latin typeface="Times New Roman" panose="02020603050405020304" pitchFamily="18" charset="0"/>
                <a:cs typeface="Times New Roman" panose="02020603050405020304" pitchFamily="18" charset="0"/>
              </a:rPr>
              <a:t>предоставления услуг</a:t>
            </a:r>
            <a:endParaRPr lang="ru-RU" sz="4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2397045"/>
      </p:ext>
    </p:extLst>
  </p:cSld>
  <p:clrMapOvr>
    <a:masterClrMapping/>
  </p:clrMapOvr>
  <p:transition spd="slow" advTm="9185">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a:p>
        </p:txBody>
      </p:sp>
      <p:sp>
        <p:nvSpPr>
          <p:cNvPr id="5" name="Заголовок 4"/>
          <p:cNvSpPr>
            <a:spLocks noGrp="1"/>
          </p:cNvSpPr>
          <p:nvPr>
            <p:ph type="title"/>
          </p:nvPr>
        </p:nvSpPr>
        <p:spPr>
          <a:xfrm>
            <a:off x="457200" y="704088"/>
            <a:ext cx="8229600" cy="3661016"/>
          </a:xfrm>
        </p:spPr>
        <p:txBody>
          <a:bodyPr>
            <a:noAutofit/>
          </a:bodyPr>
          <a:lstStyle/>
          <a:p>
            <a:r>
              <a:rPr lang="ru-RU" sz="1600" i="1" dirty="0">
                <a:solidFill>
                  <a:schemeClr val="tx1"/>
                </a:solidFill>
                <a:latin typeface="Times New Roman" panose="02020603050405020304" pitchFamily="18" charset="0"/>
                <a:cs typeface="Times New Roman" panose="02020603050405020304" pitchFamily="18" charset="0"/>
              </a:rPr>
              <a:t>н</a:t>
            </a:r>
            <a:r>
              <a:rPr lang="ru-RU" sz="1600" i="1" dirty="0" smtClean="0">
                <a:solidFill>
                  <a:schemeClr val="tx1"/>
                </a:solidFill>
                <a:latin typeface="Times New Roman" panose="02020603050405020304" pitchFamily="18" charset="0"/>
                <a:cs typeface="Times New Roman" panose="02020603050405020304" pitchFamily="18" charset="0"/>
              </a:rPr>
              <a:t>аличие </a:t>
            </a:r>
            <a:r>
              <a:rPr lang="ru-RU" sz="1600" i="1" dirty="0">
                <a:solidFill>
                  <a:schemeClr val="tx1"/>
                </a:solidFill>
                <a:latin typeface="Times New Roman" panose="02020603050405020304" pitchFamily="18" charset="0"/>
                <a:cs typeface="Times New Roman" panose="02020603050405020304" pitchFamily="18" charset="0"/>
              </a:rPr>
              <a:t>комфортных условий для образовательной деятельности , например: </a:t>
            </a:r>
            <a:r>
              <a:rPr lang="ru-RU" sz="1600" i="1" dirty="0" smtClean="0">
                <a:solidFill>
                  <a:schemeClr val="tx1"/>
                </a:solidFill>
                <a:latin typeface="Times New Roman" panose="02020603050405020304" pitchFamily="18" charset="0"/>
                <a:cs typeface="Times New Roman" panose="02020603050405020304" pitchFamily="18" charset="0"/>
              </a:rPr>
              <a:t/>
            </a:r>
            <a:br>
              <a:rPr lang="ru-RU" sz="1600" i="1" dirty="0" smtClean="0">
                <a:solidFill>
                  <a:schemeClr val="tx1"/>
                </a:solidFill>
                <a:latin typeface="Times New Roman" panose="02020603050405020304" pitchFamily="18" charset="0"/>
                <a:cs typeface="Times New Roman" panose="02020603050405020304" pitchFamily="18" charset="0"/>
              </a:rPr>
            </a:br>
            <a:r>
              <a:rPr lang="ru-RU" sz="1600" i="1" dirty="0" smtClean="0">
                <a:solidFill>
                  <a:schemeClr val="tx1"/>
                </a:solidFill>
                <a:latin typeface="Times New Roman" panose="02020603050405020304" pitchFamily="18" charset="0"/>
                <a:cs typeface="Times New Roman" panose="02020603050405020304" pitchFamily="18" charset="0"/>
              </a:rPr>
              <a:t>- </a:t>
            </a:r>
            <a:r>
              <a:rPr lang="ru-RU" sz="1600" i="1" dirty="0">
                <a:solidFill>
                  <a:schemeClr val="tx1"/>
                </a:solidFill>
                <a:latin typeface="Times New Roman" panose="02020603050405020304" pitchFamily="18" charset="0"/>
                <a:cs typeface="Times New Roman" panose="02020603050405020304" pitchFamily="18" charset="0"/>
              </a:rPr>
              <a:t>наличие комфортной зоны отдыха (ожидания), оборудованной соответствующей мебелью; </a:t>
            </a:r>
            <a:r>
              <a:rPr lang="ru-RU" sz="1600" i="1" dirty="0" smtClean="0">
                <a:solidFill>
                  <a:schemeClr val="tx1"/>
                </a:solidFill>
                <a:latin typeface="Times New Roman" panose="02020603050405020304" pitchFamily="18" charset="0"/>
                <a:cs typeface="Times New Roman" panose="02020603050405020304" pitchFamily="18" charset="0"/>
              </a:rPr>
              <a:t/>
            </a:r>
            <a:br>
              <a:rPr lang="ru-RU" sz="1600" i="1" dirty="0" smtClean="0">
                <a:solidFill>
                  <a:schemeClr val="tx1"/>
                </a:solidFill>
                <a:latin typeface="Times New Roman" panose="02020603050405020304" pitchFamily="18" charset="0"/>
                <a:cs typeface="Times New Roman" panose="02020603050405020304" pitchFamily="18" charset="0"/>
              </a:rPr>
            </a:br>
            <a:r>
              <a:rPr lang="ru-RU" sz="1600" i="1" dirty="0" smtClean="0">
                <a:solidFill>
                  <a:schemeClr val="tx1"/>
                </a:solidFill>
                <a:latin typeface="Times New Roman" panose="02020603050405020304" pitchFamily="18" charset="0"/>
                <a:cs typeface="Times New Roman" panose="02020603050405020304" pitchFamily="18" charset="0"/>
              </a:rPr>
              <a:t>- </a:t>
            </a:r>
            <a:r>
              <a:rPr lang="ru-RU" sz="1600" i="1" dirty="0">
                <a:solidFill>
                  <a:schemeClr val="tx1"/>
                </a:solidFill>
                <a:latin typeface="Times New Roman" panose="02020603050405020304" pitchFamily="18" charset="0"/>
                <a:cs typeface="Times New Roman" panose="02020603050405020304" pitchFamily="18" charset="0"/>
              </a:rPr>
              <a:t>наличие и понятность навигации внутри образовательной организации; </a:t>
            </a:r>
            <a:r>
              <a:rPr lang="ru-RU" sz="1600" i="1" dirty="0" smtClean="0">
                <a:solidFill>
                  <a:schemeClr val="tx1"/>
                </a:solidFill>
                <a:latin typeface="Times New Roman" panose="02020603050405020304" pitchFamily="18" charset="0"/>
                <a:cs typeface="Times New Roman" panose="02020603050405020304" pitchFamily="18" charset="0"/>
              </a:rPr>
              <a:t/>
            </a:r>
            <a:br>
              <a:rPr lang="ru-RU" sz="1600" i="1" dirty="0" smtClean="0">
                <a:solidFill>
                  <a:schemeClr val="tx1"/>
                </a:solidFill>
                <a:latin typeface="Times New Roman" panose="02020603050405020304" pitchFamily="18" charset="0"/>
                <a:cs typeface="Times New Roman" panose="02020603050405020304" pitchFamily="18" charset="0"/>
              </a:rPr>
            </a:br>
            <a:r>
              <a:rPr lang="ru-RU" sz="1600" i="1" dirty="0" smtClean="0">
                <a:solidFill>
                  <a:schemeClr val="tx1"/>
                </a:solidFill>
                <a:latin typeface="Times New Roman" panose="02020603050405020304" pitchFamily="18" charset="0"/>
                <a:cs typeface="Times New Roman" panose="02020603050405020304" pitchFamily="18" charset="0"/>
              </a:rPr>
              <a:t>- </a:t>
            </a:r>
            <a:r>
              <a:rPr lang="ru-RU" sz="1600" i="1" dirty="0">
                <a:solidFill>
                  <a:schemeClr val="tx1"/>
                </a:solidFill>
                <a:latin typeface="Times New Roman" panose="02020603050405020304" pitchFamily="18" charset="0"/>
                <a:cs typeface="Times New Roman" panose="02020603050405020304" pitchFamily="18" charset="0"/>
              </a:rPr>
              <a:t>наличие и доступность питьевой воды</a:t>
            </a:r>
            <a:r>
              <a:rPr lang="ru-RU" sz="1600" i="1" dirty="0" smtClean="0">
                <a:solidFill>
                  <a:schemeClr val="tx1"/>
                </a:solidFill>
                <a:latin typeface="Times New Roman" panose="02020603050405020304" pitchFamily="18" charset="0"/>
                <a:cs typeface="Times New Roman" panose="02020603050405020304" pitchFamily="18" charset="0"/>
              </a:rPr>
              <a:t>;</a:t>
            </a:r>
            <a:br>
              <a:rPr lang="ru-RU" sz="1600" i="1" dirty="0" smtClean="0">
                <a:solidFill>
                  <a:schemeClr val="tx1"/>
                </a:solidFill>
                <a:latin typeface="Times New Roman" panose="02020603050405020304" pitchFamily="18" charset="0"/>
                <a:cs typeface="Times New Roman" panose="02020603050405020304" pitchFamily="18" charset="0"/>
              </a:rPr>
            </a:br>
            <a:r>
              <a:rPr lang="ru-RU" sz="1600" i="1" dirty="0" smtClean="0">
                <a:solidFill>
                  <a:schemeClr val="tx1"/>
                </a:solidFill>
                <a:latin typeface="Times New Roman" panose="02020603050405020304" pitchFamily="18" charset="0"/>
                <a:cs typeface="Times New Roman" panose="02020603050405020304" pitchFamily="18" charset="0"/>
              </a:rPr>
              <a:t> </a:t>
            </a:r>
            <a:r>
              <a:rPr lang="ru-RU" sz="1600" i="1" dirty="0">
                <a:solidFill>
                  <a:schemeClr val="tx1"/>
                </a:solidFill>
                <a:latin typeface="Times New Roman" panose="02020603050405020304" pitchFamily="18" charset="0"/>
                <a:cs typeface="Times New Roman" panose="02020603050405020304" pitchFamily="18" charset="0"/>
              </a:rPr>
              <a:t>- наличие и доступность </a:t>
            </a:r>
            <a:r>
              <a:rPr lang="ru-RU" sz="1600" i="1" dirty="0" err="1" smtClean="0">
                <a:solidFill>
                  <a:schemeClr val="tx1"/>
                </a:solidFill>
                <a:latin typeface="Times New Roman" panose="02020603050405020304" pitchFamily="18" charset="0"/>
                <a:cs typeface="Times New Roman" panose="02020603050405020304" pitchFamily="18" charset="0"/>
              </a:rPr>
              <a:t>санитарно</a:t>
            </a:r>
            <a:r>
              <a:rPr lang="ru-RU" sz="1600" i="1" dirty="0" smtClean="0">
                <a:solidFill>
                  <a:schemeClr val="tx1"/>
                </a:solidFill>
                <a:latin typeface="Times New Roman" panose="02020603050405020304" pitchFamily="18" charset="0"/>
                <a:cs typeface="Times New Roman" panose="02020603050405020304" pitchFamily="18" charset="0"/>
              </a:rPr>
              <a:t> гигиенических </a:t>
            </a:r>
            <a:r>
              <a:rPr lang="ru-RU" sz="1600" i="1" dirty="0">
                <a:solidFill>
                  <a:schemeClr val="tx1"/>
                </a:solidFill>
                <a:latin typeface="Times New Roman" panose="02020603050405020304" pitchFamily="18" charset="0"/>
                <a:cs typeface="Times New Roman" panose="02020603050405020304" pitchFamily="18" charset="0"/>
              </a:rPr>
              <a:t>помещений; </a:t>
            </a:r>
            <a:r>
              <a:rPr lang="ru-RU" sz="1600" i="1" dirty="0" smtClean="0">
                <a:solidFill>
                  <a:schemeClr val="tx1"/>
                </a:solidFill>
                <a:latin typeface="Times New Roman" panose="02020603050405020304" pitchFamily="18" charset="0"/>
                <a:cs typeface="Times New Roman" panose="02020603050405020304" pitchFamily="18" charset="0"/>
              </a:rPr>
              <a:t/>
            </a:r>
            <a:br>
              <a:rPr lang="ru-RU" sz="1600" i="1" dirty="0" smtClean="0">
                <a:solidFill>
                  <a:schemeClr val="tx1"/>
                </a:solidFill>
                <a:latin typeface="Times New Roman" panose="02020603050405020304" pitchFamily="18" charset="0"/>
                <a:cs typeface="Times New Roman" panose="02020603050405020304" pitchFamily="18" charset="0"/>
              </a:rPr>
            </a:br>
            <a:r>
              <a:rPr lang="ru-RU" sz="1600" i="1" dirty="0" smtClean="0">
                <a:solidFill>
                  <a:schemeClr val="tx1"/>
                </a:solidFill>
                <a:latin typeface="Times New Roman" panose="02020603050405020304" pitchFamily="18" charset="0"/>
                <a:cs typeface="Times New Roman" panose="02020603050405020304" pitchFamily="18" charset="0"/>
              </a:rPr>
              <a:t>- </a:t>
            </a:r>
            <a:r>
              <a:rPr lang="ru-RU" sz="1600" i="1" dirty="0">
                <a:solidFill>
                  <a:schemeClr val="tx1"/>
                </a:solidFill>
                <a:latin typeface="Times New Roman" panose="02020603050405020304" pitchFamily="18" charset="0"/>
                <a:cs typeface="Times New Roman" panose="02020603050405020304" pitchFamily="18" charset="0"/>
              </a:rPr>
              <a:t>санитарное состояние помещений образовательной организации</a:t>
            </a:r>
            <a:r>
              <a:rPr lang="ru-RU" sz="1600" i="1" dirty="0" smtClean="0">
                <a:solidFill>
                  <a:schemeClr val="tx1"/>
                </a:solidFill>
                <a:latin typeface="Times New Roman" panose="02020603050405020304" pitchFamily="18" charset="0"/>
                <a:cs typeface="Times New Roman" panose="02020603050405020304" pitchFamily="18" charset="0"/>
              </a:rPr>
              <a:t>;</a:t>
            </a:r>
            <a:br>
              <a:rPr lang="ru-RU" sz="1600" i="1" dirty="0" smtClean="0">
                <a:solidFill>
                  <a:schemeClr val="tx1"/>
                </a:solidFill>
                <a:latin typeface="Times New Roman" panose="02020603050405020304" pitchFamily="18" charset="0"/>
                <a:cs typeface="Times New Roman" panose="02020603050405020304" pitchFamily="18" charset="0"/>
              </a:rPr>
            </a:br>
            <a:r>
              <a:rPr lang="ru-RU" sz="1600" i="1" dirty="0" smtClean="0">
                <a:solidFill>
                  <a:schemeClr val="tx1"/>
                </a:solidFill>
                <a:latin typeface="Times New Roman" panose="02020603050405020304" pitchFamily="18" charset="0"/>
                <a:cs typeface="Times New Roman" panose="02020603050405020304" pitchFamily="18" charset="0"/>
              </a:rPr>
              <a:t> </a:t>
            </a:r>
            <a:r>
              <a:rPr lang="ru-RU" sz="1600" i="1" dirty="0">
                <a:solidFill>
                  <a:schemeClr val="tx1"/>
                </a:solidFill>
                <a:latin typeface="Times New Roman" panose="02020603050405020304" pitchFamily="18" charset="0"/>
                <a:cs typeface="Times New Roman" panose="02020603050405020304" pitchFamily="18" charset="0"/>
              </a:rPr>
              <a:t>- транспортная доступность (возможность доехать до образовательной организации на общественном транспорте, наличие парковки); </a:t>
            </a:r>
            <a:r>
              <a:rPr lang="ru-RU" sz="1600" i="1" dirty="0" smtClean="0">
                <a:solidFill>
                  <a:schemeClr val="tx1"/>
                </a:solidFill>
                <a:latin typeface="Times New Roman" panose="02020603050405020304" pitchFamily="18" charset="0"/>
                <a:cs typeface="Times New Roman" panose="02020603050405020304" pitchFamily="18" charset="0"/>
              </a:rPr>
              <a:t/>
            </a:r>
            <a:br>
              <a:rPr lang="ru-RU" sz="1600" i="1" dirty="0" smtClean="0">
                <a:solidFill>
                  <a:schemeClr val="tx1"/>
                </a:solidFill>
                <a:latin typeface="Times New Roman" panose="02020603050405020304" pitchFamily="18" charset="0"/>
                <a:cs typeface="Times New Roman" panose="02020603050405020304" pitchFamily="18" charset="0"/>
              </a:rPr>
            </a:br>
            <a:r>
              <a:rPr lang="ru-RU" sz="1600" i="1" dirty="0" smtClean="0">
                <a:solidFill>
                  <a:schemeClr val="tx1"/>
                </a:solidFill>
                <a:latin typeface="Times New Roman" panose="02020603050405020304" pitchFamily="18" charset="0"/>
                <a:cs typeface="Times New Roman" panose="02020603050405020304" pitchFamily="18" charset="0"/>
              </a:rPr>
              <a:t>- </a:t>
            </a:r>
            <a:r>
              <a:rPr lang="ru-RU" sz="1600" i="1" dirty="0">
                <a:solidFill>
                  <a:schemeClr val="tx1"/>
                </a:solidFill>
                <a:latin typeface="Times New Roman" panose="02020603050405020304" pitchFamily="18" charset="0"/>
                <a:cs typeface="Times New Roman" panose="02020603050405020304" pitchFamily="18" charset="0"/>
              </a:rPr>
              <a:t>доступность записи на получение консультации (по телефону, на официальном сайте образовательной организации в сети "Интернет", посредством Единого портала государственных и муниципальных услуг, при личном посещении образовательной организации</a:t>
            </a:r>
            <a:r>
              <a:rPr lang="ru-RU" sz="1600" i="1" dirty="0" smtClean="0">
                <a:solidFill>
                  <a:schemeClr val="tx1"/>
                </a:solidFill>
                <a:latin typeface="Times New Roman" panose="02020603050405020304" pitchFamily="18" charset="0"/>
                <a:cs typeface="Times New Roman" panose="02020603050405020304" pitchFamily="18" charset="0"/>
              </a:rPr>
              <a:t>);</a:t>
            </a:r>
            <a:br>
              <a:rPr lang="ru-RU" sz="1600" i="1" dirty="0" smtClean="0">
                <a:solidFill>
                  <a:schemeClr val="tx1"/>
                </a:solidFill>
                <a:latin typeface="Times New Roman" panose="02020603050405020304" pitchFamily="18" charset="0"/>
                <a:cs typeface="Times New Roman" panose="02020603050405020304" pitchFamily="18" charset="0"/>
              </a:rPr>
            </a:br>
            <a:r>
              <a:rPr lang="ru-RU" sz="1600" i="1" dirty="0" smtClean="0">
                <a:solidFill>
                  <a:schemeClr val="tx1"/>
                </a:solidFill>
                <a:latin typeface="Times New Roman" panose="02020603050405020304" pitchFamily="18" charset="0"/>
                <a:cs typeface="Times New Roman" panose="02020603050405020304" pitchFamily="18" charset="0"/>
              </a:rPr>
              <a:t> </a:t>
            </a:r>
            <a:r>
              <a:rPr lang="ru-RU" sz="1600" i="1" dirty="0">
                <a:solidFill>
                  <a:schemeClr val="tx1"/>
                </a:solidFill>
                <a:latin typeface="Times New Roman" panose="02020603050405020304" pitchFamily="18" charset="0"/>
                <a:cs typeface="Times New Roman" panose="02020603050405020304" pitchFamily="18" charset="0"/>
              </a:rPr>
              <a:t>- иные параметры комфортных условий, установленные ведомственным актом уполномоченного федерального органа исполнительной власти</a:t>
            </a:r>
          </a:p>
        </p:txBody>
      </p:sp>
    </p:spTree>
    <p:extLst>
      <p:ext uri="{BB962C8B-B14F-4D97-AF65-F5344CB8AC3E}">
        <p14:creationId xmlns:p14="http://schemas.microsoft.com/office/powerpoint/2010/main" val="1823073883"/>
      </p:ext>
    </p:extLst>
  </p:cSld>
  <p:clrMapOvr>
    <a:masterClrMapping/>
  </p:clrMapOvr>
  <p:transition spd="slow" advTm="9185">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a:p>
        </p:txBody>
      </p:sp>
      <p:sp>
        <p:nvSpPr>
          <p:cNvPr id="5" name="Заголовок 4"/>
          <p:cNvSpPr>
            <a:spLocks noGrp="1"/>
          </p:cNvSpPr>
          <p:nvPr>
            <p:ph type="title"/>
          </p:nvPr>
        </p:nvSpPr>
        <p:spPr/>
        <p:txBody>
          <a:bodyPr>
            <a:normAutofit/>
          </a:bodyPr>
          <a:lstStyle/>
          <a:p>
            <a:r>
              <a:rPr lang="ru-RU" sz="3600" dirty="0" smtClean="0">
                <a:solidFill>
                  <a:schemeClr val="tx1"/>
                </a:solidFill>
                <a:latin typeface="Times New Roman" panose="02020603050405020304" pitchFamily="18" charset="0"/>
                <a:cs typeface="Times New Roman" panose="02020603050405020304" pitchFamily="18" charset="0"/>
              </a:rPr>
              <a:t>Иллюстрирующие фотографии</a:t>
            </a:r>
            <a:endParaRPr lang="ru-RU" sz="3600" dirty="0">
              <a:solidFill>
                <a:schemeClr val="tx1"/>
              </a:solidFill>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936249"/>
            <a:ext cx="3456384" cy="4231269"/>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9952" y="2190977"/>
            <a:ext cx="3634866" cy="4002437"/>
          </a:xfrm>
          <a:prstGeom prst="rect">
            <a:avLst/>
          </a:prstGeom>
        </p:spPr>
      </p:pic>
    </p:spTree>
    <p:extLst>
      <p:ext uri="{BB962C8B-B14F-4D97-AF65-F5344CB8AC3E}">
        <p14:creationId xmlns:p14="http://schemas.microsoft.com/office/powerpoint/2010/main" val="3887474206"/>
      </p:ext>
    </p:extLst>
  </p:cSld>
  <p:clrMapOvr>
    <a:masterClrMapping/>
  </p:clrMapOvr>
  <p:transition spd="slow" advTm="9185">
    <p:dissolv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a:p>
        </p:txBody>
      </p:sp>
      <p:sp>
        <p:nvSpPr>
          <p:cNvPr id="5" name="Заголовок 4"/>
          <p:cNvSpPr>
            <a:spLocks noGrp="1"/>
          </p:cNvSpPr>
          <p:nvPr>
            <p:ph type="title"/>
          </p:nvPr>
        </p:nvSpPr>
        <p:spPr/>
        <p:txBody>
          <a:bodyPr>
            <a:normAutofit/>
          </a:bodyPr>
          <a:lstStyle/>
          <a:p>
            <a:r>
              <a:rPr lang="ru-RU" sz="3600" dirty="0" smtClean="0">
                <a:solidFill>
                  <a:schemeClr val="tx1"/>
                </a:solidFill>
                <a:latin typeface="Times New Roman" panose="02020603050405020304" pitchFamily="18" charset="0"/>
                <a:cs typeface="Times New Roman" panose="02020603050405020304" pitchFamily="18" charset="0"/>
              </a:rPr>
              <a:t>Иллюстрирующие фотографии</a:t>
            </a:r>
            <a:endParaRPr lang="ru-RU" sz="3600" dirty="0">
              <a:solidFill>
                <a:schemeClr val="tx1"/>
              </a:solidFill>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2100858"/>
            <a:ext cx="4475989" cy="3356992"/>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6585" y="2098669"/>
            <a:ext cx="4451987" cy="3338990"/>
          </a:xfrm>
          <a:prstGeom prst="rect">
            <a:avLst/>
          </a:prstGeom>
        </p:spPr>
      </p:pic>
    </p:spTree>
    <p:extLst>
      <p:ext uri="{BB962C8B-B14F-4D97-AF65-F5344CB8AC3E}">
        <p14:creationId xmlns:p14="http://schemas.microsoft.com/office/powerpoint/2010/main" val="4052324191"/>
      </p:ext>
    </p:extLst>
  </p:cSld>
  <p:clrMapOvr>
    <a:masterClrMapping/>
  </p:clrMapOvr>
  <p:transition spd="slow" advTm="9185">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600" dirty="0" smtClean="0">
                <a:solidFill>
                  <a:schemeClr val="tx1"/>
                </a:solidFill>
                <a:latin typeface="Times New Roman" panose="02020603050405020304" pitchFamily="18" charset="0"/>
                <a:cs typeface="Times New Roman" panose="02020603050405020304" pitchFamily="18" charset="0"/>
              </a:rPr>
              <a:t>Иллюстрирующие фотографии</a:t>
            </a:r>
            <a:endParaRPr lang="ru-RU" sz="3600" dirty="0">
              <a:solidFill>
                <a:schemeClr val="tx1"/>
              </a:solidFill>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504" y="1941519"/>
            <a:ext cx="3956810" cy="2967608"/>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9952" y="1859149"/>
            <a:ext cx="4176464" cy="3132348"/>
          </a:xfrm>
          <a:prstGeom prst="rect">
            <a:avLst/>
          </a:prstGeom>
        </p:spPr>
      </p:pic>
    </p:spTree>
    <p:extLst>
      <p:ext uri="{BB962C8B-B14F-4D97-AF65-F5344CB8AC3E}">
        <p14:creationId xmlns:p14="http://schemas.microsoft.com/office/powerpoint/2010/main" val="2648947748"/>
      </p:ext>
    </p:extLst>
  </p:cSld>
  <p:clrMapOvr>
    <a:masterClrMapping/>
  </p:clrMapOvr>
  <p:transition spd="slow">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a:p>
        </p:txBody>
      </p:sp>
      <p:sp>
        <p:nvSpPr>
          <p:cNvPr id="5" name="Заголовок 4"/>
          <p:cNvSpPr>
            <a:spLocks noGrp="1"/>
          </p:cNvSpPr>
          <p:nvPr>
            <p:ph type="title"/>
          </p:nvPr>
        </p:nvSpPr>
        <p:spPr>
          <a:xfrm>
            <a:off x="457200" y="116632"/>
            <a:ext cx="8229600" cy="6336704"/>
          </a:xfrm>
        </p:spPr>
        <p:txBody>
          <a:bodyPr>
            <a:normAutofit/>
          </a:bodyPr>
          <a:lstStyle/>
          <a:p>
            <a:pPr algn="ctr"/>
            <a:r>
              <a:rPr lang="ru-RU" b="1" dirty="0" smtClean="0">
                <a:solidFill>
                  <a:schemeClr val="tx1"/>
                </a:solidFill>
                <a:latin typeface="Times New Roman" panose="02020603050405020304" pitchFamily="18" charset="0"/>
                <a:cs typeface="Times New Roman" panose="02020603050405020304" pitchFamily="18" charset="0"/>
              </a:rPr>
              <a:t>Критерий 1.</a:t>
            </a:r>
            <a:br>
              <a:rPr lang="ru-RU" b="1" dirty="0" smtClean="0">
                <a:solidFill>
                  <a:schemeClr val="tx1"/>
                </a:solidFill>
                <a:latin typeface="Times New Roman" panose="02020603050405020304" pitchFamily="18" charset="0"/>
                <a:cs typeface="Times New Roman" panose="02020603050405020304" pitchFamily="18" charset="0"/>
              </a:rPr>
            </a:br>
            <a:r>
              <a:rPr lang="ru-RU" b="1" dirty="0" smtClean="0">
                <a:solidFill>
                  <a:schemeClr val="tx1"/>
                </a:solidFill>
                <a:latin typeface="Times New Roman" panose="02020603050405020304" pitchFamily="18" charset="0"/>
                <a:cs typeface="Times New Roman" panose="02020603050405020304" pitchFamily="18" charset="0"/>
              </a:rPr>
              <a:t>Открытость и доступность информации об организации</a:t>
            </a:r>
            <a:br>
              <a:rPr lang="ru-RU" b="1" dirty="0" smtClean="0">
                <a:solidFill>
                  <a:schemeClr val="tx1"/>
                </a:solidFill>
                <a:latin typeface="Times New Roman" panose="02020603050405020304" pitchFamily="18" charset="0"/>
                <a:cs typeface="Times New Roman" panose="02020603050405020304" pitchFamily="18" charset="0"/>
              </a:rPr>
            </a:br>
            <a:r>
              <a:rPr lang="ru-RU" sz="2000" i="1" dirty="0">
                <a:solidFill>
                  <a:schemeClr val="tx1"/>
                </a:solidFill>
                <a:latin typeface="Times New Roman" panose="02020603050405020304" pitchFamily="18" charset="0"/>
                <a:cs typeface="Times New Roman" panose="02020603050405020304" pitchFamily="18" charset="0"/>
              </a:rPr>
              <a:t>1. Соответствие информации о деятельности образовательной организации, размещенной на информационных стендах, ее содержанию и порядку (форме), установленных нормативными правовыми актами</a:t>
            </a:r>
            <a:r>
              <a:rPr lang="ru-RU" sz="2000" i="1" dirty="0" smtClean="0">
                <a:solidFill>
                  <a:schemeClr val="tx1"/>
                </a:solidFill>
                <a:latin typeface="Times New Roman" panose="02020603050405020304" pitchFamily="18" charset="0"/>
                <a:cs typeface="Times New Roman" panose="02020603050405020304" pitchFamily="18" charset="0"/>
              </a:rPr>
              <a:t>.</a:t>
            </a:r>
            <a:br>
              <a:rPr lang="ru-RU" sz="2000" i="1" dirty="0" smtClean="0">
                <a:solidFill>
                  <a:schemeClr val="tx1"/>
                </a:solidFill>
                <a:latin typeface="Times New Roman" panose="02020603050405020304" pitchFamily="18" charset="0"/>
                <a:cs typeface="Times New Roman" panose="02020603050405020304" pitchFamily="18" charset="0"/>
              </a:rPr>
            </a:br>
            <a:r>
              <a:rPr lang="ru-RU" sz="2000" i="1" dirty="0">
                <a:solidFill>
                  <a:schemeClr val="tx1"/>
                </a:solidFill>
                <a:latin typeface="Times New Roman" panose="02020603050405020304" pitchFamily="18" charset="0"/>
                <a:cs typeface="Times New Roman" panose="02020603050405020304" pitchFamily="18" charset="0"/>
              </a:rPr>
              <a:t>2. Соответствие информации о деятельности образовательной организации, размещенной на официальном сайте, ее содержанию и порядку (форме), установленным нормативными правовыми актами</a:t>
            </a:r>
            <a:r>
              <a:rPr lang="ru-RU" b="1" i="1" dirty="0" smtClean="0">
                <a:solidFill>
                  <a:schemeClr val="tx1"/>
                </a:solidFill>
                <a:latin typeface="Times New Roman" panose="02020603050405020304" pitchFamily="18" charset="0"/>
                <a:cs typeface="Times New Roman" panose="02020603050405020304" pitchFamily="18" charset="0"/>
              </a:rPr>
              <a:t/>
            </a:r>
            <a:br>
              <a:rPr lang="ru-RU" b="1" i="1" dirty="0" smtClean="0">
                <a:solidFill>
                  <a:schemeClr val="tx1"/>
                </a:solidFill>
                <a:latin typeface="Times New Roman" panose="02020603050405020304" pitchFamily="18" charset="0"/>
                <a:cs typeface="Times New Roman" panose="02020603050405020304" pitchFamily="18" charset="0"/>
              </a:rPr>
            </a:br>
            <a:r>
              <a:rPr lang="ru-RU" sz="2000" i="1" dirty="0">
                <a:solidFill>
                  <a:schemeClr val="tx1"/>
                </a:solidFill>
                <a:latin typeface="Times New Roman" panose="02020603050405020304" pitchFamily="18" charset="0"/>
                <a:cs typeface="Times New Roman" panose="02020603050405020304" pitchFamily="18" charset="0"/>
              </a:rPr>
              <a:t>3. Наличие и функционирование на официальном сайте организации информации о дистанционных способах взаимодействия с получателями услуг</a:t>
            </a:r>
            <a:r>
              <a:rPr lang="ru-RU" b="1" dirty="0" smtClean="0">
                <a:solidFill>
                  <a:schemeClr val="tx1"/>
                </a:solidFill>
                <a:latin typeface="Times New Roman" panose="02020603050405020304" pitchFamily="18" charset="0"/>
                <a:cs typeface="Times New Roman" panose="02020603050405020304" pitchFamily="18" charset="0"/>
              </a:rPr>
              <a:t/>
            </a:r>
            <a:br>
              <a:rPr lang="ru-RU" b="1" dirty="0" smtClean="0">
                <a:solidFill>
                  <a:schemeClr val="tx1"/>
                </a:solidFill>
                <a:latin typeface="Times New Roman" panose="02020603050405020304" pitchFamily="18" charset="0"/>
                <a:cs typeface="Times New Roman" panose="02020603050405020304" pitchFamily="18" charset="0"/>
              </a:rPr>
            </a:br>
            <a:endParaRPr lang="ru-RU" sz="1800" i="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spd="slow" advTm="9185">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600" dirty="0" smtClean="0">
                <a:solidFill>
                  <a:schemeClr val="tx1"/>
                </a:solidFill>
                <a:latin typeface="Times New Roman" panose="02020603050405020304" pitchFamily="18" charset="0"/>
                <a:cs typeface="Times New Roman" panose="02020603050405020304" pitchFamily="18" charset="0"/>
              </a:rPr>
              <a:t>Иллюстрирующие фотографии</a:t>
            </a:r>
            <a:endParaRPr lang="ru-RU" sz="3600" dirty="0">
              <a:solidFill>
                <a:schemeClr val="tx1"/>
              </a:solidFill>
              <a:latin typeface="Times New Roman" panose="02020603050405020304" pitchFamily="18" charset="0"/>
              <a:cs typeface="Times New Roman" panose="02020603050405020304" pitchFamily="18" charset="0"/>
            </a:endParaRPr>
          </a:p>
        </p:txBody>
      </p:sp>
      <p:pic>
        <p:nvPicPr>
          <p:cNvPr id="6" name="Объект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95" y="1847088"/>
            <a:ext cx="4401797" cy="3301348"/>
          </a:xfr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3516" y="1813180"/>
            <a:ext cx="4980484" cy="3735363"/>
          </a:xfrm>
          <a:prstGeom prst="rect">
            <a:avLst/>
          </a:prstGeom>
        </p:spPr>
      </p:pic>
    </p:spTree>
    <p:extLst>
      <p:ext uri="{BB962C8B-B14F-4D97-AF65-F5344CB8AC3E}">
        <p14:creationId xmlns:p14="http://schemas.microsoft.com/office/powerpoint/2010/main" val="1387387732"/>
      </p:ext>
    </p:extLst>
  </p:cSld>
  <p:clrMapOvr>
    <a:masterClrMapping/>
  </p:clrMapOvr>
  <p:transition spd="slow">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600" dirty="0" smtClean="0">
                <a:solidFill>
                  <a:schemeClr val="tx1"/>
                </a:solidFill>
                <a:latin typeface="Times New Roman" panose="02020603050405020304" pitchFamily="18" charset="0"/>
                <a:cs typeface="Times New Roman" panose="02020603050405020304" pitchFamily="18" charset="0"/>
              </a:rPr>
              <a:t>Иллюстрирующие фотографии</a:t>
            </a:r>
            <a:endParaRPr lang="ru-RU" sz="3600" dirty="0">
              <a:solidFill>
                <a:schemeClr val="tx1"/>
              </a:solidFill>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40743" y="2276872"/>
            <a:ext cx="4200028" cy="3150021"/>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3516" y="2257053"/>
            <a:ext cx="4478074" cy="3358555"/>
          </a:xfrm>
          <a:prstGeom prst="rect">
            <a:avLst/>
          </a:prstGeom>
        </p:spPr>
      </p:pic>
    </p:spTree>
    <p:extLst>
      <p:ext uri="{BB962C8B-B14F-4D97-AF65-F5344CB8AC3E}">
        <p14:creationId xmlns:p14="http://schemas.microsoft.com/office/powerpoint/2010/main" val="3179236282"/>
      </p:ext>
    </p:extLst>
  </p:cSld>
  <p:clrMapOvr>
    <a:masterClrMapping/>
  </p:clrMapOvr>
  <p:transition spd="slow">
    <p:dissolv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3600" dirty="0" smtClean="0">
                <a:solidFill>
                  <a:schemeClr val="tx1"/>
                </a:solidFill>
                <a:latin typeface="Times New Roman" panose="02020603050405020304" pitchFamily="18" charset="0"/>
                <a:cs typeface="Times New Roman" panose="02020603050405020304" pitchFamily="18" charset="0"/>
              </a:rPr>
              <a:t>Иллюстрирующие фотографии</a:t>
            </a:r>
            <a:br>
              <a:rPr lang="ru-RU" sz="3600" dirty="0" smtClean="0">
                <a:solidFill>
                  <a:schemeClr val="tx1"/>
                </a:solidFill>
                <a:latin typeface="Times New Roman" panose="02020603050405020304" pitchFamily="18" charset="0"/>
                <a:cs typeface="Times New Roman" panose="02020603050405020304" pitchFamily="18" charset="0"/>
              </a:rPr>
            </a:br>
            <a:r>
              <a:rPr lang="ru-RU" sz="1800" dirty="0" smtClean="0">
                <a:solidFill>
                  <a:schemeClr val="tx1"/>
                </a:solidFill>
                <a:latin typeface="Times New Roman" panose="02020603050405020304" pitchFamily="18" charset="0"/>
                <a:cs typeface="Times New Roman" panose="02020603050405020304" pitchFamily="18" charset="0"/>
              </a:rPr>
              <a:t>-</a:t>
            </a:r>
            <a:r>
              <a:rPr lang="ru-RU" sz="2000" b="1" dirty="0">
                <a:solidFill>
                  <a:schemeClr val="tx1"/>
                </a:solidFill>
                <a:latin typeface="Times New Roman" panose="02020603050405020304" pitchFamily="18" charset="0"/>
                <a:cs typeface="Times New Roman" panose="02020603050405020304" pitchFamily="18" charset="0"/>
              </a:rPr>
              <a:t>П</a:t>
            </a:r>
            <a:r>
              <a:rPr lang="ru-RU" sz="2000" b="1" dirty="0" smtClean="0">
                <a:solidFill>
                  <a:schemeClr val="tx1"/>
                </a:solidFill>
                <a:latin typeface="Times New Roman" panose="02020603050405020304" pitchFamily="18" charset="0"/>
                <a:cs typeface="Times New Roman" panose="02020603050405020304" pitchFamily="18" charset="0"/>
              </a:rPr>
              <a:t>ешеходам</a:t>
            </a:r>
            <a:r>
              <a:rPr lang="ru-RU" sz="1800" dirty="0" smtClean="0">
                <a:solidFill>
                  <a:schemeClr val="tx1"/>
                </a:solidFill>
                <a:latin typeface="Times New Roman" panose="02020603050405020304" pitchFamily="18" charset="0"/>
                <a:cs typeface="Times New Roman" panose="02020603050405020304" pitchFamily="18" charset="0"/>
              </a:rPr>
              <a:t/>
            </a:r>
            <a:br>
              <a:rPr lang="ru-RU" sz="1800" dirty="0" smtClean="0">
                <a:solidFill>
                  <a:schemeClr val="tx1"/>
                </a:solidFill>
                <a:latin typeface="Times New Roman" panose="02020603050405020304" pitchFamily="18" charset="0"/>
                <a:cs typeface="Times New Roman" panose="02020603050405020304" pitchFamily="18" charset="0"/>
              </a:rPr>
            </a:br>
            <a:r>
              <a:rPr lang="ru-RU" sz="1800" dirty="0" smtClean="0">
                <a:solidFill>
                  <a:schemeClr val="tx1"/>
                </a:solidFill>
                <a:latin typeface="Times New Roman" panose="02020603050405020304" pitchFamily="18" charset="0"/>
                <a:cs typeface="Times New Roman" panose="02020603050405020304" pitchFamily="18" charset="0"/>
              </a:rPr>
              <a:t>от остановки «</a:t>
            </a:r>
            <a:r>
              <a:rPr lang="ru-RU" sz="1800" dirty="0" err="1" smtClean="0">
                <a:solidFill>
                  <a:schemeClr val="tx1"/>
                </a:solidFill>
                <a:latin typeface="Times New Roman" panose="02020603050405020304" pitchFamily="18" charset="0"/>
                <a:cs typeface="Times New Roman" panose="02020603050405020304" pitchFamily="18" charset="0"/>
              </a:rPr>
              <a:t>Шабурново</a:t>
            </a:r>
            <a:r>
              <a:rPr lang="ru-RU" sz="1800" dirty="0" smtClean="0">
                <a:solidFill>
                  <a:schemeClr val="tx1"/>
                </a:solidFill>
                <a:latin typeface="Times New Roman" panose="02020603050405020304" pitchFamily="18" charset="0"/>
                <a:cs typeface="Times New Roman" panose="02020603050405020304" pitchFamily="18" charset="0"/>
              </a:rPr>
              <a:t>» 220 метров до образовательного учреждения</a:t>
            </a:r>
            <a:br>
              <a:rPr lang="ru-RU" sz="1800" dirty="0" smtClean="0">
                <a:solidFill>
                  <a:schemeClr val="tx1"/>
                </a:solidFill>
                <a:latin typeface="Times New Roman" panose="02020603050405020304" pitchFamily="18" charset="0"/>
                <a:cs typeface="Times New Roman" panose="02020603050405020304" pitchFamily="18" charset="0"/>
              </a:rPr>
            </a:br>
            <a:endParaRPr lang="ru-RU" sz="3600" dirty="0">
              <a:solidFill>
                <a:schemeClr val="tx1"/>
              </a:solidFill>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0120" y="1476059"/>
            <a:ext cx="3922762" cy="2942072"/>
          </a:xfrm>
        </p:spPr>
      </p:pic>
      <p:pic>
        <p:nvPicPr>
          <p:cNvPr id="5" name="Рисунок 4"/>
          <p:cNvPicPr/>
          <p:nvPr/>
        </p:nvPicPr>
        <p:blipFill>
          <a:blip r:embed="rId3"/>
          <a:stretch>
            <a:fillRect/>
          </a:stretch>
        </p:blipFill>
        <p:spPr>
          <a:xfrm>
            <a:off x="4313666" y="1452817"/>
            <a:ext cx="4722830" cy="3056303"/>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9752" y="4509120"/>
            <a:ext cx="4283968" cy="3212976"/>
          </a:xfrm>
          <a:prstGeom prst="rect">
            <a:avLst/>
          </a:prstGeom>
        </p:spPr>
      </p:pic>
    </p:spTree>
    <p:extLst>
      <p:ext uri="{BB962C8B-B14F-4D97-AF65-F5344CB8AC3E}">
        <p14:creationId xmlns:p14="http://schemas.microsoft.com/office/powerpoint/2010/main" val="4087381290"/>
      </p:ext>
    </p:extLst>
  </p:cSld>
  <p:clrMapOvr>
    <a:masterClrMapping/>
  </p:clrMapOvr>
  <p:transition spd="slow">
    <p:dissolv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a:p>
        </p:txBody>
      </p:sp>
      <p:sp>
        <p:nvSpPr>
          <p:cNvPr id="5" name="Заголовок 4"/>
          <p:cNvSpPr>
            <a:spLocks noGrp="1"/>
          </p:cNvSpPr>
          <p:nvPr>
            <p:ph type="title"/>
          </p:nvPr>
        </p:nvSpPr>
        <p:spPr>
          <a:xfrm>
            <a:off x="457200" y="620688"/>
            <a:ext cx="8229600" cy="3672408"/>
          </a:xfrm>
        </p:spPr>
        <p:txBody>
          <a:bodyPr>
            <a:normAutofit/>
          </a:bodyPr>
          <a:lstStyle/>
          <a:p>
            <a:pPr algn="ctr"/>
            <a:r>
              <a:rPr lang="ru-RU" sz="4800" b="1" dirty="0" smtClean="0">
                <a:solidFill>
                  <a:schemeClr val="tx1"/>
                </a:solidFill>
                <a:latin typeface="Times New Roman" panose="02020603050405020304" pitchFamily="18" charset="0"/>
                <a:cs typeface="Times New Roman" panose="02020603050405020304" pitchFamily="18" charset="0"/>
              </a:rPr>
              <a:t>Критерий 3.</a:t>
            </a:r>
            <a:br>
              <a:rPr lang="ru-RU" sz="4800" b="1" dirty="0" smtClean="0">
                <a:solidFill>
                  <a:schemeClr val="tx1"/>
                </a:solidFill>
                <a:latin typeface="Times New Roman" panose="02020603050405020304" pitchFamily="18" charset="0"/>
                <a:cs typeface="Times New Roman" panose="02020603050405020304" pitchFamily="18" charset="0"/>
              </a:rPr>
            </a:br>
            <a:r>
              <a:rPr lang="ru-RU" sz="4800" b="1" dirty="0" smtClean="0">
                <a:solidFill>
                  <a:schemeClr val="tx1"/>
                </a:solidFill>
                <a:latin typeface="Times New Roman" panose="02020603050405020304" pitchFamily="18" charset="0"/>
                <a:cs typeface="Times New Roman" panose="02020603050405020304" pitchFamily="18" charset="0"/>
              </a:rPr>
              <a:t/>
            </a:r>
            <a:br>
              <a:rPr lang="ru-RU" sz="4800" b="1" dirty="0" smtClean="0">
                <a:solidFill>
                  <a:schemeClr val="tx1"/>
                </a:solidFill>
                <a:latin typeface="Times New Roman" panose="02020603050405020304" pitchFamily="18" charset="0"/>
                <a:cs typeface="Times New Roman" panose="02020603050405020304" pitchFamily="18" charset="0"/>
              </a:rPr>
            </a:br>
            <a:r>
              <a:rPr lang="ru-RU" sz="4800" b="1" dirty="0" smtClean="0">
                <a:solidFill>
                  <a:schemeClr val="tx1"/>
                </a:solidFill>
                <a:latin typeface="Times New Roman" panose="02020603050405020304" pitchFamily="18" charset="0"/>
                <a:cs typeface="Times New Roman" panose="02020603050405020304" pitchFamily="18" charset="0"/>
              </a:rPr>
              <a:t>Доступность услуг для инвалидов</a:t>
            </a:r>
            <a:endParaRPr lang="ru-RU" sz="4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4053272"/>
      </p:ext>
    </p:extLst>
  </p:cSld>
  <p:clrMapOvr>
    <a:masterClrMapping/>
  </p:clrMapOvr>
  <p:transition spd="slow" advTm="9185">
    <p:dissolv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a:p>
        </p:txBody>
      </p:sp>
      <p:sp>
        <p:nvSpPr>
          <p:cNvPr id="5" name="Заголовок 4"/>
          <p:cNvSpPr>
            <a:spLocks noGrp="1"/>
          </p:cNvSpPr>
          <p:nvPr>
            <p:ph type="title"/>
          </p:nvPr>
        </p:nvSpPr>
        <p:spPr>
          <a:xfrm>
            <a:off x="457200" y="620688"/>
            <a:ext cx="8229600" cy="3024336"/>
          </a:xfrm>
        </p:spPr>
        <p:txBody>
          <a:bodyPr>
            <a:normAutofit/>
          </a:bodyPr>
          <a:lstStyle/>
          <a:p>
            <a:pPr algn="ctr"/>
            <a:r>
              <a:rPr lang="ru-RU" sz="2000" i="1" dirty="0">
                <a:solidFill>
                  <a:schemeClr val="tx1"/>
                </a:solidFill>
                <a:latin typeface="Times New Roman" panose="02020603050405020304" pitchFamily="18" charset="0"/>
                <a:cs typeface="Times New Roman" panose="02020603050405020304" pitchFamily="18" charset="0"/>
              </a:rPr>
              <a:t>- пандусы (подъемные платформы) </a:t>
            </a:r>
            <a:r>
              <a:rPr lang="ru-RU" sz="2000" i="1" dirty="0" smtClean="0">
                <a:solidFill>
                  <a:schemeClr val="tx1"/>
                </a:solidFill>
                <a:latin typeface="Times New Roman" panose="02020603050405020304" pitchFamily="18" charset="0"/>
                <a:cs typeface="Times New Roman" panose="02020603050405020304" pitchFamily="18" charset="0"/>
              </a:rPr>
              <a:t/>
            </a:r>
            <a:br>
              <a:rPr lang="ru-RU" sz="2000" i="1" dirty="0" smtClean="0">
                <a:solidFill>
                  <a:schemeClr val="tx1"/>
                </a:solidFill>
                <a:latin typeface="Times New Roman" panose="02020603050405020304" pitchFamily="18" charset="0"/>
                <a:cs typeface="Times New Roman" panose="02020603050405020304" pitchFamily="18" charset="0"/>
              </a:rPr>
            </a:br>
            <a:r>
              <a:rPr lang="ru-RU" sz="2000" i="1" dirty="0" smtClean="0">
                <a:solidFill>
                  <a:schemeClr val="tx1"/>
                </a:solidFill>
                <a:latin typeface="Times New Roman" panose="02020603050405020304" pitchFamily="18" charset="0"/>
                <a:cs typeface="Times New Roman" panose="02020603050405020304" pitchFamily="18" charset="0"/>
              </a:rPr>
              <a:t/>
            </a:r>
            <a:br>
              <a:rPr lang="ru-RU" sz="2000" i="1" dirty="0" smtClean="0">
                <a:solidFill>
                  <a:schemeClr val="tx1"/>
                </a:solidFill>
                <a:latin typeface="Times New Roman" panose="02020603050405020304" pitchFamily="18" charset="0"/>
                <a:cs typeface="Times New Roman" panose="02020603050405020304" pitchFamily="18" charset="0"/>
              </a:rPr>
            </a:br>
            <a:r>
              <a:rPr lang="ru-RU" sz="2000" i="1" dirty="0" smtClean="0">
                <a:solidFill>
                  <a:schemeClr val="tx1"/>
                </a:solidFill>
                <a:latin typeface="Times New Roman" panose="02020603050405020304" pitchFamily="18" charset="0"/>
                <a:cs typeface="Times New Roman" panose="02020603050405020304" pitchFamily="18" charset="0"/>
              </a:rPr>
              <a:t>- </a:t>
            </a:r>
            <a:r>
              <a:rPr lang="ru-RU" sz="2000" i="1" dirty="0">
                <a:solidFill>
                  <a:schemeClr val="tx1"/>
                </a:solidFill>
                <a:latin typeface="Times New Roman" panose="02020603050405020304" pitchFamily="18" charset="0"/>
                <a:cs typeface="Times New Roman" panose="02020603050405020304" pitchFamily="18" charset="0"/>
              </a:rPr>
              <a:t>выделенная стоянка для автотранспортных средств инвалидов; </a:t>
            </a:r>
            <a:r>
              <a:rPr lang="ru-RU" sz="2000" i="1" dirty="0" smtClean="0">
                <a:solidFill>
                  <a:schemeClr val="tx1"/>
                </a:solidFill>
                <a:latin typeface="Times New Roman" panose="02020603050405020304" pitchFamily="18" charset="0"/>
                <a:cs typeface="Times New Roman" panose="02020603050405020304" pitchFamily="18" charset="0"/>
              </a:rPr>
              <a:t/>
            </a:r>
            <a:br>
              <a:rPr lang="ru-RU" sz="2000" i="1" dirty="0" smtClean="0">
                <a:solidFill>
                  <a:schemeClr val="tx1"/>
                </a:solidFill>
                <a:latin typeface="Times New Roman" panose="02020603050405020304" pitchFamily="18" charset="0"/>
                <a:cs typeface="Times New Roman" panose="02020603050405020304" pitchFamily="18" charset="0"/>
              </a:rPr>
            </a:br>
            <a:r>
              <a:rPr lang="ru-RU" sz="2000" i="1" dirty="0" smtClean="0">
                <a:solidFill>
                  <a:schemeClr val="tx1"/>
                </a:solidFill>
                <a:latin typeface="Times New Roman" panose="02020603050405020304" pitchFamily="18" charset="0"/>
                <a:cs typeface="Times New Roman" panose="02020603050405020304" pitchFamily="18" charset="0"/>
              </a:rPr>
              <a:t/>
            </a:r>
            <a:br>
              <a:rPr lang="ru-RU" sz="2000" i="1" dirty="0" smtClean="0">
                <a:solidFill>
                  <a:schemeClr val="tx1"/>
                </a:solidFill>
                <a:latin typeface="Times New Roman" panose="02020603050405020304" pitchFamily="18" charset="0"/>
                <a:cs typeface="Times New Roman" panose="02020603050405020304" pitchFamily="18" charset="0"/>
              </a:rPr>
            </a:br>
            <a:r>
              <a:rPr lang="ru-RU" sz="2000" i="1" dirty="0" smtClean="0">
                <a:solidFill>
                  <a:schemeClr val="tx1"/>
                </a:solidFill>
                <a:latin typeface="Times New Roman" panose="02020603050405020304" pitchFamily="18" charset="0"/>
                <a:cs typeface="Times New Roman" panose="02020603050405020304" pitchFamily="18" charset="0"/>
              </a:rPr>
              <a:t>- </a:t>
            </a:r>
            <a:r>
              <a:rPr lang="ru-RU" sz="2000" i="1" dirty="0">
                <a:solidFill>
                  <a:schemeClr val="tx1"/>
                </a:solidFill>
                <a:latin typeface="Times New Roman" panose="02020603050405020304" pitchFamily="18" charset="0"/>
                <a:cs typeface="Times New Roman" panose="02020603050405020304" pitchFamily="18" charset="0"/>
              </a:rPr>
              <a:t>расширенные дверные проемы; адаптированные поручни, лифты, </a:t>
            </a:r>
            <a:r>
              <a:rPr lang="ru-RU" sz="2000" i="1" dirty="0" smtClean="0">
                <a:solidFill>
                  <a:schemeClr val="tx1"/>
                </a:solidFill>
                <a:latin typeface="Times New Roman" panose="02020603050405020304" pitchFamily="18" charset="0"/>
                <a:cs typeface="Times New Roman" panose="02020603050405020304" pitchFamily="18" charset="0"/>
              </a:rPr>
              <a:t/>
            </a:r>
            <a:br>
              <a:rPr lang="ru-RU" sz="2000" i="1" dirty="0" smtClean="0">
                <a:solidFill>
                  <a:schemeClr val="tx1"/>
                </a:solidFill>
                <a:latin typeface="Times New Roman" panose="02020603050405020304" pitchFamily="18" charset="0"/>
                <a:cs typeface="Times New Roman" panose="02020603050405020304" pitchFamily="18" charset="0"/>
              </a:rPr>
            </a:br>
            <a:r>
              <a:rPr lang="ru-RU" sz="2000" i="1" dirty="0" smtClean="0">
                <a:solidFill>
                  <a:schemeClr val="tx1"/>
                </a:solidFill>
                <a:latin typeface="Times New Roman" panose="02020603050405020304" pitchFamily="18" charset="0"/>
                <a:cs typeface="Times New Roman" panose="02020603050405020304" pitchFamily="18" charset="0"/>
              </a:rPr>
              <a:t/>
            </a:r>
            <a:br>
              <a:rPr lang="ru-RU" sz="2000" i="1" dirty="0" smtClean="0">
                <a:solidFill>
                  <a:schemeClr val="tx1"/>
                </a:solidFill>
                <a:latin typeface="Times New Roman" panose="02020603050405020304" pitchFamily="18" charset="0"/>
                <a:cs typeface="Times New Roman" panose="02020603050405020304" pitchFamily="18" charset="0"/>
              </a:rPr>
            </a:br>
            <a:r>
              <a:rPr lang="ru-RU" sz="2000" i="1" dirty="0" smtClean="0">
                <a:solidFill>
                  <a:schemeClr val="tx1"/>
                </a:solidFill>
                <a:latin typeface="Times New Roman" panose="02020603050405020304" pitchFamily="18" charset="0"/>
                <a:cs typeface="Times New Roman" panose="02020603050405020304" pitchFamily="18" charset="0"/>
              </a:rPr>
              <a:t>-  </a:t>
            </a:r>
            <a:r>
              <a:rPr lang="ru-RU" sz="2000" i="1" dirty="0">
                <a:solidFill>
                  <a:schemeClr val="tx1"/>
                </a:solidFill>
                <a:latin typeface="Times New Roman" panose="02020603050405020304" pitchFamily="18" charset="0"/>
                <a:cs typeface="Times New Roman" panose="02020603050405020304" pitchFamily="18" charset="0"/>
              </a:rPr>
              <a:t>сменные кресла-коляски; </a:t>
            </a:r>
            <a:r>
              <a:rPr lang="ru-RU" sz="2000" i="1" dirty="0" smtClean="0">
                <a:solidFill>
                  <a:schemeClr val="tx1"/>
                </a:solidFill>
                <a:latin typeface="Times New Roman" panose="02020603050405020304" pitchFamily="18" charset="0"/>
                <a:cs typeface="Times New Roman" panose="02020603050405020304" pitchFamily="18" charset="0"/>
              </a:rPr>
              <a:t/>
            </a:r>
            <a:br>
              <a:rPr lang="ru-RU" sz="2000" i="1" dirty="0" smtClean="0">
                <a:solidFill>
                  <a:schemeClr val="tx1"/>
                </a:solidFill>
                <a:latin typeface="Times New Roman" panose="02020603050405020304" pitchFamily="18" charset="0"/>
                <a:cs typeface="Times New Roman" panose="02020603050405020304" pitchFamily="18" charset="0"/>
              </a:rPr>
            </a:br>
            <a:r>
              <a:rPr lang="ru-RU" sz="2000" i="1" dirty="0" smtClean="0">
                <a:solidFill>
                  <a:schemeClr val="tx1"/>
                </a:solidFill>
                <a:latin typeface="Times New Roman" panose="02020603050405020304" pitchFamily="18" charset="0"/>
                <a:cs typeface="Times New Roman" panose="02020603050405020304" pitchFamily="18" charset="0"/>
              </a:rPr>
              <a:t/>
            </a:r>
            <a:br>
              <a:rPr lang="ru-RU" sz="2000" i="1" dirty="0" smtClean="0">
                <a:solidFill>
                  <a:schemeClr val="tx1"/>
                </a:solidFill>
                <a:latin typeface="Times New Roman" panose="02020603050405020304" pitchFamily="18" charset="0"/>
                <a:cs typeface="Times New Roman" panose="02020603050405020304" pitchFamily="18" charset="0"/>
              </a:rPr>
            </a:br>
            <a:r>
              <a:rPr lang="ru-RU" sz="2000" i="1" dirty="0" smtClean="0">
                <a:solidFill>
                  <a:schemeClr val="tx1"/>
                </a:solidFill>
                <a:latin typeface="Times New Roman" panose="02020603050405020304" pitchFamily="18" charset="0"/>
                <a:cs typeface="Times New Roman" panose="02020603050405020304" pitchFamily="18" charset="0"/>
              </a:rPr>
              <a:t> </a:t>
            </a:r>
            <a:r>
              <a:rPr lang="ru-RU" sz="2000" i="1" dirty="0">
                <a:solidFill>
                  <a:schemeClr val="tx1"/>
                </a:solidFill>
                <a:latin typeface="Times New Roman" panose="02020603050405020304" pitchFamily="18" charset="0"/>
                <a:cs typeface="Times New Roman" panose="02020603050405020304" pitchFamily="18" charset="0"/>
              </a:rPr>
              <a:t>- специально оборудованные </a:t>
            </a:r>
            <a:r>
              <a:rPr lang="ru-RU" sz="2000" i="1" dirty="0" err="1">
                <a:solidFill>
                  <a:schemeClr val="tx1"/>
                </a:solidFill>
                <a:latin typeface="Times New Roman" panose="02020603050405020304" pitchFamily="18" charset="0"/>
                <a:cs typeface="Times New Roman" panose="02020603050405020304" pitchFamily="18" charset="0"/>
              </a:rPr>
              <a:t>санитарногигиенические</a:t>
            </a:r>
            <a:r>
              <a:rPr lang="ru-RU" sz="2000" i="1" dirty="0">
                <a:solidFill>
                  <a:schemeClr val="tx1"/>
                </a:solidFill>
                <a:latin typeface="Times New Roman" panose="02020603050405020304" pitchFamily="18" charset="0"/>
                <a:cs typeface="Times New Roman" panose="02020603050405020304" pitchFamily="18" charset="0"/>
              </a:rPr>
              <a:t> помещения.</a:t>
            </a:r>
            <a:endParaRPr lang="ru-RU" sz="2000" b="1" i="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2735624"/>
      </p:ext>
    </p:extLst>
  </p:cSld>
  <p:clrMapOvr>
    <a:masterClrMapping/>
  </p:clrMapOvr>
  <p:transition spd="slow" advTm="9185">
    <p:dissolv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a:p>
        </p:txBody>
      </p:sp>
      <p:sp>
        <p:nvSpPr>
          <p:cNvPr id="5" name="Заголовок 4"/>
          <p:cNvSpPr>
            <a:spLocks noGrp="1"/>
          </p:cNvSpPr>
          <p:nvPr>
            <p:ph type="title"/>
          </p:nvPr>
        </p:nvSpPr>
        <p:spPr>
          <a:xfrm>
            <a:off x="457200" y="620688"/>
            <a:ext cx="8229600" cy="1080120"/>
          </a:xfrm>
        </p:spPr>
        <p:txBody>
          <a:bodyPr>
            <a:normAutofit/>
          </a:bodyPr>
          <a:lstStyle/>
          <a:p>
            <a:r>
              <a:rPr lang="ru-RU" sz="3600" b="1" dirty="0" smtClean="0">
                <a:solidFill>
                  <a:schemeClr val="tx1"/>
                </a:solidFill>
                <a:latin typeface="Times New Roman" panose="02020603050405020304" pitchFamily="18" charset="0"/>
                <a:cs typeface="Times New Roman" panose="02020603050405020304" pitchFamily="18" charset="0"/>
              </a:rPr>
              <a:t>Иллюстрирующие фотографии</a:t>
            </a:r>
            <a:endParaRPr lang="ru-RU" sz="3600" b="1" dirty="0">
              <a:solidFill>
                <a:schemeClr val="tx1"/>
              </a:solidFill>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1935480"/>
            <a:ext cx="3935289" cy="2213600"/>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0152" y="1930916"/>
            <a:ext cx="2072829" cy="3685029"/>
          </a:xfrm>
          <a:prstGeom prst="rect">
            <a:avLst/>
          </a:prstGeom>
        </p:spPr>
      </p:pic>
      <p:pic>
        <p:nvPicPr>
          <p:cNvPr id="6" name="Рисунок 5"/>
          <p:cNvPicPr/>
          <p:nvPr/>
        </p:nvPicPr>
        <p:blipFill>
          <a:blip r:embed="rId4"/>
          <a:stretch>
            <a:fillRect/>
          </a:stretch>
        </p:blipFill>
        <p:spPr>
          <a:xfrm>
            <a:off x="1547664" y="4383752"/>
            <a:ext cx="3856199" cy="2488654"/>
          </a:xfrm>
          <a:prstGeom prst="rect">
            <a:avLst/>
          </a:prstGeom>
        </p:spPr>
      </p:pic>
    </p:spTree>
    <p:extLst>
      <p:ext uri="{BB962C8B-B14F-4D97-AF65-F5344CB8AC3E}">
        <p14:creationId xmlns:p14="http://schemas.microsoft.com/office/powerpoint/2010/main" val="4054063960"/>
      </p:ext>
    </p:extLst>
  </p:cSld>
  <p:clrMapOvr>
    <a:masterClrMapping/>
  </p:clrMapOvr>
  <p:transition spd="slow" advTm="9185">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a:p>
        </p:txBody>
      </p:sp>
      <p:sp>
        <p:nvSpPr>
          <p:cNvPr id="5" name="Заголовок 4"/>
          <p:cNvSpPr>
            <a:spLocks noGrp="1"/>
          </p:cNvSpPr>
          <p:nvPr>
            <p:ph type="title"/>
          </p:nvPr>
        </p:nvSpPr>
        <p:spPr>
          <a:xfrm>
            <a:off x="457200" y="704088"/>
            <a:ext cx="8229600" cy="5620512"/>
          </a:xfrm>
        </p:spPr>
        <p:txBody>
          <a:bodyPr>
            <a:noAutofit/>
          </a:bodyPr>
          <a:lstStyle/>
          <a:p>
            <a:pPr algn="ctr"/>
            <a:r>
              <a:rPr lang="ru-RU" sz="3600" b="1" dirty="0" smtClean="0">
                <a:solidFill>
                  <a:schemeClr val="tx1"/>
                </a:solidFill>
                <a:latin typeface="Times New Roman" panose="02020603050405020304" pitchFamily="18" charset="0"/>
                <a:cs typeface="Times New Roman" panose="02020603050405020304" pitchFamily="18" charset="0"/>
              </a:rPr>
              <a:t>Информационные стенды</a:t>
            </a:r>
            <a:r>
              <a:rPr lang="ru-RU" sz="1800" dirty="0" smtClean="0">
                <a:solidFill>
                  <a:schemeClr val="tx1"/>
                </a:solidFill>
              </a:rPr>
              <a:t/>
            </a:r>
            <a:br>
              <a:rPr lang="ru-RU" sz="1800" dirty="0" smtClean="0">
                <a:solidFill>
                  <a:schemeClr val="tx1"/>
                </a:solidFill>
              </a:rPr>
            </a:br>
            <a:r>
              <a:rPr lang="ru-RU" sz="1800" dirty="0" smtClean="0">
                <a:solidFill>
                  <a:schemeClr val="tx1"/>
                </a:solidFill>
              </a:rPr>
              <a:t/>
            </a:r>
            <a:br>
              <a:rPr lang="ru-RU" sz="1800" dirty="0" smtClean="0">
                <a:solidFill>
                  <a:schemeClr val="tx1"/>
                </a:solidFill>
              </a:rPr>
            </a:br>
            <a:r>
              <a:rPr lang="ru-RU" sz="1800" dirty="0">
                <a:solidFill>
                  <a:schemeClr val="tx1"/>
                </a:solidFill>
              </a:rPr>
              <a:t/>
            </a:r>
            <a:br>
              <a:rPr lang="ru-RU" sz="1800" dirty="0">
                <a:solidFill>
                  <a:schemeClr val="tx1"/>
                </a:solidFill>
              </a:rPr>
            </a:br>
            <a:r>
              <a:rPr lang="ru-RU" sz="1800" dirty="0" smtClean="0">
                <a:solidFill>
                  <a:schemeClr val="tx1"/>
                </a:solidFill>
              </a:rPr>
              <a:t/>
            </a:r>
            <a:br>
              <a:rPr lang="ru-RU" sz="1800" dirty="0" smtClean="0">
                <a:solidFill>
                  <a:schemeClr val="tx1"/>
                </a:solidFill>
              </a:rPr>
            </a:br>
            <a:r>
              <a:rPr lang="ru-RU" sz="1800" i="1" dirty="0" smtClean="0">
                <a:solidFill>
                  <a:schemeClr val="tx1"/>
                </a:solidFill>
              </a:rPr>
              <a:t>Фотографии </a:t>
            </a:r>
            <a:r>
              <a:rPr lang="ru-RU" sz="1800" i="1" dirty="0">
                <a:solidFill>
                  <a:schemeClr val="tx1"/>
                </a:solidFill>
              </a:rPr>
              <a:t>стендов о размещении данных:</a:t>
            </a:r>
            <a:br>
              <a:rPr lang="ru-RU" sz="1800" i="1" dirty="0">
                <a:solidFill>
                  <a:schemeClr val="tx1"/>
                </a:solidFill>
              </a:rPr>
            </a:br>
            <a:r>
              <a:rPr lang="ru-RU" sz="1800" i="1" dirty="0">
                <a:solidFill>
                  <a:schemeClr val="tx1"/>
                </a:solidFill>
              </a:rPr>
              <a:t> - устав,</a:t>
            </a:r>
            <a:br>
              <a:rPr lang="ru-RU" sz="1800" i="1" dirty="0">
                <a:solidFill>
                  <a:schemeClr val="tx1"/>
                </a:solidFill>
              </a:rPr>
            </a:br>
            <a:r>
              <a:rPr lang="ru-RU" sz="1800" i="1" dirty="0">
                <a:solidFill>
                  <a:schemeClr val="tx1"/>
                </a:solidFill>
              </a:rPr>
              <a:t> - лицензия на осуществление образовательной деятельности,</a:t>
            </a:r>
            <a:br>
              <a:rPr lang="ru-RU" sz="1800" i="1" dirty="0">
                <a:solidFill>
                  <a:schemeClr val="tx1"/>
                </a:solidFill>
              </a:rPr>
            </a:br>
            <a:r>
              <a:rPr lang="ru-RU" sz="1800" i="1" dirty="0">
                <a:solidFill>
                  <a:schemeClr val="tx1"/>
                </a:solidFill>
              </a:rPr>
              <a:t> - информация о закрепленной территории за образовательной организацией</a:t>
            </a:r>
            <a:br>
              <a:rPr lang="ru-RU" sz="1800" i="1" dirty="0">
                <a:solidFill>
                  <a:schemeClr val="tx1"/>
                </a:solidFill>
              </a:rPr>
            </a:br>
            <a:r>
              <a:rPr lang="ru-RU" sz="1800" i="1" dirty="0">
                <a:solidFill>
                  <a:schemeClr val="tx1"/>
                </a:solidFill>
              </a:rPr>
              <a:t> - информация о порядке приема на обучение</a:t>
            </a:r>
            <a:br>
              <a:rPr lang="ru-RU" sz="1800" i="1" dirty="0">
                <a:solidFill>
                  <a:schemeClr val="tx1"/>
                </a:solidFill>
              </a:rPr>
            </a:br>
            <a:r>
              <a:rPr lang="ru-RU" sz="1800" i="1" dirty="0">
                <a:solidFill>
                  <a:schemeClr val="tx1"/>
                </a:solidFill>
              </a:rPr>
              <a:t> - другая информация, регламентирующая организацию и осуществление образовательной деятельности из перечня обязательных документов, подлежащих размещению на официальном сайте </a:t>
            </a:r>
            <a:r>
              <a:rPr lang="ru-RU" sz="1800" i="1" dirty="0" err="1">
                <a:solidFill>
                  <a:schemeClr val="tx1"/>
                </a:solidFill>
              </a:rPr>
              <a:t>ОО</a:t>
            </a:r>
            <a:r>
              <a:rPr lang="ru-RU" sz="1800" i="1" dirty="0">
                <a:solidFill>
                  <a:schemeClr val="tx1"/>
                </a:solidFill>
              </a:rPr>
              <a:t>, в том числе с указанием ссылки на сайт или </a:t>
            </a:r>
            <a:r>
              <a:rPr lang="ru-RU" sz="1800" i="1" dirty="0" err="1">
                <a:solidFill>
                  <a:schemeClr val="tx1"/>
                </a:solidFill>
              </a:rPr>
              <a:t>QR</a:t>
            </a:r>
            <a:r>
              <a:rPr lang="ru-RU" sz="1800" i="1" dirty="0">
                <a:solidFill>
                  <a:schemeClr val="tx1"/>
                </a:solidFill>
              </a:rPr>
              <a:t>-код </a:t>
            </a:r>
          </a:p>
        </p:txBody>
      </p:sp>
    </p:spTree>
    <p:extLst>
      <p:ext uri="{BB962C8B-B14F-4D97-AF65-F5344CB8AC3E}">
        <p14:creationId xmlns:p14="http://schemas.microsoft.com/office/powerpoint/2010/main" val="3161267121"/>
      </p:ext>
    </p:extLst>
  </p:cSld>
  <p:clrMapOvr>
    <a:masterClrMapping/>
  </p:clrMapOvr>
  <p:transition spd="slow" advTm="9185">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a:p>
        </p:txBody>
      </p:sp>
      <p:sp>
        <p:nvSpPr>
          <p:cNvPr id="5" name="Заголовок 4"/>
          <p:cNvSpPr>
            <a:spLocks noGrp="1"/>
          </p:cNvSpPr>
          <p:nvPr>
            <p:ph type="title"/>
          </p:nvPr>
        </p:nvSpPr>
        <p:spPr/>
        <p:txBody>
          <a:bodyPr>
            <a:normAutofit/>
          </a:bodyPr>
          <a:lstStyle/>
          <a:p>
            <a:r>
              <a:rPr lang="ru-RU" sz="4400" b="1" dirty="0" smtClean="0">
                <a:solidFill>
                  <a:schemeClr val="tx1"/>
                </a:solidFill>
                <a:latin typeface="Times New Roman" panose="02020603050405020304" pitchFamily="18" charset="0"/>
                <a:cs typeface="Times New Roman" panose="02020603050405020304" pitchFamily="18" charset="0"/>
              </a:rPr>
              <a:t>Иллюстрирующие фотографии</a:t>
            </a:r>
            <a:endParaRPr lang="ru-RU" sz="4400" b="1" dirty="0">
              <a:solidFill>
                <a:schemeClr val="tx1"/>
              </a:solidFill>
              <a:latin typeface="Times New Roman" panose="02020603050405020304" pitchFamily="18" charset="0"/>
              <a:cs typeface="Times New Roman" panose="02020603050405020304" pitchFamily="18" charset="0"/>
            </a:endParaRPr>
          </a:p>
        </p:txBody>
      </p:sp>
      <p:pic>
        <p:nvPicPr>
          <p:cNvPr id="4" name="Рисунок 3" descr="F:\DCIM\102NIKON\DSCN099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2222436"/>
            <a:ext cx="7416824" cy="4072743"/>
          </a:xfrm>
          <a:prstGeom prst="rect">
            <a:avLst/>
          </a:prstGeom>
          <a:noFill/>
          <a:ln>
            <a:noFill/>
          </a:ln>
        </p:spPr>
      </p:pic>
    </p:spTree>
    <p:extLst>
      <p:ext uri="{BB962C8B-B14F-4D97-AF65-F5344CB8AC3E}">
        <p14:creationId xmlns:p14="http://schemas.microsoft.com/office/powerpoint/2010/main" val="317877510"/>
      </p:ext>
    </p:extLst>
  </p:cSld>
  <p:clrMapOvr>
    <a:masterClrMapping/>
  </p:clrMapOvr>
  <p:transition spd="slow" advTm="9185">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1935480"/>
            <a:ext cx="8229600" cy="4661872"/>
          </a:xfrm>
        </p:spPr>
        <p:txBody>
          <a:bodyPr>
            <a:normAutofit fontScale="25000" lnSpcReduction="20000"/>
          </a:bodyPr>
          <a:lstStyle/>
          <a:p>
            <a:endParaRPr lang="ru-RU" dirty="0" smtClean="0"/>
          </a:p>
          <a:p>
            <a:pPr marL="0" indent="0">
              <a:buNone/>
            </a:pPr>
            <a:r>
              <a:rPr lang="ru-RU" sz="3600" i="1" dirty="0">
                <a:latin typeface="Times New Roman" panose="02020603050405020304" pitchFamily="18" charset="0"/>
                <a:cs typeface="Times New Roman" panose="02020603050405020304" pitchFamily="18" charset="0"/>
              </a:rPr>
              <a:t>- Скриншот раздела сайта с размещением информации в соответствии с 273-ФЗ “Об образовании в РФ”, статья 29 </a:t>
            </a:r>
            <a:endParaRPr lang="ru-RU" sz="3600" i="1" dirty="0" smtClean="0">
              <a:latin typeface="Times New Roman" panose="02020603050405020304" pitchFamily="18" charset="0"/>
              <a:cs typeface="Times New Roman" panose="02020603050405020304" pitchFamily="18" charset="0"/>
            </a:endParaRPr>
          </a:p>
          <a:p>
            <a:pPr marL="0" indent="0">
              <a:buNone/>
            </a:pPr>
            <a:r>
              <a:rPr lang="ru-RU" sz="3600" i="1" dirty="0" smtClean="0">
                <a:latin typeface="Times New Roman" panose="02020603050405020304" pitchFamily="18" charset="0"/>
                <a:cs typeface="Times New Roman" panose="02020603050405020304" pitchFamily="18" charset="0"/>
              </a:rPr>
              <a:t>Обязательная </a:t>
            </a:r>
            <a:r>
              <a:rPr lang="ru-RU" sz="3600" i="1" dirty="0">
                <a:latin typeface="Times New Roman" panose="02020603050405020304" pitchFamily="18" charset="0"/>
                <a:cs typeface="Times New Roman" panose="02020603050405020304" pitchFamily="18" charset="0"/>
              </a:rPr>
              <a:t>информация на сайте </a:t>
            </a:r>
            <a:r>
              <a:rPr lang="ru-RU" sz="3600" i="1" dirty="0" err="1">
                <a:latin typeface="Times New Roman" panose="02020603050405020304" pitchFamily="18" charset="0"/>
                <a:cs typeface="Times New Roman" panose="02020603050405020304" pitchFamily="18" charset="0"/>
              </a:rPr>
              <a:t>ОО</a:t>
            </a:r>
            <a:r>
              <a:rPr lang="ru-RU" sz="3600" i="1" dirty="0" smtClean="0">
                <a:latin typeface="Times New Roman" panose="02020603050405020304" pitchFamily="18" charset="0"/>
                <a:cs typeface="Times New Roman" panose="02020603050405020304" pitchFamily="18" charset="0"/>
              </a:rPr>
              <a:t>:</a:t>
            </a:r>
          </a:p>
          <a:p>
            <a:r>
              <a:rPr lang="ru-RU" sz="3600" i="1" dirty="0" smtClean="0">
                <a:latin typeface="Times New Roman" panose="02020603050405020304" pitchFamily="18" charset="0"/>
                <a:cs typeface="Times New Roman" panose="02020603050405020304" pitchFamily="18" charset="0"/>
              </a:rPr>
              <a:t> </a:t>
            </a:r>
            <a:r>
              <a:rPr lang="ru-RU" sz="3600" i="1" dirty="0">
                <a:latin typeface="Times New Roman" panose="02020603050405020304" pitchFamily="18" charset="0"/>
                <a:cs typeface="Times New Roman" panose="02020603050405020304" pitchFamily="18" charset="0"/>
              </a:rPr>
              <a:t>- о дате создания образовательной организации, об учредителе, учредителях образовательной организации, о месте нахождения образовательной организации и ее филиалов (при наличии), режиме, графике работы, контактных телефонах и об адресах электронной почты; </a:t>
            </a:r>
            <a:endParaRPr lang="ru-RU" sz="3600" i="1" dirty="0" smtClean="0">
              <a:latin typeface="Times New Roman" panose="02020603050405020304" pitchFamily="18" charset="0"/>
              <a:cs typeface="Times New Roman" panose="02020603050405020304" pitchFamily="18" charset="0"/>
            </a:endParaRPr>
          </a:p>
          <a:p>
            <a:r>
              <a:rPr lang="ru-RU" sz="3600" i="1" dirty="0" smtClean="0">
                <a:latin typeface="Times New Roman" panose="02020603050405020304" pitchFamily="18" charset="0"/>
                <a:cs typeface="Times New Roman" panose="02020603050405020304" pitchFamily="18" charset="0"/>
              </a:rPr>
              <a:t>- </a:t>
            </a:r>
            <a:r>
              <a:rPr lang="ru-RU" sz="3600" i="1" dirty="0">
                <a:latin typeface="Times New Roman" panose="02020603050405020304" pitchFamily="18" charset="0"/>
                <a:cs typeface="Times New Roman" panose="02020603050405020304" pitchFamily="18" charset="0"/>
              </a:rPr>
              <a:t>о структуре и об органах управления образовательной организацией; </a:t>
            </a:r>
            <a:endParaRPr lang="ru-RU" sz="3600" i="1" dirty="0" smtClean="0">
              <a:latin typeface="Times New Roman" panose="02020603050405020304" pitchFamily="18" charset="0"/>
              <a:cs typeface="Times New Roman" panose="02020603050405020304" pitchFamily="18" charset="0"/>
            </a:endParaRPr>
          </a:p>
          <a:p>
            <a:r>
              <a:rPr lang="ru-RU" sz="3600" i="1" dirty="0" smtClean="0">
                <a:latin typeface="Times New Roman" panose="02020603050405020304" pitchFamily="18" charset="0"/>
                <a:cs typeface="Times New Roman" panose="02020603050405020304" pitchFamily="18" charset="0"/>
              </a:rPr>
              <a:t>- </a:t>
            </a:r>
            <a:r>
              <a:rPr lang="ru-RU" sz="3600" i="1" dirty="0">
                <a:latin typeface="Times New Roman" panose="02020603050405020304" pitchFamily="18" charset="0"/>
                <a:cs typeface="Times New Roman" panose="02020603050405020304" pitchFamily="18" charset="0"/>
              </a:rPr>
              <a:t>о реализуемых образовательных программах с указанием учебных предметов, курсов, дисциплин (модулей), практики, предусмотренных соответствующей образовательной программой</a:t>
            </a:r>
            <a:r>
              <a:rPr lang="ru-RU" sz="3600" i="1" dirty="0" smtClean="0">
                <a:latin typeface="Times New Roman" panose="02020603050405020304" pitchFamily="18" charset="0"/>
                <a:cs typeface="Times New Roman" panose="02020603050405020304" pitchFamily="18" charset="0"/>
              </a:rPr>
              <a:t>;</a:t>
            </a:r>
          </a:p>
          <a:p>
            <a:r>
              <a:rPr lang="ru-RU" sz="3600" i="1" dirty="0" smtClean="0">
                <a:latin typeface="Times New Roman" panose="02020603050405020304" pitchFamily="18" charset="0"/>
                <a:cs typeface="Times New Roman" panose="02020603050405020304" pitchFamily="18" charset="0"/>
              </a:rPr>
              <a:t> </a:t>
            </a:r>
            <a:r>
              <a:rPr lang="ru-RU" sz="3600" i="1" dirty="0">
                <a:latin typeface="Times New Roman" panose="02020603050405020304" pitchFamily="18" charset="0"/>
                <a:cs typeface="Times New Roman" panose="02020603050405020304" pitchFamily="18" charset="0"/>
              </a:rPr>
              <a:t>- о численности обучающихся по реализуемым образовательным программам за счет бюджетных ассигнований федерального бюджета, бюджетов субъектов Российской Федерации, местных бюджетов и по договорам об образовании за счет средств физических и (или) юридических лиц</a:t>
            </a:r>
            <a:r>
              <a:rPr lang="ru-RU" sz="3600" i="1" dirty="0" smtClean="0">
                <a:latin typeface="Times New Roman" panose="02020603050405020304" pitchFamily="18" charset="0"/>
                <a:cs typeface="Times New Roman" panose="02020603050405020304" pitchFamily="18" charset="0"/>
              </a:rPr>
              <a:t>;</a:t>
            </a:r>
          </a:p>
          <a:p>
            <a:r>
              <a:rPr lang="ru-RU" sz="3600" i="1" dirty="0" smtClean="0">
                <a:latin typeface="Times New Roman" panose="02020603050405020304" pitchFamily="18" charset="0"/>
                <a:cs typeface="Times New Roman" panose="02020603050405020304" pitchFamily="18" charset="0"/>
              </a:rPr>
              <a:t> </a:t>
            </a:r>
            <a:r>
              <a:rPr lang="ru-RU" sz="3600" i="1" dirty="0">
                <a:latin typeface="Times New Roman" panose="02020603050405020304" pitchFamily="18" charset="0"/>
                <a:cs typeface="Times New Roman" panose="02020603050405020304" pitchFamily="18" charset="0"/>
              </a:rPr>
              <a:t>- о языках образования</a:t>
            </a:r>
            <a:r>
              <a:rPr lang="ru-RU" sz="3600" i="1" dirty="0" smtClean="0">
                <a:latin typeface="Times New Roman" panose="02020603050405020304" pitchFamily="18" charset="0"/>
                <a:cs typeface="Times New Roman" panose="02020603050405020304" pitchFamily="18" charset="0"/>
              </a:rPr>
              <a:t>;</a:t>
            </a:r>
          </a:p>
          <a:p>
            <a:r>
              <a:rPr lang="ru-RU" sz="3600" i="1" dirty="0" smtClean="0">
                <a:latin typeface="Times New Roman" panose="02020603050405020304" pitchFamily="18" charset="0"/>
                <a:cs typeface="Times New Roman" panose="02020603050405020304" pitchFamily="18" charset="0"/>
              </a:rPr>
              <a:t> </a:t>
            </a:r>
            <a:r>
              <a:rPr lang="ru-RU" sz="3600" i="1" dirty="0">
                <a:latin typeface="Times New Roman" panose="02020603050405020304" pitchFamily="18" charset="0"/>
                <a:cs typeface="Times New Roman" panose="02020603050405020304" pitchFamily="18" charset="0"/>
              </a:rPr>
              <a:t>- о федеральных государственных образовательных стандартах, об образовательных стандартах (при их наличии); </a:t>
            </a:r>
            <a:endParaRPr lang="ru-RU" sz="3600" i="1" dirty="0" smtClean="0">
              <a:latin typeface="Times New Roman" panose="02020603050405020304" pitchFamily="18" charset="0"/>
              <a:cs typeface="Times New Roman" panose="02020603050405020304" pitchFamily="18" charset="0"/>
            </a:endParaRPr>
          </a:p>
          <a:p>
            <a:r>
              <a:rPr lang="ru-RU" sz="3600" i="1" dirty="0" smtClean="0">
                <a:latin typeface="Times New Roman" panose="02020603050405020304" pitchFamily="18" charset="0"/>
                <a:cs typeface="Times New Roman" panose="02020603050405020304" pitchFamily="18" charset="0"/>
              </a:rPr>
              <a:t>- </a:t>
            </a:r>
            <a:r>
              <a:rPr lang="ru-RU" sz="3600" i="1" dirty="0">
                <a:latin typeface="Times New Roman" panose="02020603050405020304" pitchFamily="18" charset="0"/>
                <a:cs typeface="Times New Roman" panose="02020603050405020304" pitchFamily="18" charset="0"/>
              </a:rPr>
              <a:t>о руководителе образовательной организации, его заместителях, руководителях филиалов образовательной организации (при их наличии); </a:t>
            </a:r>
            <a:endParaRPr lang="ru-RU" sz="3600" i="1" dirty="0" smtClean="0">
              <a:latin typeface="Times New Roman" panose="02020603050405020304" pitchFamily="18" charset="0"/>
              <a:cs typeface="Times New Roman" panose="02020603050405020304" pitchFamily="18" charset="0"/>
            </a:endParaRPr>
          </a:p>
          <a:p>
            <a:r>
              <a:rPr lang="ru-RU" sz="3600" i="1" dirty="0" smtClean="0">
                <a:latin typeface="Times New Roman" panose="02020603050405020304" pitchFamily="18" charset="0"/>
                <a:cs typeface="Times New Roman" panose="02020603050405020304" pitchFamily="18" charset="0"/>
              </a:rPr>
              <a:t>- </a:t>
            </a:r>
            <a:r>
              <a:rPr lang="ru-RU" sz="3600" i="1" dirty="0">
                <a:latin typeface="Times New Roman" panose="02020603050405020304" pitchFamily="18" charset="0"/>
                <a:cs typeface="Times New Roman" panose="02020603050405020304" pitchFamily="18" charset="0"/>
              </a:rPr>
              <a:t>о персональном составе педагогических работников с указанием уровня образования, квалификации и опыта работы; </a:t>
            </a:r>
            <a:endParaRPr lang="ru-RU" sz="3600" i="1" dirty="0" smtClean="0">
              <a:latin typeface="Times New Roman" panose="02020603050405020304" pitchFamily="18" charset="0"/>
              <a:cs typeface="Times New Roman" panose="02020603050405020304" pitchFamily="18" charset="0"/>
            </a:endParaRPr>
          </a:p>
          <a:p>
            <a:r>
              <a:rPr lang="ru-RU" sz="3600" i="1" dirty="0" smtClean="0">
                <a:latin typeface="Times New Roman" panose="02020603050405020304" pitchFamily="18" charset="0"/>
                <a:cs typeface="Times New Roman" panose="02020603050405020304" pitchFamily="18" charset="0"/>
              </a:rPr>
              <a:t>- </a:t>
            </a:r>
            <a:r>
              <a:rPr lang="ru-RU" sz="3600" i="1" dirty="0">
                <a:latin typeface="Times New Roman" panose="02020603050405020304" pitchFamily="18" charset="0"/>
                <a:cs typeface="Times New Roman" panose="02020603050405020304" pitchFamily="18" charset="0"/>
              </a:rPr>
              <a:t>о материально-техническом обеспечении образовательной деятельности (в том числе о наличии оборудованных учебных кабинетов, объектов для проведения практических занятий, библиотек, объектов спорта, средств обучения и воспитания, об условиях питания и охраны здоровья обучающихся, о доступе к информационным системам и </a:t>
            </a:r>
            <a:r>
              <a:rPr lang="ru-RU" sz="3600" i="1" dirty="0" err="1">
                <a:latin typeface="Times New Roman" panose="02020603050405020304" pitchFamily="18" charset="0"/>
                <a:cs typeface="Times New Roman" panose="02020603050405020304" pitchFamily="18" charset="0"/>
              </a:rPr>
              <a:t>информационнотелекоммуникационным</a:t>
            </a:r>
            <a:r>
              <a:rPr lang="ru-RU" sz="3600" i="1" dirty="0">
                <a:latin typeface="Times New Roman" panose="02020603050405020304" pitchFamily="18" charset="0"/>
                <a:cs typeface="Times New Roman" panose="02020603050405020304" pitchFamily="18" charset="0"/>
              </a:rPr>
              <a:t> сетям, об электронных образовательных ресурсах, к которым обеспечивается доступ обучающихся</a:t>
            </a:r>
            <a:r>
              <a:rPr lang="ru-RU" sz="3600" i="1" dirty="0" smtClean="0">
                <a:latin typeface="Times New Roman" panose="02020603050405020304" pitchFamily="18" charset="0"/>
                <a:cs typeface="Times New Roman" panose="02020603050405020304" pitchFamily="18" charset="0"/>
              </a:rPr>
              <a:t>);</a:t>
            </a:r>
          </a:p>
          <a:p>
            <a:r>
              <a:rPr lang="ru-RU" sz="3600" i="1" dirty="0" smtClean="0">
                <a:latin typeface="Times New Roman" panose="02020603050405020304" pitchFamily="18" charset="0"/>
                <a:cs typeface="Times New Roman" panose="02020603050405020304" pitchFamily="18" charset="0"/>
              </a:rPr>
              <a:t> </a:t>
            </a:r>
            <a:r>
              <a:rPr lang="ru-RU" sz="3600" i="1" dirty="0">
                <a:latin typeface="Times New Roman" panose="02020603050405020304" pitchFamily="18" charset="0"/>
                <a:cs typeface="Times New Roman" panose="02020603050405020304" pitchFamily="18" charset="0"/>
              </a:rPr>
              <a:t>- о направлениях и результатах научной (</a:t>
            </a:r>
            <a:r>
              <a:rPr lang="ru-RU" sz="3600" i="1" dirty="0" err="1">
                <a:latin typeface="Times New Roman" panose="02020603050405020304" pitchFamily="18" charset="0"/>
                <a:cs typeface="Times New Roman" panose="02020603050405020304" pitchFamily="18" charset="0"/>
              </a:rPr>
              <a:t>научноисследовательской</a:t>
            </a:r>
            <a:r>
              <a:rPr lang="ru-RU" sz="3600" i="1" dirty="0">
                <a:latin typeface="Times New Roman" panose="02020603050405020304" pitchFamily="18" charset="0"/>
                <a:cs typeface="Times New Roman" panose="02020603050405020304" pitchFamily="18" charset="0"/>
              </a:rPr>
              <a:t>) деятельности и </a:t>
            </a:r>
            <a:r>
              <a:rPr lang="ru-RU" sz="3600" i="1" dirty="0" err="1">
                <a:latin typeface="Times New Roman" panose="02020603050405020304" pitchFamily="18" charset="0"/>
                <a:cs typeface="Times New Roman" panose="02020603050405020304" pitchFamily="18" charset="0"/>
              </a:rPr>
              <a:t>научноисследовательской</a:t>
            </a:r>
            <a:r>
              <a:rPr lang="ru-RU" sz="3600" i="1" dirty="0">
                <a:latin typeface="Times New Roman" panose="02020603050405020304" pitchFamily="18" charset="0"/>
                <a:cs typeface="Times New Roman" panose="02020603050405020304" pitchFamily="18" charset="0"/>
              </a:rPr>
              <a:t> базе для ее осуществления (для образовательных организаций высшего образования, организаций дополнительного профессионального образования); </a:t>
            </a:r>
            <a:endParaRPr lang="ru-RU" sz="3600" i="1" dirty="0" smtClean="0">
              <a:latin typeface="Times New Roman" panose="02020603050405020304" pitchFamily="18" charset="0"/>
              <a:cs typeface="Times New Roman" panose="02020603050405020304" pitchFamily="18" charset="0"/>
            </a:endParaRPr>
          </a:p>
          <a:p>
            <a:r>
              <a:rPr lang="ru-RU" sz="3600" i="1" dirty="0" smtClean="0">
                <a:latin typeface="Times New Roman" panose="02020603050405020304" pitchFamily="18" charset="0"/>
                <a:cs typeface="Times New Roman" panose="02020603050405020304" pitchFamily="18" charset="0"/>
              </a:rPr>
              <a:t>- </a:t>
            </a:r>
            <a:r>
              <a:rPr lang="ru-RU" sz="3600" i="1" dirty="0">
                <a:latin typeface="Times New Roman" panose="02020603050405020304" pitchFamily="18" charset="0"/>
                <a:cs typeface="Times New Roman" panose="02020603050405020304" pitchFamily="18" charset="0"/>
              </a:rPr>
              <a:t>о количестве вакантных мест для приема (перевода) по каждой образовательной программе, по профессии, специальности, направлению подготовки (на места, финансируемые за счет бюджетных ассигнований федерального бюджета, бюджетов субъектов Российской Федерации, местных бюджетов, по договорам об образовании за счет средств физических и (или) юридических лиц); </a:t>
            </a:r>
            <a:endParaRPr lang="ru-RU" sz="3600" i="1" dirty="0" smtClean="0">
              <a:latin typeface="Times New Roman" panose="02020603050405020304" pitchFamily="18" charset="0"/>
              <a:cs typeface="Times New Roman" panose="02020603050405020304" pitchFamily="18" charset="0"/>
            </a:endParaRPr>
          </a:p>
          <a:p>
            <a:r>
              <a:rPr lang="ru-RU" sz="3600" i="1" dirty="0" smtClean="0">
                <a:latin typeface="Times New Roman" panose="02020603050405020304" pitchFamily="18" charset="0"/>
                <a:cs typeface="Times New Roman" panose="02020603050405020304" pitchFamily="18" charset="0"/>
              </a:rPr>
              <a:t>- </a:t>
            </a:r>
            <a:r>
              <a:rPr lang="ru-RU" sz="3600" i="1" dirty="0">
                <a:latin typeface="Times New Roman" panose="02020603050405020304" pitchFamily="18" charset="0"/>
                <a:cs typeface="Times New Roman" panose="02020603050405020304" pitchFamily="18" charset="0"/>
              </a:rPr>
              <a:t>о наличии и об условиях предоставления обучающимся стипендий, мер социальной поддержки</a:t>
            </a:r>
            <a:r>
              <a:rPr lang="ru-RU" sz="3600" i="1" dirty="0" smtClean="0">
                <a:latin typeface="Times New Roman" panose="02020603050405020304" pitchFamily="18" charset="0"/>
                <a:cs typeface="Times New Roman" panose="02020603050405020304" pitchFamily="18" charset="0"/>
              </a:rPr>
              <a:t>;</a:t>
            </a:r>
          </a:p>
          <a:p>
            <a:r>
              <a:rPr lang="ru-RU" sz="3600" i="1" dirty="0" smtClean="0">
                <a:latin typeface="Times New Roman" panose="02020603050405020304" pitchFamily="18" charset="0"/>
                <a:cs typeface="Times New Roman" panose="02020603050405020304" pitchFamily="18" charset="0"/>
              </a:rPr>
              <a:t> </a:t>
            </a:r>
            <a:r>
              <a:rPr lang="ru-RU" sz="3600" i="1" dirty="0">
                <a:latin typeface="Times New Roman" panose="02020603050405020304" pitchFamily="18" charset="0"/>
                <a:cs typeface="Times New Roman" panose="02020603050405020304" pitchFamily="18" charset="0"/>
              </a:rPr>
              <a:t>- о наличии общежития, интерната, количестве жилых помещений в общежитии, интернате для иногородних обучающихся, формировании платы за проживание в общежитии</a:t>
            </a:r>
            <a:r>
              <a:rPr lang="ru-RU" sz="3600" i="1" dirty="0" smtClean="0">
                <a:latin typeface="Times New Roman" panose="02020603050405020304" pitchFamily="18" charset="0"/>
                <a:cs typeface="Times New Roman" panose="02020603050405020304" pitchFamily="18" charset="0"/>
              </a:rPr>
              <a:t>;</a:t>
            </a:r>
          </a:p>
          <a:p>
            <a:r>
              <a:rPr lang="ru-RU" sz="3600" i="1" dirty="0" smtClean="0">
                <a:latin typeface="Times New Roman" panose="02020603050405020304" pitchFamily="18" charset="0"/>
                <a:cs typeface="Times New Roman" panose="02020603050405020304" pitchFamily="18" charset="0"/>
              </a:rPr>
              <a:t> </a:t>
            </a:r>
            <a:r>
              <a:rPr lang="ru-RU" sz="3600" i="1" dirty="0">
                <a:latin typeface="Times New Roman" panose="02020603050405020304" pitchFamily="18" charset="0"/>
                <a:cs typeface="Times New Roman" panose="02020603050405020304" pitchFamily="18" charset="0"/>
              </a:rPr>
              <a:t>- об объеме образовательной деятельности, финансовое обеспечение которой осуществляется за счет бюджетных ассигнований федерального бюджета, бюджетов субъектов Российской Федерации, местных бюджетов, по договорам об образовании за счет средств физических и (или) юридических лиц; </a:t>
            </a:r>
            <a:endParaRPr lang="ru-RU" sz="3600" i="1" dirty="0" smtClean="0">
              <a:latin typeface="Times New Roman" panose="02020603050405020304" pitchFamily="18" charset="0"/>
              <a:cs typeface="Times New Roman" panose="02020603050405020304" pitchFamily="18" charset="0"/>
            </a:endParaRPr>
          </a:p>
          <a:p>
            <a:r>
              <a:rPr lang="ru-RU" sz="3600" i="1" dirty="0" smtClean="0">
                <a:latin typeface="Times New Roman" panose="02020603050405020304" pitchFamily="18" charset="0"/>
                <a:cs typeface="Times New Roman" panose="02020603050405020304" pitchFamily="18" charset="0"/>
              </a:rPr>
              <a:t>- </a:t>
            </a:r>
            <a:r>
              <a:rPr lang="ru-RU" sz="3600" i="1" dirty="0">
                <a:latin typeface="Times New Roman" panose="02020603050405020304" pitchFamily="18" charset="0"/>
                <a:cs typeface="Times New Roman" panose="02020603050405020304" pitchFamily="18" charset="0"/>
              </a:rPr>
              <a:t>о поступлении финансовых и материальных средств и об их расходовании по итогам финансового года</a:t>
            </a:r>
            <a:r>
              <a:rPr lang="ru-RU" sz="3600" i="1" dirty="0" smtClean="0">
                <a:latin typeface="Times New Roman" panose="02020603050405020304" pitchFamily="18" charset="0"/>
                <a:cs typeface="Times New Roman" panose="02020603050405020304" pitchFamily="18" charset="0"/>
              </a:rPr>
              <a:t>;</a:t>
            </a:r>
          </a:p>
          <a:p>
            <a:r>
              <a:rPr lang="ru-RU" sz="3600" i="1" dirty="0" smtClean="0">
                <a:latin typeface="Times New Roman" panose="02020603050405020304" pitchFamily="18" charset="0"/>
                <a:cs typeface="Times New Roman" panose="02020603050405020304" pitchFamily="18" charset="0"/>
              </a:rPr>
              <a:t> </a:t>
            </a:r>
            <a:r>
              <a:rPr lang="ru-RU" sz="3600" i="1" dirty="0">
                <a:latin typeface="Times New Roman" panose="02020603050405020304" pitchFamily="18" charset="0"/>
                <a:cs typeface="Times New Roman" panose="02020603050405020304" pitchFamily="18" charset="0"/>
              </a:rPr>
              <a:t>- о трудоустройстве </a:t>
            </a:r>
            <a:r>
              <a:rPr lang="ru-RU" sz="3600" i="1" dirty="0" smtClean="0">
                <a:latin typeface="Times New Roman" panose="02020603050405020304" pitchFamily="18" charset="0"/>
                <a:cs typeface="Times New Roman" panose="02020603050405020304" pitchFamily="18" charset="0"/>
              </a:rPr>
              <a:t>выпускников</a:t>
            </a:r>
          </a:p>
          <a:p>
            <a:r>
              <a:rPr lang="ru-RU" sz="3600" i="1" dirty="0" smtClean="0">
                <a:latin typeface="Times New Roman" panose="02020603050405020304" pitchFamily="18" charset="0"/>
                <a:cs typeface="Times New Roman" panose="02020603050405020304" pitchFamily="18" charset="0"/>
              </a:rPr>
              <a:t>; </a:t>
            </a:r>
            <a:r>
              <a:rPr lang="ru-RU" sz="3600" i="1" dirty="0">
                <a:latin typeface="Times New Roman" panose="02020603050405020304" pitchFamily="18" charset="0"/>
                <a:cs typeface="Times New Roman" panose="02020603050405020304" pitchFamily="18" charset="0"/>
              </a:rPr>
              <a:t>- копия устава образовательной организации</a:t>
            </a:r>
            <a:r>
              <a:rPr lang="ru-RU" sz="3600" i="1" dirty="0" smtClean="0">
                <a:latin typeface="Times New Roman" panose="02020603050405020304" pitchFamily="18" charset="0"/>
                <a:cs typeface="Times New Roman" panose="02020603050405020304" pitchFamily="18" charset="0"/>
              </a:rPr>
              <a:t>;</a:t>
            </a:r>
          </a:p>
          <a:p>
            <a:r>
              <a:rPr lang="ru-RU" sz="3600" i="1" dirty="0" smtClean="0">
                <a:latin typeface="Times New Roman" panose="02020603050405020304" pitchFamily="18" charset="0"/>
                <a:cs typeface="Times New Roman" panose="02020603050405020304" pitchFamily="18" charset="0"/>
              </a:rPr>
              <a:t> </a:t>
            </a:r>
            <a:r>
              <a:rPr lang="ru-RU" sz="3600" i="1" dirty="0">
                <a:latin typeface="Times New Roman" panose="02020603050405020304" pitchFamily="18" charset="0"/>
                <a:cs typeface="Times New Roman" panose="02020603050405020304" pitchFamily="18" charset="0"/>
              </a:rPr>
              <a:t>- лицензии на осуществление образовательной деятельности (с приложениями</a:t>
            </a:r>
            <a:r>
              <a:rPr lang="ru-RU" sz="3600" i="1" dirty="0" smtClean="0">
                <a:latin typeface="Times New Roman" panose="02020603050405020304" pitchFamily="18" charset="0"/>
                <a:cs typeface="Times New Roman" panose="02020603050405020304" pitchFamily="18" charset="0"/>
              </a:rPr>
              <a:t>);</a:t>
            </a:r>
          </a:p>
          <a:p>
            <a:r>
              <a:rPr lang="ru-RU" sz="3600" i="1" dirty="0" smtClean="0">
                <a:latin typeface="Times New Roman" panose="02020603050405020304" pitchFamily="18" charset="0"/>
                <a:cs typeface="Times New Roman" panose="02020603050405020304" pitchFamily="18" charset="0"/>
              </a:rPr>
              <a:t> </a:t>
            </a:r>
            <a:r>
              <a:rPr lang="ru-RU" sz="3600" i="1" dirty="0">
                <a:latin typeface="Times New Roman" panose="02020603050405020304" pitchFamily="18" charset="0"/>
                <a:cs typeface="Times New Roman" panose="02020603050405020304" pitchFamily="18" charset="0"/>
              </a:rPr>
              <a:t>- свидетельства о государственной аккредитации (с приложениями</a:t>
            </a:r>
            <a:r>
              <a:rPr lang="ru-RU" sz="3600" i="1" dirty="0" smtClean="0">
                <a:latin typeface="Times New Roman" panose="02020603050405020304" pitchFamily="18" charset="0"/>
                <a:cs typeface="Times New Roman" panose="02020603050405020304" pitchFamily="18" charset="0"/>
              </a:rPr>
              <a:t>);</a:t>
            </a:r>
          </a:p>
          <a:p>
            <a:r>
              <a:rPr lang="ru-RU" sz="3600" i="1" dirty="0" smtClean="0">
                <a:latin typeface="Times New Roman" panose="02020603050405020304" pitchFamily="18" charset="0"/>
                <a:cs typeface="Times New Roman" panose="02020603050405020304" pitchFamily="18" charset="0"/>
              </a:rPr>
              <a:t> </a:t>
            </a:r>
            <a:r>
              <a:rPr lang="ru-RU" sz="3600" i="1" dirty="0">
                <a:latin typeface="Times New Roman" panose="02020603050405020304" pitchFamily="18" charset="0"/>
                <a:cs typeface="Times New Roman" panose="02020603050405020304" pitchFamily="18" charset="0"/>
              </a:rPr>
              <a:t>- плана финансово-хозяйственной деятельности образовательной организации, утвержденного в установленном законодательством Российской Федерации порядке, или бюджетной сметы образовательной организации;</a:t>
            </a:r>
          </a:p>
          <a:p>
            <a:endParaRPr lang="ru-RU" sz="5600" dirty="0" smtClean="0"/>
          </a:p>
          <a:p>
            <a:endParaRPr lang="ru-RU" sz="5600" dirty="0"/>
          </a:p>
          <a:p>
            <a:endParaRPr lang="ru-RU" sz="5600" dirty="0" smtClean="0"/>
          </a:p>
          <a:p>
            <a:endParaRPr lang="ru-RU" sz="5600" dirty="0"/>
          </a:p>
          <a:p>
            <a:endParaRPr lang="ru-RU" sz="5600" dirty="0" smtClean="0"/>
          </a:p>
          <a:p>
            <a:endParaRPr lang="ru-RU" sz="5600" dirty="0"/>
          </a:p>
          <a:p>
            <a:endParaRPr lang="ru-RU" sz="5600" dirty="0" smtClean="0"/>
          </a:p>
          <a:p>
            <a:endParaRPr lang="ru-RU" sz="5600" dirty="0"/>
          </a:p>
          <a:p>
            <a:endParaRPr lang="ru-RU" sz="5600" dirty="0"/>
          </a:p>
        </p:txBody>
      </p:sp>
      <p:sp>
        <p:nvSpPr>
          <p:cNvPr id="5" name="Заголовок 4"/>
          <p:cNvSpPr>
            <a:spLocks noGrp="1"/>
          </p:cNvSpPr>
          <p:nvPr>
            <p:ph type="title"/>
          </p:nvPr>
        </p:nvSpPr>
        <p:spPr/>
        <p:txBody>
          <a:bodyPr>
            <a:normAutofit/>
          </a:bodyPr>
          <a:lstStyle/>
          <a:p>
            <a:pPr algn="ctr"/>
            <a:r>
              <a:rPr lang="ru-RU" sz="3600" b="1" dirty="0" smtClean="0">
                <a:solidFill>
                  <a:schemeClr val="tx1"/>
                </a:solidFill>
                <a:latin typeface="Times New Roman" panose="02020603050405020304" pitchFamily="18" charset="0"/>
                <a:cs typeface="Times New Roman" panose="02020603050405020304" pitchFamily="18" charset="0"/>
              </a:rPr>
              <a:t>Скриншоты сайта</a:t>
            </a:r>
            <a:endParaRPr lang="ru-RU" sz="3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6602973"/>
      </p:ext>
    </p:extLst>
  </p:cSld>
  <p:clrMapOvr>
    <a:masterClrMapping/>
  </p:clrMapOvr>
  <p:transition spd="slow" advTm="9185">
    <p:dissolv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ru-RU" dirty="0" smtClean="0"/>
          </a:p>
          <a:p>
            <a:endParaRPr lang="ru-RU" dirty="0"/>
          </a:p>
          <a:p>
            <a:pPr marL="0" indent="0">
              <a:buNone/>
            </a:pPr>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a:p>
        </p:txBody>
      </p:sp>
      <p:sp>
        <p:nvSpPr>
          <p:cNvPr id="5" name="Заголовок 4"/>
          <p:cNvSpPr>
            <a:spLocks noGrp="1"/>
          </p:cNvSpPr>
          <p:nvPr>
            <p:ph type="title"/>
          </p:nvPr>
        </p:nvSpPr>
        <p:spPr/>
        <p:txBody>
          <a:bodyPr>
            <a:normAutofit/>
          </a:bodyPr>
          <a:lstStyle/>
          <a:p>
            <a:r>
              <a:rPr lang="ru-RU" sz="3600" dirty="0" smtClean="0">
                <a:solidFill>
                  <a:schemeClr val="tx1"/>
                </a:solidFill>
                <a:latin typeface="Times New Roman" panose="02020603050405020304" pitchFamily="18" charset="0"/>
                <a:cs typeface="Times New Roman" panose="02020603050405020304" pitchFamily="18" charset="0"/>
              </a:rPr>
              <a:t>Иллюстрирующие фотографии</a:t>
            </a:r>
            <a:endParaRPr lang="ru-RU" sz="3600" dirty="0">
              <a:solidFill>
                <a:schemeClr val="tx1"/>
              </a:solidFill>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2"/>
          <a:stretch>
            <a:fillRect/>
          </a:stretch>
        </p:blipFill>
        <p:spPr>
          <a:xfrm>
            <a:off x="251520" y="2060848"/>
            <a:ext cx="8272673" cy="4653379"/>
          </a:xfrm>
          <a:prstGeom prst="rect">
            <a:avLst/>
          </a:prstGeom>
        </p:spPr>
      </p:pic>
    </p:spTree>
    <p:extLst>
      <p:ext uri="{BB962C8B-B14F-4D97-AF65-F5344CB8AC3E}">
        <p14:creationId xmlns:p14="http://schemas.microsoft.com/office/powerpoint/2010/main" val="94032426"/>
      </p:ext>
    </p:extLst>
  </p:cSld>
  <p:clrMapOvr>
    <a:masterClrMapping/>
  </p:clrMapOvr>
  <p:transition spd="slow" advTm="9185">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a:p>
        </p:txBody>
      </p:sp>
      <p:sp>
        <p:nvSpPr>
          <p:cNvPr id="5" name="Заголовок 4"/>
          <p:cNvSpPr>
            <a:spLocks noGrp="1"/>
          </p:cNvSpPr>
          <p:nvPr>
            <p:ph type="title"/>
          </p:nvPr>
        </p:nvSpPr>
        <p:spPr>
          <a:xfrm>
            <a:off x="611560" y="422849"/>
            <a:ext cx="8229600" cy="492664"/>
          </a:xfrm>
        </p:spPr>
        <p:txBody>
          <a:bodyPr>
            <a:normAutofit fontScale="90000"/>
          </a:bodyPr>
          <a:lstStyle/>
          <a:p>
            <a:r>
              <a:rPr lang="ru-RU" sz="3600" dirty="0" smtClean="0">
                <a:solidFill>
                  <a:schemeClr val="tx1"/>
                </a:solidFill>
                <a:latin typeface="Times New Roman" panose="02020603050405020304" pitchFamily="18" charset="0"/>
                <a:cs typeface="Times New Roman" panose="02020603050405020304" pitchFamily="18" charset="0"/>
              </a:rPr>
              <a:t>Иллюстрирующие фотографии</a:t>
            </a:r>
            <a:endParaRPr lang="ru-RU" sz="3600" dirty="0">
              <a:solidFill>
                <a:schemeClr val="tx1"/>
              </a:solidFill>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43" y="1014656"/>
            <a:ext cx="5285998" cy="3198617"/>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9456" y="3865381"/>
            <a:ext cx="4601414" cy="2731971"/>
          </a:xfrm>
          <a:prstGeom prst="rect">
            <a:avLst/>
          </a:prstGeom>
        </p:spPr>
      </p:pic>
    </p:spTree>
    <p:extLst>
      <p:ext uri="{BB962C8B-B14F-4D97-AF65-F5344CB8AC3E}">
        <p14:creationId xmlns:p14="http://schemas.microsoft.com/office/powerpoint/2010/main" val="2023707598"/>
      </p:ext>
    </p:extLst>
  </p:cSld>
  <p:clrMapOvr>
    <a:masterClrMapping/>
  </p:clrMapOvr>
  <p:transition spd="slow" advTm="9185">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a:p>
        </p:txBody>
      </p:sp>
      <p:sp>
        <p:nvSpPr>
          <p:cNvPr id="5" name="Заголовок 4"/>
          <p:cNvSpPr>
            <a:spLocks noGrp="1"/>
          </p:cNvSpPr>
          <p:nvPr>
            <p:ph type="title"/>
          </p:nvPr>
        </p:nvSpPr>
        <p:spPr/>
        <p:txBody>
          <a:bodyPr>
            <a:normAutofit/>
          </a:bodyPr>
          <a:lstStyle/>
          <a:p>
            <a:r>
              <a:rPr lang="ru-RU" sz="3600" dirty="0">
                <a:solidFill>
                  <a:schemeClr val="tx1"/>
                </a:solidFill>
                <a:latin typeface="Times New Roman" panose="02020603050405020304" pitchFamily="18" charset="0"/>
                <a:cs typeface="Times New Roman" panose="02020603050405020304" pitchFamily="18" charset="0"/>
              </a:rPr>
              <a:t>Иллюстрирующие фотографии</a:t>
            </a:r>
            <a:endParaRPr lang="ru-RU" sz="3600" dirty="0"/>
          </a:p>
        </p:txBody>
      </p:sp>
      <p:pic>
        <p:nvPicPr>
          <p:cNvPr id="4" name="Рисунок 3"/>
          <p:cNvPicPr/>
          <p:nvPr/>
        </p:nvPicPr>
        <p:blipFill>
          <a:blip r:embed="rId2"/>
          <a:stretch>
            <a:fillRect/>
          </a:stretch>
        </p:blipFill>
        <p:spPr>
          <a:xfrm>
            <a:off x="179512" y="1935480"/>
            <a:ext cx="3721124" cy="4136120"/>
          </a:xfrm>
          <a:prstGeom prst="rect">
            <a:avLst/>
          </a:prstGeom>
        </p:spPr>
      </p:pic>
      <p:pic>
        <p:nvPicPr>
          <p:cNvPr id="6" name="Рисунок 5"/>
          <p:cNvPicPr/>
          <p:nvPr/>
        </p:nvPicPr>
        <p:blipFill>
          <a:blip r:embed="rId3"/>
          <a:stretch>
            <a:fillRect/>
          </a:stretch>
        </p:blipFill>
        <p:spPr>
          <a:xfrm>
            <a:off x="3900636" y="1935480"/>
            <a:ext cx="5063852" cy="4136120"/>
          </a:xfrm>
          <a:prstGeom prst="rect">
            <a:avLst/>
          </a:prstGeom>
        </p:spPr>
      </p:pic>
    </p:spTree>
    <p:extLst>
      <p:ext uri="{BB962C8B-B14F-4D97-AF65-F5344CB8AC3E}">
        <p14:creationId xmlns:p14="http://schemas.microsoft.com/office/powerpoint/2010/main" val="202191005"/>
      </p:ext>
    </p:extLst>
  </p:cSld>
  <p:clrMapOvr>
    <a:masterClrMapping/>
  </p:clrMapOvr>
  <p:transition spd="slow" advTm="9185">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a:p>
        </p:txBody>
      </p:sp>
      <p:sp>
        <p:nvSpPr>
          <p:cNvPr id="5" name="Заголовок 4"/>
          <p:cNvSpPr>
            <a:spLocks noGrp="1"/>
          </p:cNvSpPr>
          <p:nvPr>
            <p:ph type="title"/>
          </p:nvPr>
        </p:nvSpPr>
        <p:spPr>
          <a:xfrm>
            <a:off x="457200" y="704088"/>
            <a:ext cx="8229600" cy="636680"/>
          </a:xfrm>
        </p:spPr>
        <p:txBody>
          <a:bodyPr>
            <a:normAutofit/>
          </a:bodyPr>
          <a:lstStyle/>
          <a:p>
            <a:r>
              <a:rPr lang="ru-RU" sz="3600" dirty="0">
                <a:solidFill>
                  <a:schemeClr val="tx1"/>
                </a:solidFill>
                <a:latin typeface="Times New Roman" panose="02020603050405020304" pitchFamily="18" charset="0"/>
                <a:cs typeface="Times New Roman" panose="02020603050405020304" pitchFamily="18" charset="0"/>
              </a:rPr>
              <a:t>Иллюстрирующие фотографии</a:t>
            </a:r>
            <a:endParaRPr lang="ru-RU" sz="3600" dirty="0"/>
          </a:p>
        </p:txBody>
      </p:sp>
      <p:pic>
        <p:nvPicPr>
          <p:cNvPr id="4" name="Рисунок 3"/>
          <p:cNvPicPr/>
          <p:nvPr/>
        </p:nvPicPr>
        <p:blipFill>
          <a:blip r:embed="rId2"/>
          <a:stretch>
            <a:fillRect/>
          </a:stretch>
        </p:blipFill>
        <p:spPr>
          <a:xfrm>
            <a:off x="107504" y="1412776"/>
            <a:ext cx="4752528" cy="5112568"/>
          </a:xfrm>
          <a:prstGeom prst="rect">
            <a:avLst/>
          </a:prstGeom>
        </p:spPr>
      </p:pic>
      <p:pic>
        <p:nvPicPr>
          <p:cNvPr id="6" name="Рисунок 5"/>
          <p:cNvPicPr/>
          <p:nvPr/>
        </p:nvPicPr>
        <p:blipFill>
          <a:blip r:embed="rId3"/>
          <a:stretch>
            <a:fillRect/>
          </a:stretch>
        </p:blipFill>
        <p:spPr>
          <a:xfrm>
            <a:off x="4860032" y="1412776"/>
            <a:ext cx="4427984" cy="5112251"/>
          </a:xfrm>
          <a:prstGeom prst="rect">
            <a:avLst/>
          </a:prstGeom>
        </p:spPr>
      </p:pic>
    </p:spTree>
    <p:extLst>
      <p:ext uri="{BB962C8B-B14F-4D97-AF65-F5344CB8AC3E}">
        <p14:creationId xmlns:p14="http://schemas.microsoft.com/office/powerpoint/2010/main" val="3479757714"/>
      </p:ext>
    </p:extLst>
  </p:cSld>
  <p:clrMapOvr>
    <a:masterClrMapping/>
  </p:clrMapOvr>
  <p:transition spd="slow" advTm="9185">
    <p:dissolv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оток">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465</TotalTime>
  <Words>554</Words>
  <Application>Microsoft Office PowerPoint</Application>
  <PresentationFormat>Экран (4:3)</PresentationFormat>
  <Paragraphs>226</Paragraphs>
  <Slides>25</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25</vt:i4>
      </vt:variant>
    </vt:vector>
  </HeadingPairs>
  <TitlesOfParts>
    <vt:vector size="30" baseType="lpstr">
      <vt:lpstr>Calibri</vt:lpstr>
      <vt:lpstr>Constantia</vt:lpstr>
      <vt:lpstr>Times New Roman</vt:lpstr>
      <vt:lpstr>Wingdings 2</vt:lpstr>
      <vt:lpstr>Поток</vt:lpstr>
      <vt:lpstr>Наименование организации:  МБДОУ «Детский сад общеразвивающего вида № 47» ИНН организации: 5042069420 Адрес организации: Московская область, Сергиево Посадский район,д.Шабурново,д.49 Сайт организации: http://mbdoy47.mya5.ru/ </vt:lpstr>
      <vt:lpstr>Критерий 1. Открытость и доступность информации об организации 1. Соответствие информации о деятельности образовательной организации, размещенной на информационных стендах, ее содержанию и порядку (форме), установленных нормативными правовыми актами. 2. Соответствие информации о деятельности образовательной организации, размещенной на официальном сайте, ее содержанию и порядку (форме), установленным нормативными правовыми актами 3. Наличие и функционирование на официальном сайте организации информации о дистанционных способах взаимодействия с получателями услуг </vt:lpstr>
      <vt:lpstr>Информационные стенды    Фотографии стендов о размещении данных:  - устав,  - лицензия на осуществление образовательной деятельности,  - информация о закрепленной территории за образовательной организацией  - информация о порядке приема на обучение  - другая информация, регламентирующая организацию и осуществление образовательной деятельности из перечня обязательных документов, подлежащих размещению на официальном сайте ОО, в том числе с указанием ссылки на сайт или QR-код </vt:lpstr>
      <vt:lpstr>Иллюстрирующие фотографии</vt:lpstr>
      <vt:lpstr>Скриншоты сайта</vt:lpstr>
      <vt:lpstr>Иллюстрирующие фотографии</vt:lpstr>
      <vt:lpstr>Иллюстрирующие фотографии</vt:lpstr>
      <vt:lpstr>Иллюстрирующие фотографии</vt:lpstr>
      <vt:lpstr>Иллюстрирующие фотографии</vt:lpstr>
      <vt:lpstr>Иллюстрирующие фотографии</vt:lpstr>
      <vt:lpstr>Иллюстрирующие фотографии</vt:lpstr>
      <vt:lpstr>Иллюстрирующие фотографии</vt:lpstr>
      <vt:lpstr> Дистанционные способы связи Скриншоты страниц сайта с дистанционными способами взаимодействия с получателями услуг:  - телефон;  - электронная почта;  - электронный сервис (форма для подачи электронного обращения (жалобы, предложения),  - информация для получение консультаций;  - раздел "Часто задаваемые вопросы";  - техническая возможность выражения получателем услуг мнения о качестве условий оказания услуг образовательной организацией (наличие анкеты для опроса граждан или гиперссылки на нее);  - иной дистанционный способ взаимодействия.</vt:lpstr>
      <vt:lpstr>Иллюстрирующие фотографии</vt:lpstr>
      <vt:lpstr>Критерий 2.  Комфортность условий   предоставления услуг</vt:lpstr>
      <vt:lpstr>наличие комфортных условий для образовательной деятельности , например:  - наличие комфортной зоны отдыха (ожидания), оборудованной соответствующей мебелью;  - наличие и понятность навигации внутри образовательной организации;  - наличие и доступность питьевой воды;  - наличие и доступность санитарно гигиенических помещений;  - санитарное состояние помещений образовательной организации;  - транспортная доступность (возможность доехать до образовательной организации на общественном транспорте, наличие парковки);  - доступность записи на получение консультации (по телефону, на официальном сайте образовательной организации в сети "Интернет", посредством Единого портала государственных и муниципальных услуг, при личном посещении образовательной организации);  - иные параметры комфортных условий, установленные ведомственным актом уполномоченного федерального органа исполнительной власти</vt:lpstr>
      <vt:lpstr>Иллюстрирующие фотографии</vt:lpstr>
      <vt:lpstr>Иллюстрирующие фотографии</vt:lpstr>
      <vt:lpstr>Иллюстрирующие фотографии</vt:lpstr>
      <vt:lpstr>Иллюстрирующие фотографии</vt:lpstr>
      <vt:lpstr>Иллюстрирующие фотографии</vt:lpstr>
      <vt:lpstr>Иллюстрирующие фотографии -Пешеходам от остановки «Шабурново» 220 метров до образовательного учреждения </vt:lpstr>
      <vt:lpstr>Критерий 3.  Доступность услуг для инвалидов</vt:lpstr>
      <vt:lpstr>- пандусы (подъемные платформы)   - выделенная стоянка для автотранспортных средств инвалидов;   - расширенные дверные проемы; адаптированные поручни, лифты,   -  сменные кресла-коляски;    - специально оборудованные санитарногигиенические помещения.</vt:lpstr>
      <vt:lpstr>Иллюстрирующие фотографии</vt:lpstr>
    </vt:vector>
  </TitlesOfParts>
  <Company>Krokoz™</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на тему  «Один день из жизни нашей группы»</dc:title>
  <dc:creator>User</dc:creator>
  <cp:lastModifiedBy>Windows User</cp:lastModifiedBy>
  <cp:revision>85</cp:revision>
  <dcterms:created xsi:type="dcterms:W3CDTF">2013-10-07T18:25:59Z</dcterms:created>
  <dcterms:modified xsi:type="dcterms:W3CDTF">2021-04-11T12:15:15Z</dcterms:modified>
</cp:coreProperties>
</file>