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65" r:id="rId2"/>
    <p:sldId id="303" r:id="rId3"/>
    <p:sldId id="304" r:id="rId4"/>
    <p:sldId id="305" r:id="rId5"/>
    <p:sldId id="383" r:id="rId6"/>
    <p:sldId id="381" r:id="rId7"/>
    <p:sldId id="345" r:id="rId8"/>
    <p:sldId id="346" r:id="rId9"/>
    <p:sldId id="347" r:id="rId10"/>
    <p:sldId id="306" r:id="rId11"/>
    <p:sldId id="384" r:id="rId12"/>
    <p:sldId id="385" r:id="rId13"/>
    <p:sldId id="310" r:id="rId14"/>
    <p:sldId id="342" r:id="rId15"/>
    <p:sldId id="386" r:id="rId16"/>
    <p:sldId id="387" r:id="rId17"/>
    <p:sldId id="388" r:id="rId18"/>
    <p:sldId id="382" r:id="rId19"/>
    <p:sldId id="373" r:id="rId20"/>
    <p:sldId id="318" r:id="rId21"/>
    <p:sldId id="362" r:id="rId22"/>
    <p:sldId id="390" r:id="rId23"/>
    <p:sldId id="319" r:id="rId24"/>
    <p:sldId id="320" r:id="rId25"/>
    <p:sldId id="327" r:id="rId26"/>
    <p:sldId id="359" r:id="rId27"/>
    <p:sldId id="339" r:id="rId28"/>
    <p:sldId id="380" r:id="rId29"/>
    <p:sldId id="389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633AFC-0939-4911-9719-979F44E5E941}">
          <p14:sldIdLst>
            <p14:sldId id="265"/>
            <p14:sldId id="303"/>
            <p14:sldId id="304"/>
            <p14:sldId id="305"/>
            <p14:sldId id="383"/>
            <p14:sldId id="381"/>
            <p14:sldId id="345"/>
            <p14:sldId id="346"/>
            <p14:sldId id="347"/>
            <p14:sldId id="306"/>
            <p14:sldId id="384"/>
            <p14:sldId id="385"/>
            <p14:sldId id="310"/>
            <p14:sldId id="342"/>
            <p14:sldId id="386"/>
            <p14:sldId id="387"/>
            <p14:sldId id="388"/>
            <p14:sldId id="382"/>
            <p14:sldId id="373"/>
            <p14:sldId id="318"/>
            <p14:sldId id="362"/>
            <p14:sldId id="390"/>
            <p14:sldId id="319"/>
            <p14:sldId id="320"/>
            <p14:sldId id="327"/>
            <p14:sldId id="359"/>
            <p14:sldId id="339"/>
            <p14:sldId id="380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FF9900"/>
    <a:srgbClr val="3399FF"/>
    <a:srgbClr val="33CCFF"/>
    <a:srgbClr val="FFFF00"/>
    <a:srgbClr val="0000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7.xml"/><Relationship Id="rId1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4ADDB0-29DC-4807-BF11-7ABBA3AB40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569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AC91-CCB6-414B-9A75-75FBE1EB0D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44210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D1BF4-5CBE-48AA-8AE5-B117370405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8657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EAA4C-5200-4291-B7EC-1BCEDF5ED0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207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DF04-4A43-4C57-91DB-1E37CFEA60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1346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88500-15A1-4B94-B2BF-1BED0FC981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74748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D0AD7-0784-4A00-81C7-14B7A9B5A8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057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BECA8-6C3A-418D-884F-48ED9CD587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5525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04C9D-425C-48BB-B8F3-C30A80E2F2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3155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3CD78-5055-4772-A0E8-37901756F1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9747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E5B43-24DB-4A9B-9B9B-EE3F2B4688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56061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18EAE-9B5C-4880-B4E7-4949B06D2E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91768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1B69E1-9CBE-474E-B327-5A8FC50C2D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video" Target="file:///C:\Documents%20and%20Settings\Master\&#1056;&#1072;&#1073;&#1086;&#1095;&#1080;&#1081;%20&#1089;&#1090;&#1086;&#1083;\2007\&#1051;&#1077;&#1082;&#1094;&#1080;&#1080;\00000008.avi" TargetMode="External"/><Relationship Id="rId7" Type="http://schemas.openxmlformats.org/officeDocument/2006/relationships/image" Target="../media/image23.png"/><Relationship Id="rId2" Type="http://schemas.openxmlformats.org/officeDocument/2006/relationships/video" Target="file:///C:\Documents%20and%20Settings\Master\&#1056;&#1072;&#1073;&#1086;&#1095;&#1080;&#1081;%20&#1089;&#1090;&#1086;&#1083;\2007\&#1051;&#1077;&#1082;&#1094;&#1080;&#1080;\00000005.avi" TargetMode="External"/><Relationship Id="rId1" Type="http://schemas.openxmlformats.org/officeDocument/2006/relationships/video" Target="file:///C:\Documents%20and%20Settings\Master\&#1056;&#1072;&#1073;&#1086;&#1095;&#1080;&#1081;%20&#1089;&#1090;&#1086;&#1083;\2007\&#1051;&#1077;&#1082;&#1094;&#1080;&#1080;\00000004.avi" TargetMode="Externa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4" Type="http://schemas.openxmlformats.org/officeDocument/2006/relationships/video" Target="file:///C:\Documents%20and%20Settings\Master\&#1056;&#1072;&#1073;&#1086;&#1095;&#1080;&#1081;%20&#1089;&#1090;&#1086;&#1083;\2007\&#1051;&#1077;&#1082;&#1094;&#1080;&#1080;\00000009.avi" TargetMode="External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27.wmf"/><Relationship Id="rId9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computer-museum.ru/images/connect/maiman75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altLang="ru-RU" sz="1200">
              <a:cs typeface="Times New Roman" panose="02020603050405020304" pitchFamily="18" charset="0"/>
            </a:endParaRPr>
          </a:p>
          <a:p>
            <a:pPr algn="ctr"/>
            <a:endParaRPr lang="ru-RU" alt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52400" y="1158357"/>
            <a:ext cx="883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705100" y="1219200"/>
            <a:ext cx="373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104900" y="2420938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/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MOSKVIN SERGEY </a:t>
            </a: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07950" y="3125788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3600" b="1">
                <a:solidFill>
                  <a:srgbClr val="FFFF66"/>
                </a:solidFill>
                <a:latin typeface="Arial" panose="020B0604020202020204" pitchFamily="34" charset="0"/>
              </a:rPr>
              <a:t>BASICS OF LASER THERAPY</a:t>
            </a: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673100" y="4365104"/>
            <a:ext cx="80391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Doctor of Biological Sciences</a:t>
            </a:r>
          </a:p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 PhD in Engineering Sciences</a:t>
            </a: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e-mail: 7652612@mail.ru</a:t>
            </a:r>
          </a:p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</a:rPr>
              <a:t>http://www.lazmik.ru</a:t>
            </a:r>
            <a:endParaRPr lang="ru-RU" altLang="ru-RU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431800" y="260350"/>
            <a:ext cx="828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State-Financed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Scientific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Laser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Medicine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Biological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Agency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Russia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Moscow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ru-RU" sz="1200" b="1" dirty="0">
                <a:solidFill>
                  <a:schemeClr val="bg1"/>
                </a:solidFill>
                <a:latin typeface="Tahoma" panose="020B0604030504040204" pitchFamily="34" charset="0"/>
              </a:rPr>
              <a:t>Department of Rehabilitation and Sports Medicine of Federal State-Funded Educational Institution of Continuing Professional Education “Institute of Advanced Training of FMBA of Russia”</a:t>
            </a: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2688252" y="1457326"/>
            <a:ext cx="373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Leading Researcher</a:t>
            </a:r>
          </a:p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Professor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52400" y="4941168"/>
            <a:ext cx="883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1" name="Рисунок 10" descr="C:\Users\1\AppData\Local\Microsoft\Windows\INetCache\Content.Word\SV.TIF">
            <a:extLst>
              <a:ext uri="{FF2B5EF4-FFF2-40B4-BE49-F238E27FC236}">
                <a16:creationId xmlns:a16="http://schemas.microsoft.com/office/drawing/2014/main" id="{BDDEB65E-E65C-46BA-8DAF-25316A3D75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9200"/>
            <a:ext cx="2199005" cy="191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65942"/>
              </p:ext>
            </p:extLst>
          </p:nvPr>
        </p:nvGraphicFramePr>
        <p:xfrm>
          <a:off x="609600" y="1600200"/>
          <a:ext cx="8128000" cy="44196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Sun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3000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40-85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Lamp with filter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&amp; LED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Limited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Laser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121568" y="625475"/>
            <a:ext cx="71739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2200" b="1" dirty="0">
                <a:solidFill>
                  <a:srgbClr val="0000FF"/>
                </a:solidFill>
                <a:latin typeface="Arial" panose="020B0604020202020204" pitchFamily="34" charset="0"/>
              </a:rPr>
              <a:t>Comparison of different parameters of light sources</a:t>
            </a:r>
            <a:endParaRPr lang="ru-RU" altLang="ru-RU" sz="2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609600" y="1600200"/>
            <a:ext cx="1981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295400" y="1676400"/>
            <a:ext cx="13128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 b="1">
                <a:latin typeface="Arial" panose="020B0604020202020204" pitchFamily="34" charset="0"/>
              </a:rPr>
              <a:t>Parameter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685800" y="2209800"/>
            <a:ext cx="9667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 b="1">
                <a:latin typeface="Arial" panose="020B0604020202020204" pitchFamily="34" charset="0"/>
              </a:rPr>
              <a:t>Source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3025775" y="1676400"/>
            <a:ext cx="1312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b="1">
                <a:solidFill>
                  <a:srgbClr val="CC0000"/>
                </a:solidFill>
                <a:latin typeface="Arial" panose="020B0604020202020204" pitchFamily="34" charset="0"/>
              </a:rPr>
              <a:t>Energy </a:t>
            </a:r>
          </a:p>
          <a:p>
            <a:pPr algn="ctr"/>
            <a:r>
              <a:rPr lang="en-US" altLang="ru-RU" b="1">
                <a:solidFill>
                  <a:srgbClr val="CC0000"/>
                </a:solidFill>
                <a:latin typeface="Arial" panose="020B0604020202020204" pitchFamily="34" charset="0"/>
              </a:rPr>
              <a:t>control</a:t>
            </a:r>
            <a:endParaRPr lang="ru-RU" altLang="ru-RU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6713538" y="1779588"/>
            <a:ext cx="19351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2000" b="1">
                <a:solidFill>
                  <a:srgbClr val="CC0000"/>
                </a:solidFill>
                <a:latin typeface="Arial" panose="020B0604020202020204" pitchFamily="34" charset="0"/>
              </a:rPr>
              <a:t>The degree </a:t>
            </a:r>
          </a:p>
          <a:p>
            <a:pPr algn="ctr"/>
            <a:r>
              <a:rPr lang="en-US" altLang="ru-RU" sz="2000" b="1">
                <a:solidFill>
                  <a:srgbClr val="CC0000"/>
                </a:solidFill>
                <a:latin typeface="Arial" panose="020B0604020202020204" pitchFamily="34" charset="0"/>
              </a:rPr>
              <a:t>of polarization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4708525" y="1752600"/>
            <a:ext cx="2006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800" b="1">
                <a:solidFill>
                  <a:srgbClr val="CC0000"/>
                </a:solidFill>
                <a:latin typeface="Arial" panose="020B0604020202020204" pitchFamily="34" charset="0"/>
              </a:rPr>
              <a:t>The width of </a:t>
            </a:r>
          </a:p>
          <a:p>
            <a:pPr algn="ctr"/>
            <a:r>
              <a:rPr lang="en-US" altLang="ru-RU" sz="1800" b="1">
                <a:solidFill>
                  <a:srgbClr val="CC0000"/>
                </a:solidFill>
                <a:latin typeface="Arial" panose="020B0604020202020204" pitchFamily="34" charset="0"/>
              </a:rPr>
              <a:t>spectral line, nm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99C8B9-E23F-44F4-BE97-1B6527126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9477"/>
            <a:ext cx="6084956" cy="45637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A7A31-88B6-4A32-A4CD-5E1F1C7D4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73194"/>
            <a:ext cx="2087672" cy="13921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9A1C66-4AB7-4238-A5C8-FEC3E24D4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58" y="4077072"/>
            <a:ext cx="3682380" cy="245246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1FAB5FA-FEF7-4DC9-B9D4-D543CC475FC8}"/>
              </a:ext>
            </a:extLst>
          </p:cNvPr>
          <p:cNvGrpSpPr/>
          <p:nvPr/>
        </p:nvGrpSpPr>
        <p:grpSpPr>
          <a:xfrm>
            <a:off x="4812974" y="3284984"/>
            <a:ext cx="4355976" cy="685124"/>
            <a:chOff x="7234728" y="1178226"/>
            <a:chExt cx="4355976" cy="68512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113D9CE-0364-4AF0-B698-A16F420315FD}"/>
                </a:ext>
              </a:extLst>
            </p:cNvPr>
            <p:cNvSpPr/>
            <p:nvPr/>
          </p:nvSpPr>
          <p:spPr bwMode="auto">
            <a:xfrm>
              <a:off x="7236296" y="1196752"/>
              <a:ext cx="4139952" cy="6480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B0A70ED-3E1D-4883-822F-22771982C1AC}"/>
                </a:ext>
              </a:extLst>
            </p:cNvPr>
            <p:cNvSpPr/>
            <p:nvPr/>
          </p:nvSpPr>
          <p:spPr>
            <a:xfrm>
              <a:off x="7234728" y="1178226"/>
              <a:ext cx="4355976" cy="685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LASER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treatment &amp; health</a:t>
              </a:r>
              <a:endParaRPr lang="ru-RU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9F1C4D3-CCE4-40C9-B8D0-1740B008BF5A}"/>
              </a:ext>
            </a:extLst>
          </p:cNvPr>
          <p:cNvGrpSpPr/>
          <p:nvPr/>
        </p:nvGrpSpPr>
        <p:grpSpPr>
          <a:xfrm>
            <a:off x="719292" y="4085560"/>
            <a:ext cx="1872208" cy="461666"/>
            <a:chOff x="7380312" y="595279"/>
            <a:chExt cx="1872208" cy="46166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C4D3098-D163-4F84-8BD8-A8100BF55E7A}"/>
                </a:ext>
              </a:extLst>
            </p:cNvPr>
            <p:cNvSpPr/>
            <p:nvPr/>
          </p:nvSpPr>
          <p:spPr bwMode="auto">
            <a:xfrm>
              <a:off x="7380312" y="595280"/>
              <a:ext cx="1872208" cy="46166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2D1ED14-A356-4F0D-B970-1CDC824DEDEC}"/>
                </a:ext>
              </a:extLst>
            </p:cNvPr>
            <p:cNvSpPr/>
            <p:nvPr/>
          </p:nvSpPr>
          <p:spPr>
            <a:xfrm>
              <a:off x="7392715" y="595279"/>
              <a:ext cx="1859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LED is a lamp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099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EF1D7A-1ECB-426F-B309-8068C2AE1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07" y="429843"/>
            <a:ext cx="4666858" cy="26255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2474F5-1E62-46F3-A4C5-12A8130060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26" y="4755422"/>
            <a:ext cx="2984421" cy="947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3160C-CE60-4009-894D-DD4005A02FF3}"/>
              </a:ext>
            </a:extLst>
          </p:cNvPr>
          <p:cNvSpPr txBox="1"/>
          <p:nvPr/>
        </p:nvSpPr>
        <p:spPr>
          <a:xfrm flipH="1">
            <a:off x="323528" y="1340768"/>
            <a:ext cx="3554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B3C3CA-3086-41C6-A401-5F34201BBF17}"/>
              </a:ext>
            </a:extLst>
          </p:cNvPr>
          <p:cNvSpPr/>
          <p:nvPr/>
        </p:nvSpPr>
        <p:spPr>
          <a:xfrm>
            <a:off x="242400" y="3347701"/>
            <a:ext cx="3938899" cy="584775"/>
          </a:xfrm>
          <a:prstGeom prst="rect">
            <a:avLst/>
          </a:prstGeom>
          <a:solidFill>
            <a:schemeClr val="accent1"/>
          </a:solidFill>
        </p:spPr>
        <p:txBody>
          <a:bodyPr wrap="none" anchor="t">
            <a:spAutoFit/>
          </a:bodyPr>
          <a:lstStyle/>
          <a:p>
            <a:pPr algn="ctr"/>
            <a:r>
              <a:rPr lang="en-US" sz="3200" b="1" spc="600" dirty="0">
                <a:solidFill>
                  <a:srgbClr val="FFFF00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Light</a:t>
            </a:r>
            <a:r>
              <a:rPr lang="ru-RU" sz="3200" b="1" spc="600" dirty="0">
                <a:solidFill>
                  <a:srgbClr val="FFFF00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en-US" sz="3200" b="1" spc="600" dirty="0">
                <a:solidFill>
                  <a:srgbClr val="FFFF00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AA7D78-2BA6-43EC-982A-826D2693AF5B}"/>
              </a:ext>
            </a:extLst>
          </p:cNvPr>
          <p:cNvSpPr/>
          <p:nvPr/>
        </p:nvSpPr>
        <p:spPr>
          <a:xfrm>
            <a:off x="1408947" y="4844479"/>
            <a:ext cx="1605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endParaRPr lang="ru-RU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84DC5-2D25-4E82-B694-4A36F9D351A8}"/>
              </a:ext>
            </a:extLst>
          </p:cNvPr>
          <p:cNvSpPr txBox="1"/>
          <p:nvPr/>
        </p:nvSpPr>
        <p:spPr>
          <a:xfrm>
            <a:off x="4976837" y="3404732"/>
            <a:ext cx="2927404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en-US" sz="2800" spc="600" dirty="0">
                <a:solidFill>
                  <a:srgbClr val="FFFF00"/>
                </a:solidFill>
                <a:latin typeface="Stencil" panose="040409050D0802020404" pitchFamily="82" charset="0"/>
              </a:rPr>
              <a:t>Modes of </a:t>
            </a:r>
            <a:br>
              <a:rPr lang="en-US" sz="2800" spc="600" dirty="0">
                <a:solidFill>
                  <a:srgbClr val="FFFF00"/>
                </a:solidFill>
                <a:latin typeface="Stencil" panose="040409050D0802020404" pitchFamily="82" charset="0"/>
              </a:rPr>
            </a:br>
            <a:r>
              <a:rPr lang="en-US" sz="2800" spc="600" dirty="0">
                <a:solidFill>
                  <a:srgbClr val="FFFF00"/>
                </a:solidFill>
                <a:latin typeface="Stencil" panose="040409050D0802020404" pitchFamily="82" charset="0"/>
              </a:rPr>
              <a:t>transport</a:t>
            </a:r>
            <a:endParaRPr lang="ru-RU" sz="2800" spc="600" dirty="0">
              <a:solidFill>
                <a:srgbClr val="FFFF00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B6A5F70-A962-4492-9391-D0C2FEA28126}"/>
              </a:ext>
            </a:extLst>
          </p:cNvPr>
          <p:cNvCxnSpPr>
            <a:cxnSpLocks/>
          </p:cNvCxnSpPr>
          <p:nvPr/>
        </p:nvCxnSpPr>
        <p:spPr bwMode="auto">
          <a:xfrm>
            <a:off x="540295" y="6237312"/>
            <a:ext cx="81369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0C494DC-CCAE-4C91-9524-E2FD9F651D2D}"/>
              </a:ext>
            </a:extLst>
          </p:cNvPr>
          <p:cNvCxnSpPr>
            <a:cxnSpLocks/>
          </p:cNvCxnSpPr>
          <p:nvPr/>
        </p:nvCxnSpPr>
        <p:spPr bwMode="auto">
          <a:xfrm>
            <a:off x="540295" y="6381328"/>
            <a:ext cx="81369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D01E412A-AACA-46D5-B332-B6513FC30A1E}"/>
              </a:ext>
            </a:extLst>
          </p:cNvPr>
          <p:cNvSpPr/>
          <p:nvPr/>
        </p:nvSpPr>
        <p:spPr bwMode="auto">
          <a:xfrm>
            <a:off x="1872951" y="4133528"/>
            <a:ext cx="677797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CC74D269-B407-4136-87C7-63A246EE589A}"/>
              </a:ext>
            </a:extLst>
          </p:cNvPr>
          <p:cNvSpPr/>
          <p:nvPr/>
        </p:nvSpPr>
        <p:spPr bwMode="auto">
          <a:xfrm rot="10800000">
            <a:off x="1872951" y="2479297"/>
            <a:ext cx="677797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B8315A2E-35BE-45EE-A6A9-99960CA37172}"/>
              </a:ext>
            </a:extLst>
          </p:cNvPr>
          <p:cNvSpPr/>
          <p:nvPr/>
        </p:nvSpPr>
        <p:spPr bwMode="auto">
          <a:xfrm rot="10800000">
            <a:off x="6101641" y="2876415"/>
            <a:ext cx="677797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96F562AE-8945-4AD4-B324-E3F018DAA990}"/>
              </a:ext>
            </a:extLst>
          </p:cNvPr>
          <p:cNvSpPr/>
          <p:nvPr/>
        </p:nvSpPr>
        <p:spPr bwMode="auto">
          <a:xfrm>
            <a:off x="6101640" y="4301131"/>
            <a:ext cx="677797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241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120900" y="267646"/>
            <a:ext cx="5045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2800" b="1" dirty="0">
                <a:solidFill>
                  <a:srgbClr val="FFFF00"/>
                </a:solidFill>
                <a:latin typeface="Arial" panose="020B0604020202020204" pitchFamily="34" charset="0"/>
              </a:rPr>
              <a:t>Different illumination modes</a:t>
            </a:r>
            <a:endParaRPr lang="ru-RU" altLang="ru-RU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296653" y="3861048"/>
            <a:ext cx="29433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2800" b="1" dirty="0">
                <a:solidFill>
                  <a:srgbClr val="FF4013"/>
                </a:solidFill>
                <a:latin typeface="Arial" panose="020B0604020202020204" pitchFamily="34" charset="0"/>
              </a:rPr>
              <a:t>P</a:t>
            </a:r>
            <a:r>
              <a:rPr lang="en-US" altLang="ru-RU" sz="2800" b="1" baseline="-25000" dirty="0">
                <a:solidFill>
                  <a:srgbClr val="FF4013"/>
                </a:solidFill>
                <a:latin typeface="Arial" panose="020B0604020202020204" pitchFamily="34" charset="0"/>
              </a:rPr>
              <a:t>av</a:t>
            </a:r>
            <a:r>
              <a:rPr lang="ru-RU" altLang="ru-RU" sz="2800" b="1" baseline="-25000" dirty="0">
                <a:solidFill>
                  <a:srgbClr val="FF4013"/>
                </a:solidFill>
                <a:latin typeface="Arial" panose="020B0604020202020204" pitchFamily="34" charset="0"/>
              </a:rPr>
              <a:t>.</a:t>
            </a:r>
            <a:r>
              <a:rPr lang="ru-RU" altLang="ru-RU" sz="2800" b="1" dirty="0">
                <a:solidFill>
                  <a:srgbClr val="FF4013"/>
                </a:solidFill>
                <a:latin typeface="Arial" panose="020B0604020202020204" pitchFamily="34" charset="0"/>
              </a:rPr>
              <a:t> = Р</a:t>
            </a:r>
            <a:r>
              <a:rPr lang="en-US" altLang="ru-RU" sz="2800" b="1" baseline="-25000" dirty="0">
                <a:solidFill>
                  <a:srgbClr val="FF4013"/>
                </a:solidFill>
                <a:latin typeface="Arial" panose="020B0604020202020204" pitchFamily="34" charset="0"/>
              </a:rPr>
              <a:t>p</a:t>
            </a:r>
            <a:r>
              <a:rPr lang="ru-RU" altLang="ru-RU" sz="2800" b="1" baseline="-25000" dirty="0">
                <a:solidFill>
                  <a:srgbClr val="FF4013"/>
                </a:solidFill>
                <a:latin typeface="Arial" panose="020B0604020202020204" pitchFamily="34" charset="0"/>
              </a:rPr>
              <a:t>.</a:t>
            </a:r>
            <a:r>
              <a:rPr lang="ru-RU" altLang="ru-RU" sz="2800" b="1" dirty="0">
                <a:solidFill>
                  <a:srgbClr val="FF401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 </a:t>
            </a:r>
            <a:r>
              <a:rPr lang="en-US" altLang="ru-RU" sz="2800" b="1" baseline="-25000" dirty="0">
                <a:solidFill>
                  <a:srgbClr val="FF401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ru-RU" altLang="ru-RU" sz="2800" b="1" baseline="-25000" dirty="0">
                <a:solidFill>
                  <a:srgbClr val="FF401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ru-RU" altLang="ru-RU" sz="2800" b="1" dirty="0">
                <a:solidFill>
                  <a:srgbClr val="FF401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 </a:t>
            </a:r>
            <a:r>
              <a:rPr lang="en-US" altLang="ru-RU" sz="2800" b="1" dirty="0">
                <a:solidFill>
                  <a:srgbClr val="FF401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endParaRPr lang="ru-RU" altLang="ru-RU" sz="2800" b="1" dirty="0">
              <a:solidFill>
                <a:srgbClr val="FF4013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643438" y="4659313"/>
            <a:ext cx="424973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 During modulated illumination, average power does not change in the modulation frequency</a:t>
            </a:r>
            <a:r>
              <a:rPr lang="ru-RU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and in the  pulsed mode, laser light it is directly proportional to pulse repetition rate!  </a:t>
            </a:r>
            <a:endParaRPr lang="ru-RU" altLang="ru-RU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6CB84D-F169-441D-8CB0-048CD1E64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88" y="992063"/>
            <a:ext cx="3829967" cy="21489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7239A-79AA-48B9-BF2A-840449FA4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726"/>
            <a:ext cx="3856821" cy="51489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3200" b="1" dirty="0">
                <a:solidFill>
                  <a:srgbClr val="FFFF00"/>
                </a:solidFill>
                <a:latin typeface="Arial" panose="020B0604020202020204" pitchFamily="34" charset="0"/>
              </a:rPr>
              <a:t>LILI interaction with biological tissues</a:t>
            </a:r>
            <a:endParaRPr lang="ru-RU" altLang="ru-RU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0723" name="Picture 5" descr="Р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57023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6372200" y="3933056"/>
            <a:ext cx="26148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</a:t>
            </a:r>
            <a:r>
              <a:rPr lang="ru-RU" alt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alt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ru-RU" b="1" baseline="-25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</a:t>
            </a:r>
            <a:r>
              <a:rPr lang="ru-RU" altLang="ru-RU" b="1" baseline="-25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alt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US" alt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T/S</a:t>
            </a:r>
            <a:r>
              <a:rPr lang="ru-RU" altLang="ru-RU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516216" y="4653136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= P</a:t>
            </a:r>
            <a:r>
              <a:rPr lang="en-US" altLang="ru-RU" b="1" baseline="-30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ru-RU" alt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</a:t>
            </a:r>
            <a:r>
              <a:rPr lang="en-US" alt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altLang="ru-RU" b="1" baseline="30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-</a:t>
            </a:r>
            <a:r>
              <a:rPr lang="ru-RU" altLang="ru-RU" b="1" baseline="30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</a:t>
            </a:r>
            <a:r>
              <a:rPr lang="en-US" altLang="ru-RU" b="1" baseline="30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ru-RU" altLang="ru-RU" b="1" baseline="30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FBE0D1-E33B-479B-833E-E234662B0193}"/>
              </a:ext>
            </a:extLst>
          </p:cNvPr>
          <p:cNvSpPr txBox="1"/>
          <p:nvPr/>
        </p:nvSpPr>
        <p:spPr>
          <a:xfrm>
            <a:off x="6372200" y="1428151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Reflection </a:t>
            </a:r>
            <a:endParaRPr lang="ru-RU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Scattering </a:t>
            </a:r>
            <a:endParaRPr lang="ru-RU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Absorption</a:t>
            </a:r>
            <a:endParaRPr lang="ru-RU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9F9BC-DD1C-4599-96B0-340D690F1B52}"/>
              </a:ext>
            </a:extLst>
          </p:cNvPr>
          <p:cNvSpPr txBox="1"/>
          <p:nvPr/>
        </p:nvSpPr>
        <p:spPr>
          <a:xfrm>
            <a:off x="4574617" y="3883695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Skin</a:t>
            </a:r>
            <a:endParaRPr lang="ru-RU" sz="36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030736-D37F-4698-91DD-1436B99A49DC}"/>
              </a:ext>
            </a:extLst>
          </p:cNvPr>
          <p:cNvSpPr txBox="1"/>
          <p:nvPr/>
        </p:nvSpPr>
        <p:spPr>
          <a:xfrm>
            <a:off x="611560" y="2132856"/>
            <a:ext cx="826059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rule – all parameters of laser action must be 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 in the following sequence: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wavelength and mode of operation of the laser; 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average or pulsed power of illumination; 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frequency for pulsed or modulated mode; 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localization and area of impact; 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exposure to the zone and the total time of the procedure; 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number and frequency of procedures.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of illumination is distinguished by special nozzles.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3AFF4-EEE6-4A2E-A634-DE8E78213B3F}"/>
              </a:ext>
            </a:extLst>
          </p:cNvPr>
          <p:cNvSpPr txBox="1"/>
          <p:nvPr/>
        </p:nvSpPr>
        <p:spPr>
          <a:xfrm>
            <a:off x="395536" y="54868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parameters of effective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low-level laser therapy</a:t>
            </a:r>
            <a:endParaRPr lang="ru-R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1905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43338-5162-483B-A81A-26E18C87728D}"/>
              </a:ext>
            </a:extLst>
          </p:cNvPr>
          <p:cNvSpPr txBox="1"/>
          <p:nvPr/>
        </p:nvSpPr>
        <p:spPr>
          <a:xfrm>
            <a:off x="611560" y="2132856"/>
            <a:ext cx="850264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laser therapy, there is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parameter 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"dose" or “dosage”! 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"energy" = power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[J] and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"Energy density" = Energy/area [J/cm</a:t>
            </a:r>
            <a:r>
              <a:rPr lang="en-US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arithmetic demonstrations are absolutely not necessary! 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only hinder the effectiveness of laser therapy!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5744D-1F2A-40C5-8004-506A7A6401F9}"/>
              </a:ext>
            </a:extLst>
          </p:cNvPr>
          <p:cNvSpPr txBox="1"/>
          <p:nvPr/>
        </p:nvSpPr>
        <p:spPr>
          <a:xfrm>
            <a:off x="395536" y="54868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parameters of effective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low-level laser therapy</a:t>
            </a:r>
            <a:endParaRPr lang="ru-R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745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43338-5162-483B-A81A-26E18C87728D}"/>
              </a:ext>
            </a:extLst>
          </p:cNvPr>
          <p:cNvSpPr txBox="1"/>
          <p:nvPr/>
        </p:nvSpPr>
        <p:spPr>
          <a:xfrm>
            <a:off x="539552" y="1625898"/>
            <a:ext cx="832150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ED may be the same (most often the optimal 1J/cm</a:t>
            </a:r>
            <a:r>
              <a:rPr lang="en-US" sz="20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three different situations (assuming a contact-mirror technique 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 effective area of 1cm</a:t>
            </a:r>
            <a:r>
              <a:rPr lang="en-US" sz="20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of 1mW is multiplied by the exposure time 1000 seconds 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(about 15 mins) = 1J/cm</a:t>
            </a:r>
            <a:r>
              <a:rPr lang="en-US" sz="20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power of 1000mW is multiplied by the exposure time 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second = 1J/cm</a:t>
            </a:r>
            <a:r>
              <a:rPr lang="en-US" sz="20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power of 10mW is multiplied by the exposure time 100 seconds 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(about 1.5 minutes) = 1J/cm</a:t>
            </a:r>
            <a:r>
              <a:rPr lang="en-US" sz="20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effect, i.e., a positive result of the treatment, will be ONLY 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3rd case, when all the optimal parameters are given, 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even then, only for lasers of continuous operation with 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wavelength of 635nm (red spectrum). 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options 1 and 2, there will be no curative effect 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laser or mode of operation!!!!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5744D-1F2A-40C5-8004-506A7A6401F9}"/>
              </a:ext>
            </a:extLst>
          </p:cNvPr>
          <p:cNvSpPr txBox="1"/>
          <p:nvPr/>
        </p:nvSpPr>
        <p:spPr>
          <a:xfrm>
            <a:off x="395536" y="54868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parameters of effective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low-level laser therapy</a:t>
            </a:r>
            <a:endParaRPr lang="ru-R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598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04813" y="406400"/>
            <a:ext cx="8199437" cy="8302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b="1">
                <a:solidFill>
                  <a:srgbClr val="FFFF00"/>
                </a:solidFill>
                <a:latin typeface="Arial" panose="020B0604020202020204" pitchFamily="34" charset="0"/>
              </a:rPr>
              <a:t>The sequence of the development of biological effects </a:t>
            </a:r>
          </a:p>
          <a:p>
            <a:pPr algn="ctr"/>
            <a:r>
              <a:rPr lang="en-US" altLang="ru-RU" b="1">
                <a:solidFill>
                  <a:srgbClr val="FFFF00"/>
                </a:solidFill>
                <a:latin typeface="Arial" panose="020B0604020202020204" pitchFamily="34" charset="0"/>
              </a:rPr>
              <a:t>of laser exposure</a:t>
            </a:r>
          </a:p>
        </p:txBody>
      </p:sp>
      <p:pic>
        <p:nvPicPr>
          <p:cNvPr id="3277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9484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олебания кальция в клет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0259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5181600" y="1828800"/>
            <a:ext cx="0" cy="3581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5181600" y="5410200"/>
            <a:ext cx="3505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5181600" y="5410200"/>
            <a:ext cx="76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5181600" y="4953000"/>
            <a:ext cx="76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5181600" y="4495800"/>
            <a:ext cx="76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181600" y="4038600"/>
            <a:ext cx="76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5181600" y="3581400"/>
            <a:ext cx="76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5181600" y="3124200"/>
            <a:ext cx="76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5181600" y="2667000"/>
            <a:ext cx="76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800600" y="4800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724400" y="43434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724400" y="38862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724400" y="34290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4724400" y="29718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724400" y="25146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5257800" y="4800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chemeClr val="accent1"/>
                </a:solidFill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181600" y="43434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chemeClr val="accent1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181600" y="38862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chemeClr val="accent1"/>
                </a:solidFill>
                <a:latin typeface="Arial" panose="020B0604020202020204" pitchFamily="34" charset="0"/>
              </a:rPr>
              <a:t>110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5181600" y="34290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chemeClr val="accent1"/>
                </a:solidFill>
                <a:latin typeface="Arial" panose="020B0604020202020204" pitchFamily="34" charset="0"/>
              </a:rPr>
              <a:t>120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5181600" y="29718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chemeClr val="accent1"/>
                </a:solidFill>
                <a:latin typeface="Arial" panose="020B0604020202020204" pitchFamily="34" charset="0"/>
              </a:rPr>
              <a:t>130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5181600" y="25146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chemeClr val="accent1"/>
                </a:solidFill>
                <a:latin typeface="Arial" panose="020B0604020202020204" pitchFamily="34" charset="0"/>
              </a:rPr>
              <a:t>140</a:t>
            </a: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7162800" y="53340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7848600" y="53340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5791200" y="53340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6477000" y="53340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8534400" y="53340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7916863" y="5722938"/>
            <a:ext cx="7985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Time</a:t>
            </a:r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s</a:t>
            </a:r>
            <a:endParaRPr lang="ru-RU" altLang="ru-RU" sz="1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5562600" y="54864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6248400" y="54864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6934200" y="54864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7620000" y="54864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8305800" y="5486400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35875" name="Freeform 35"/>
          <p:cNvSpPr>
            <a:spLocks/>
          </p:cNvSpPr>
          <p:nvPr/>
        </p:nvSpPr>
        <p:spPr bwMode="auto">
          <a:xfrm>
            <a:off x="5181600" y="2641600"/>
            <a:ext cx="3286125" cy="2654300"/>
          </a:xfrm>
          <a:custGeom>
            <a:avLst/>
            <a:gdLst>
              <a:gd name="T0" fmla="*/ 0 w 2070"/>
              <a:gd name="T1" fmla="*/ 2147483647 h 1672"/>
              <a:gd name="T2" fmla="*/ 2147483647 w 2070"/>
              <a:gd name="T3" fmla="*/ 2147483647 h 1672"/>
              <a:gd name="T4" fmla="*/ 2147483647 w 2070"/>
              <a:gd name="T5" fmla="*/ 2147483647 h 1672"/>
              <a:gd name="T6" fmla="*/ 2147483647 w 2070"/>
              <a:gd name="T7" fmla="*/ 2147483647 h 1672"/>
              <a:gd name="T8" fmla="*/ 2147483647 w 2070"/>
              <a:gd name="T9" fmla="*/ 2147483647 h 1672"/>
              <a:gd name="T10" fmla="*/ 2147483647 w 2070"/>
              <a:gd name="T11" fmla="*/ 2147483647 h 1672"/>
              <a:gd name="T12" fmla="*/ 2147483647 w 2070"/>
              <a:gd name="T13" fmla="*/ 2147483647 h 1672"/>
              <a:gd name="T14" fmla="*/ 2147483647 w 2070"/>
              <a:gd name="T15" fmla="*/ 2147483647 h 1672"/>
              <a:gd name="T16" fmla="*/ 2147483647 w 2070"/>
              <a:gd name="T17" fmla="*/ 2147483647 h 1672"/>
              <a:gd name="T18" fmla="*/ 2147483647 w 2070"/>
              <a:gd name="T19" fmla="*/ 2147483647 h 1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70" h="1672">
                <a:moveTo>
                  <a:pt x="0" y="1168"/>
                </a:moveTo>
                <a:cubicBezTo>
                  <a:pt x="27" y="1150"/>
                  <a:pt x="116" y="1114"/>
                  <a:pt x="162" y="1060"/>
                </a:cubicBezTo>
                <a:cubicBezTo>
                  <a:pt x="208" y="1006"/>
                  <a:pt x="215" y="984"/>
                  <a:pt x="276" y="844"/>
                </a:cubicBezTo>
                <a:cubicBezTo>
                  <a:pt x="337" y="704"/>
                  <a:pt x="447" y="359"/>
                  <a:pt x="528" y="220"/>
                </a:cubicBezTo>
                <a:cubicBezTo>
                  <a:pt x="609" y="81"/>
                  <a:pt x="697" y="0"/>
                  <a:pt x="762" y="10"/>
                </a:cubicBezTo>
                <a:cubicBezTo>
                  <a:pt x="827" y="20"/>
                  <a:pt x="851" y="113"/>
                  <a:pt x="918" y="280"/>
                </a:cubicBezTo>
                <a:cubicBezTo>
                  <a:pt x="985" y="447"/>
                  <a:pt x="1092" y="831"/>
                  <a:pt x="1164" y="1012"/>
                </a:cubicBezTo>
                <a:cubicBezTo>
                  <a:pt x="1236" y="1193"/>
                  <a:pt x="1270" y="1268"/>
                  <a:pt x="1350" y="1366"/>
                </a:cubicBezTo>
                <a:cubicBezTo>
                  <a:pt x="1430" y="1464"/>
                  <a:pt x="1524" y="1549"/>
                  <a:pt x="1644" y="1600"/>
                </a:cubicBezTo>
                <a:cubicBezTo>
                  <a:pt x="1764" y="1651"/>
                  <a:pt x="1981" y="1657"/>
                  <a:pt x="2070" y="1672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76" name="Freeform 36"/>
          <p:cNvSpPr>
            <a:spLocks/>
          </p:cNvSpPr>
          <p:nvPr/>
        </p:nvSpPr>
        <p:spPr bwMode="auto">
          <a:xfrm>
            <a:off x="5181600" y="2760663"/>
            <a:ext cx="3333750" cy="2176462"/>
          </a:xfrm>
          <a:custGeom>
            <a:avLst/>
            <a:gdLst>
              <a:gd name="T0" fmla="*/ 0 w 2100"/>
              <a:gd name="T1" fmla="*/ 2147483647 h 1371"/>
              <a:gd name="T2" fmla="*/ 2147483647 w 2100"/>
              <a:gd name="T3" fmla="*/ 2147483647 h 1371"/>
              <a:gd name="T4" fmla="*/ 2147483647 w 2100"/>
              <a:gd name="T5" fmla="*/ 2147483647 h 1371"/>
              <a:gd name="T6" fmla="*/ 2147483647 w 2100"/>
              <a:gd name="T7" fmla="*/ 2147483647 h 1371"/>
              <a:gd name="T8" fmla="*/ 2147483647 w 2100"/>
              <a:gd name="T9" fmla="*/ 2147483647 h 1371"/>
              <a:gd name="T10" fmla="*/ 2147483647 w 2100"/>
              <a:gd name="T11" fmla="*/ 2147483647 h 1371"/>
              <a:gd name="T12" fmla="*/ 2147483647 w 2100"/>
              <a:gd name="T13" fmla="*/ 2147483647 h 1371"/>
              <a:gd name="T14" fmla="*/ 2147483647 w 2100"/>
              <a:gd name="T15" fmla="*/ 2147483647 h 1371"/>
              <a:gd name="T16" fmla="*/ 2147483647 w 2100"/>
              <a:gd name="T17" fmla="*/ 2147483647 h 1371"/>
              <a:gd name="T18" fmla="*/ 2147483647 w 2100"/>
              <a:gd name="T19" fmla="*/ 2147483647 h 1371"/>
              <a:gd name="T20" fmla="*/ 2147483647 w 2100"/>
              <a:gd name="T21" fmla="*/ 2147483647 h 1371"/>
              <a:gd name="T22" fmla="*/ 2147483647 w 2100"/>
              <a:gd name="T23" fmla="*/ 2147483647 h 1371"/>
              <a:gd name="T24" fmla="*/ 2147483647 w 2100"/>
              <a:gd name="T25" fmla="*/ 2147483647 h 1371"/>
              <a:gd name="T26" fmla="*/ 2147483647 w 2100"/>
              <a:gd name="T27" fmla="*/ 2147483647 h 1371"/>
              <a:gd name="T28" fmla="*/ 2147483647 w 2100"/>
              <a:gd name="T29" fmla="*/ 2147483647 h 1371"/>
              <a:gd name="T30" fmla="*/ 2147483647 w 2100"/>
              <a:gd name="T31" fmla="*/ 2147483647 h 1371"/>
              <a:gd name="T32" fmla="*/ 2147483647 w 2100"/>
              <a:gd name="T33" fmla="*/ 2147483647 h 1371"/>
              <a:gd name="T34" fmla="*/ 2147483647 w 2100"/>
              <a:gd name="T35" fmla="*/ 2147483647 h 1371"/>
              <a:gd name="T36" fmla="*/ 2147483647 w 2100"/>
              <a:gd name="T37" fmla="*/ 2147483647 h 13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00" h="1371">
                <a:moveTo>
                  <a:pt x="0" y="1285"/>
                </a:moveTo>
                <a:cubicBezTo>
                  <a:pt x="11" y="1282"/>
                  <a:pt x="50" y="1274"/>
                  <a:pt x="69" y="1267"/>
                </a:cubicBezTo>
                <a:cubicBezTo>
                  <a:pt x="88" y="1260"/>
                  <a:pt x="98" y="1265"/>
                  <a:pt x="114" y="1243"/>
                </a:cubicBezTo>
                <a:cubicBezTo>
                  <a:pt x="130" y="1221"/>
                  <a:pt x="127" y="1265"/>
                  <a:pt x="165" y="1135"/>
                </a:cubicBezTo>
                <a:cubicBezTo>
                  <a:pt x="203" y="1005"/>
                  <a:pt x="279" y="499"/>
                  <a:pt x="342" y="460"/>
                </a:cubicBezTo>
                <a:cubicBezTo>
                  <a:pt x="405" y="421"/>
                  <a:pt x="495" y="785"/>
                  <a:pt x="543" y="898"/>
                </a:cubicBezTo>
                <a:cubicBezTo>
                  <a:pt x="591" y="1011"/>
                  <a:pt x="600" y="1088"/>
                  <a:pt x="633" y="1138"/>
                </a:cubicBezTo>
                <a:cubicBezTo>
                  <a:pt x="666" y="1188"/>
                  <a:pt x="706" y="1204"/>
                  <a:pt x="741" y="1198"/>
                </a:cubicBezTo>
                <a:cubicBezTo>
                  <a:pt x="776" y="1192"/>
                  <a:pt x="818" y="1166"/>
                  <a:pt x="846" y="1102"/>
                </a:cubicBezTo>
                <a:cubicBezTo>
                  <a:pt x="874" y="1038"/>
                  <a:pt x="874" y="981"/>
                  <a:pt x="912" y="811"/>
                </a:cubicBezTo>
                <a:cubicBezTo>
                  <a:pt x="950" y="641"/>
                  <a:pt x="1023" y="158"/>
                  <a:pt x="1071" y="79"/>
                </a:cubicBezTo>
                <a:cubicBezTo>
                  <a:pt x="1119" y="0"/>
                  <a:pt x="1159" y="188"/>
                  <a:pt x="1203" y="337"/>
                </a:cubicBezTo>
                <a:cubicBezTo>
                  <a:pt x="1247" y="486"/>
                  <a:pt x="1298" y="820"/>
                  <a:pt x="1335" y="973"/>
                </a:cubicBezTo>
                <a:cubicBezTo>
                  <a:pt x="1372" y="1126"/>
                  <a:pt x="1389" y="1195"/>
                  <a:pt x="1428" y="1258"/>
                </a:cubicBezTo>
                <a:cubicBezTo>
                  <a:pt x="1467" y="1321"/>
                  <a:pt x="1518" y="1337"/>
                  <a:pt x="1569" y="1354"/>
                </a:cubicBezTo>
                <a:cubicBezTo>
                  <a:pt x="1620" y="1371"/>
                  <a:pt x="1687" y="1366"/>
                  <a:pt x="1737" y="1363"/>
                </a:cubicBezTo>
                <a:cubicBezTo>
                  <a:pt x="1787" y="1360"/>
                  <a:pt x="1826" y="1346"/>
                  <a:pt x="1872" y="1333"/>
                </a:cubicBezTo>
                <a:cubicBezTo>
                  <a:pt x="1918" y="1320"/>
                  <a:pt x="1978" y="1300"/>
                  <a:pt x="2016" y="1285"/>
                </a:cubicBezTo>
                <a:cubicBezTo>
                  <a:pt x="2054" y="1270"/>
                  <a:pt x="2083" y="1249"/>
                  <a:pt x="2100" y="124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7086600" y="2514600"/>
            <a:ext cx="1816100" cy="307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Ca</a:t>
            </a:r>
            <a:r>
              <a:rPr lang="ru-RU" altLang="ru-RU" sz="1400" b="1" baseline="30000">
                <a:solidFill>
                  <a:srgbClr val="FFFF00"/>
                </a:solidFill>
                <a:latin typeface="Arial" panose="020B0604020202020204" pitchFamily="34" charset="0"/>
              </a:rPr>
              <a:t>2+</a:t>
            </a:r>
            <a:r>
              <a:rPr lang="en-US" altLang="ru-RU" sz="1400" b="1" baseline="300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concentration </a:t>
            </a:r>
            <a:endParaRPr lang="ru-RU" altLang="ru-RU" sz="1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5334000" y="1828800"/>
            <a:ext cx="2697163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b="1">
                <a:solidFill>
                  <a:schemeClr val="accent1"/>
                </a:solidFill>
                <a:latin typeface="Arial" panose="020B0604020202020204" pitchFamily="34" charset="0"/>
              </a:rPr>
              <a:t>Mitochondrial redox-potential</a:t>
            </a:r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1149790" y="457200"/>
            <a:ext cx="709841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2200" b="1" dirty="0">
                <a:solidFill>
                  <a:srgbClr val="FFFF00"/>
                </a:solidFill>
                <a:latin typeface="Arial" panose="020B0604020202020204" pitchFamily="34" charset="0"/>
              </a:rPr>
              <a:t>Intracellular Ca</a:t>
            </a:r>
            <a:r>
              <a:rPr lang="ru-RU" altLang="ru-RU" sz="2200" b="1" baseline="30000" dirty="0">
                <a:solidFill>
                  <a:srgbClr val="FFFF00"/>
                </a:solidFill>
                <a:latin typeface="Arial" panose="020B0604020202020204" pitchFamily="34" charset="0"/>
              </a:rPr>
              <a:t>2+</a:t>
            </a:r>
            <a:r>
              <a:rPr lang="en-US" altLang="ru-RU" sz="2200" b="1" baseline="30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200" b="1" dirty="0">
                <a:solidFill>
                  <a:srgbClr val="FFFF00"/>
                </a:solidFill>
                <a:latin typeface="Arial" panose="020B0604020202020204" pitchFamily="34" charset="0"/>
              </a:rPr>
              <a:t>oscillations evoked by laser light</a:t>
            </a:r>
            <a:endParaRPr lang="ru-RU" altLang="ru-RU" sz="2200" b="1" baseline="30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5880" name="Freeform 40"/>
          <p:cNvSpPr>
            <a:spLocks/>
          </p:cNvSpPr>
          <p:nvPr/>
        </p:nvSpPr>
        <p:spPr bwMode="auto">
          <a:xfrm>
            <a:off x="6410325" y="2133600"/>
            <a:ext cx="142875" cy="447675"/>
          </a:xfrm>
          <a:custGeom>
            <a:avLst/>
            <a:gdLst>
              <a:gd name="T0" fmla="*/ 2147483647 w 90"/>
              <a:gd name="T1" fmla="*/ 0 h 282"/>
              <a:gd name="T2" fmla="*/ 0 w 90"/>
              <a:gd name="T3" fmla="*/ 2147483647 h 2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" h="282">
                <a:moveTo>
                  <a:pt x="90" y="0"/>
                </a:moveTo>
                <a:lnTo>
                  <a:pt x="0" y="282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81" name="Line 41"/>
          <p:cNvSpPr>
            <a:spLocks noChangeShapeType="1"/>
          </p:cNvSpPr>
          <p:nvPr/>
        </p:nvSpPr>
        <p:spPr bwMode="auto">
          <a:xfrm flipH="1">
            <a:off x="7162800" y="2895600"/>
            <a:ext cx="53340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539750" y="1196975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200" b="1" i="1">
                <a:solidFill>
                  <a:srgbClr val="FFFF00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b="1" i="1">
                <a:solidFill>
                  <a:srgbClr val="FFFF00"/>
                </a:solidFill>
                <a:latin typeface="Arial" panose="020B0604020202020204" pitchFamily="34" charset="0"/>
              </a:rPr>
              <a:t>Alexandratou E., Yova D., Handris P. et al.</a:t>
            </a:r>
            <a:r>
              <a:rPr lang="en-US" altLang="ru-RU" sz="1200" b="1">
                <a:solidFill>
                  <a:srgbClr val="FFFF00"/>
                </a:solidFill>
                <a:latin typeface="Arial" panose="020B0604020202020204" pitchFamily="34" charset="0"/>
              </a:rPr>
              <a:t> Human fibroblast alterations induced</a:t>
            </a:r>
            <a:r>
              <a:rPr lang="ru-RU" altLang="ru-RU" sz="12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200" b="1">
                <a:solidFill>
                  <a:srgbClr val="FFFF00"/>
                </a:solidFill>
                <a:latin typeface="Arial" panose="020B0604020202020204" pitchFamily="34" charset="0"/>
              </a:rPr>
              <a:t>by low power laser irradiation at the single cell level using confocal microscopy // Photoch</a:t>
            </a:r>
            <a:r>
              <a:rPr lang="ru-RU" altLang="ru-RU" sz="1200" b="1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r>
              <a:rPr lang="en-US" altLang="ru-RU" sz="1200" b="1">
                <a:solidFill>
                  <a:srgbClr val="FFFF00"/>
                </a:solidFill>
                <a:latin typeface="Arial" panose="020B0604020202020204" pitchFamily="34" charset="0"/>
              </a:rPr>
              <a:t> &amp; Photob</a:t>
            </a:r>
            <a:r>
              <a:rPr lang="ru-RU" altLang="ru-RU" sz="1200" b="1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r>
              <a:rPr lang="en-US" altLang="ru-RU" sz="1200" b="1">
                <a:solidFill>
                  <a:srgbClr val="FFFF00"/>
                </a:solidFill>
                <a:latin typeface="Arial" panose="020B0604020202020204" pitchFamily="34" charset="0"/>
              </a:rPr>
              <a:t> Sciences. – 200</a:t>
            </a:r>
            <a:r>
              <a:rPr lang="ru-RU" altLang="ru-RU" sz="12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ru-RU" sz="1200" b="1">
                <a:solidFill>
                  <a:srgbClr val="FFFF00"/>
                </a:solidFill>
                <a:latin typeface="Arial" panose="020B0604020202020204" pitchFamily="34" charset="0"/>
              </a:rPr>
              <a:t>, 1 (8). – P.</a:t>
            </a:r>
            <a:r>
              <a:rPr lang="ru-RU" altLang="ru-RU" sz="12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200" b="1">
                <a:solidFill>
                  <a:srgbClr val="FFFF00"/>
                </a:solidFill>
                <a:latin typeface="Arial" panose="020B0604020202020204" pitchFamily="34" charset="0"/>
              </a:rPr>
              <a:t>547-552.</a:t>
            </a:r>
            <a:r>
              <a:rPr lang="ru-RU" altLang="ru-RU" sz="1200" b="1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  <a:endParaRPr lang="en-US" altLang="ru-RU" sz="1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пект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56376" cy="55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D1E59-7619-484B-B8EE-51CA21925F51}"/>
              </a:ext>
            </a:extLst>
          </p:cNvPr>
          <p:cNvSpPr txBox="1"/>
          <p:nvPr/>
        </p:nvSpPr>
        <p:spPr>
          <a:xfrm>
            <a:off x="2352361" y="332656"/>
            <a:ext cx="471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 waves</a:t>
            </a:r>
            <a:endParaRPr lang="ru-R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914400" y="228600"/>
            <a:ext cx="75422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200" b="1">
                <a:solidFill>
                  <a:srgbClr val="FFFF00"/>
                </a:solidFill>
                <a:latin typeface="Arial Cyr" panose="020B0604020202020204" pitchFamily="34" charset="0"/>
              </a:rPr>
              <a:t>A patient suffering from type 2 diabetes (about 4 years) before treatment (depleted capillary network,</a:t>
            </a:r>
          </a:p>
          <a:p>
            <a:pPr algn="ctr"/>
            <a:r>
              <a:rPr lang="en-US" altLang="ru-RU" sz="1200" b="1">
                <a:solidFill>
                  <a:srgbClr val="FFFF00"/>
                </a:solidFill>
                <a:latin typeface="Arial Cyr" panose="020B0604020202020204" pitchFamily="34" charset="0"/>
              </a:rPr>
              <a:t>reduced blood flow, capillary deformation typical of diabetic microangiopathy)</a:t>
            </a:r>
            <a:endParaRPr lang="ru-RU" altLang="ru-RU" sz="1200" b="1">
              <a:solidFill>
                <a:srgbClr val="FFFF00"/>
              </a:solidFill>
              <a:latin typeface="Arial Cyr" panose="020B0604020202020204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60598" y="3429000"/>
            <a:ext cx="8025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200" b="1" dirty="0">
                <a:solidFill>
                  <a:srgbClr val="FFFF00"/>
                </a:solidFill>
                <a:latin typeface="Arial Cyr" panose="020B0604020202020204" pitchFamily="34" charset="0"/>
              </a:rPr>
              <a:t>The same patient after ten sessions of LLLT – increase of capillary network density, blood flow velocity,</a:t>
            </a:r>
          </a:p>
          <a:p>
            <a:pPr algn="ctr"/>
            <a:r>
              <a:rPr lang="en-US" altLang="ru-RU" sz="1200" b="1" dirty="0">
                <a:solidFill>
                  <a:srgbClr val="FFFF00"/>
                </a:solidFill>
                <a:latin typeface="Arial Cyr" panose="020B0604020202020204" pitchFamily="34" charset="0"/>
              </a:rPr>
              <a:t>form of capillaries (study material - prof. </a:t>
            </a:r>
            <a:r>
              <a:rPr lang="en-US" altLang="ru-RU" sz="1200" b="1" dirty="0" err="1">
                <a:solidFill>
                  <a:srgbClr val="FFFF00"/>
                </a:solidFill>
                <a:latin typeface="Arial Cyr" panose="020B0604020202020204" pitchFamily="34" charset="0"/>
              </a:rPr>
              <a:t>Duvanskiy</a:t>
            </a:r>
            <a:r>
              <a:rPr lang="en-US" altLang="ru-RU" sz="1200" b="1" dirty="0">
                <a:solidFill>
                  <a:srgbClr val="FFFF00"/>
                </a:solidFill>
                <a:latin typeface="Arial Cyr" panose="020B0604020202020204" pitchFamily="34" charset="0"/>
              </a:rPr>
              <a:t> V.A.)</a:t>
            </a:r>
          </a:p>
        </p:txBody>
      </p:sp>
      <p:pic>
        <p:nvPicPr>
          <p:cNvPr id="100356" name="00000004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00000005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00000008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00000009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0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0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0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0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6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7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00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7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8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00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9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00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23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/>
            <a:r>
              <a:rPr lang="en-US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USDG (ultrasound dopplerography) dynamics after a course of matrix laser therapy.</a:t>
            </a:r>
            <a:br>
              <a:rPr lang="en-US" altLang="ru-RU" sz="20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Arteriodilatate effect.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4800" y="30480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38916" name="Picture 4" descr="УЗДГ арте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582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B24A926-BA71-4432-A19A-7ADDCD6E9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13" y="103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D7F92137-BFA8-4532-9E3E-C00278228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8153400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Tx/>
              <a:buAutoNum type="arabicPeriod"/>
              <a:defRPr/>
            </a:pPr>
            <a:r>
              <a:rPr lang="en-US" altLang="ru-RU" sz="2000" b="1" dirty="0">
                <a:solidFill>
                  <a:srgbClr val="FFFF00"/>
                </a:solidFill>
                <a:latin typeface="Arial" charset="0"/>
              </a:rPr>
              <a:t>Activation of microcirculation</a:t>
            </a:r>
          </a:p>
          <a:p>
            <a:pPr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Cyr" pitchFamily="34" charset="0"/>
                <a:cs typeface="Times New Roman" pitchFamily="18" charset="0"/>
              </a:rPr>
              <a:t>NO – </a:t>
            </a:r>
            <a:r>
              <a:rPr lang="en-US" altLang="ru-RU" sz="1400" b="1" dirty="0">
                <a:solidFill>
                  <a:srgbClr val="FFFF00"/>
                </a:solidFill>
                <a:latin typeface="Arial Cyr" pitchFamily="34" charset="0"/>
                <a:cs typeface="Times New Roman" pitchFamily="18" charset="0"/>
              </a:rPr>
              <a:t>precursor of cell-derived factor of endothelium blood vessel walls relax </a:t>
            </a:r>
            <a:r>
              <a:rPr lang="ru-RU" altLang="ru-RU" sz="1400" b="1" dirty="0">
                <a:solidFill>
                  <a:srgbClr val="FFFF00"/>
                </a:solidFill>
                <a:latin typeface="Arial Cyr" pitchFamily="34" charset="0"/>
                <a:cs typeface="Times New Roman" pitchFamily="18" charset="0"/>
              </a:rPr>
              <a:t>(EDRF – </a:t>
            </a:r>
            <a:r>
              <a:rPr lang="ru-RU" altLang="ru-RU" sz="1400" b="1" dirty="0" err="1">
                <a:solidFill>
                  <a:srgbClr val="FFFF00"/>
                </a:solidFill>
                <a:latin typeface="Arial Cyr" pitchFamily="34" charset="0"/>
                <a:cs typeface="Times New Roman" pitchFamily="18" charset="0"/>
              </a:rPr>
              <a:t>Endothelium</a:t>
            </a:r>
            <a:r>
              <a:rPr lang="ru-RU" altLang="ru-RU" sz="1400" b="1" dirty="0">
                <a:solidFill>
                  <a:srgbClr val="FFFF00"/>
                </a:solidFill>
                <a:latin typeface="Arial Cyr" pitchFamily="34" charset="0"/>
                <a:cs typeface="Times New Roman" pitchFamily="18" charset="0"/>
              </a:rPr>
              <a:t> </a:t>
            </a:r>
            <a:r>
              <a:rPr lang="ru-RU" altLang="ru-RU" sz="1400" b="1" dirty="0" err="1">
                <a:solidFill>
                  <a:srgbClr val="FFFF00"/>
                </a:solidFill>
                <a:latin typeface="Arial Cyr" pitchFamily="34" charset="0"/>
                <a:cs typeface="Times New Roman" pitchFamily="18" charset="0"/>
              </a:rPr>
              <a:t>derived</a:t>
            </a:r>
            <a:r>
              <a:rPr lang="ru-RU" altLang="ru-RU" sz="1400" b="1" dirty="0">
                <a:solidFill>
                  <a:srgbClr val="FFFF00"/>
                </a:solidFill>
                <a:latin typeface="Arial Cyr" pitchFamily="34" charset="0"/>
                <a:cs typeface="Times New Roman" pitchFamily="18" charset="0"/>
              </a:rPr>
              <a:t> </a:t>
            </a:r>
            <a:r>
              <a:rPr lang="ru-RU" altLang="ru-RU" sz="1400" b="1" dirty="0" err="1">
                <a:solidFill>
                  <a:srgbClr val="FFFF00"/>
                </a:solidFill>
                <a:latin typeface="Arial Cyr" pitchFamily="34" charset="0"/>
                <a:cs typeface="Times New Roman" pitchFamily="18" charset="0"/>
              </a:rPr>
              <a:t>relaxing</a:t>
            </a:r>
            <a:r>
              <a:rPr lang="ru-RU" altLang="ru-RU" sz="1400" b="1" dirty="0">
                <a:solidFill>
                  <a:srgbClr val="FFFF00"/>
                </a:solidFill>
                <a:latin typeface="Arial Cyr" pitchFamily="34" charset="0"/>
                <a:cs typeface="Times New Roman" pitchFamily="18" charset="0"/>
              </a:rPr>
              <a:t> </a:t>
            </a:r>
            <a:r>
              <a:rPr lang="ru-RU" altLang="ru-RU" sz="1400" b="1" dirty="0" err="1">
                <a:solidFill>
                  <a:srgbClr val="FFFF00"/>
                </a:solidFill>
                <a:latin typeface="Arial Cyr" pitchFamily="34" charset="0"/>
                <a:cs typeface="Times New Roman" pitchFamily="18" charset="0"/>
              </a:rPr>
              <a:t>factor</a:t>
            </a:r>
            <a:r>
              <a:rPr lang="ru-RU" altLang="ru-RU" sz="1400" b="1" dirty="0">
                <a:solidFill>
                  <a:srgbClr val="FFFF00"/>
                </a:solidFill>
                <a:latin typeface="Arial Cyr" pitchFamily="34" charset="0"/>
                <a:cs typeface="Times New Roman" pitchFamily="18" charset="0"/>
              </a:rPr>
              <a:t>), </a:t>
            </a:r>
            <a:endParaRPr lang="ru-RU" altLang="ru-RU" sz="1400" b="1" dirty="0">
              <a:solidFill>
                <a:srgbClr val="FFFF00"/>
              </a:solidFill>
              <a:latin typeface="Arial Cyr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ru-RU" sz="1400" b="1" dirty="0">
                <a:solidFill>
                  <a:srgbClr val="FFFF00"/>
                </a:solidFill>
                <a:latin typeface="Arial Cyr" pitchFamily="34" charset="0"/>
              </a:rPr>
              <a:t>Subsidiary microcirculatory bloodstream is used</a:t>
            </a:r>
            <a:endParaRPr lang="ru-RU" altLang="ru-RU" sz="1400" b="1" dirty="0">
              <a:solidFill>
                <a:srgbClr val="FFFF00"/>
              </a:solidFill>
              <a:latin typeface="Arial Cyr" pitchFamily="34" charset="0"/>
            </a:endParaRPr>
          </a:p>
          <a:p>
            <a:pPr>
              <a:defRPr/>
            </a:pPr>
            <a:r>
              <a:rPr lang="ru-RU" altLang="ru-RU" sz="2000" b="1" dirty="0">
                <a:solidFill>
                  <a:srgbClr val="FFFF00"/>
                </a:solidFill>
                <a:latin typeface="Arial" charset="0"/>
              </a:rPr>
              <a:t>2. </a:t>
            </a:r>
            <a:r>
              <a:rPr lang="en-US" altLang="ru-RU" sz="2000" b="1" dirty="0">
                <a:solidFill>
                  <a:srgbClr val="FFFF00"/>
                </a:solidFill>
                <a:latin typeface="Arial" charset="0"/>
              </a:rPr>
              <a:t>Anti-inflammatory effect</a:t>
            </a:r>
            <a:endParaRPr lang="ru-RU" altLang="ru-RU" sz="2000" b="1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ru-RU" sz="1400" b="1" dirty="0">
                <a:solidFill>
                  <a:srgbClr val="FFFF00"/>
                </a:solidFill>
                <a:latin typeface="Arial Cyr" pitchFamily="34" charset="0"/>
              </a:rPr>
              <a:t>Change of PG, decrease of PGE</a:t>
            </a:r>
            <a:r>
              <a:rPr lang="en-US" altLang="ru-RU" sz="1400" b="1" baseline="-25000" dirty="0">
                <a:solidFill>
                  <a:srgbClr val="FFFF00"/>
                </a:solidFill>
                <a:latin typeface="Arial Cyr" pitchFamily="34" charset="0"/>
              </a:rPr>
              <a:t>2</a:t>
            </a:r>
            <a:r>
              <a:rPr lang="en-US" altLang="ru-RU" sz="1400" b="1" dirty="0">
                <a:solidFill>
                  <a:srgbClr val="FFFF00"/>
                </a:solidFill>
                <a:latin typeface="Arial Cyr" pitchFamily="34" charset="0"/>
              </a:rPr>
              <a:t> and </a:t>
            </a:r>
            <a:r>
              <a:rPr lang="en-US" altLang="ru-RU" sz="1400" b="1" dirty="0">
                <a:solidFill>
                  <a:srgbClr val="FFFF00"/>
                </a:solidFill>
                <a:latin typeface="Arial Cyr" pitchFamily="34" charset="0"/>
                <a:sym typeface="Symbol" pitchFamily="18" charset="2"/>
              </a:rPr>
              <a:t>increase o</a:t>
            </a:r>
            <a:r>
              <a:rPr lang="en-US" altLang="ru-RU" sz="1400" b="1" dirty="0">
                <a:solidFill>
                  <a:srgbClr val="FFFF00"/>
                </a:solidFill>
                <a:latin typeface="Arial Cyr" pitchFamily="34" charset="0"/>
              </a:rPr>
              <a:t>f PGF</a:t>
            </a:r>
            <a:r>
              <a:rPr lang="en-US" altLang="ru-RU" sz="1400" b="1" baseline="-25000" dirty="0">
                <a:solidFill>
                  <a:srgbClr val="FFFF00"/>
                </a:solidFill>
                <a:latin typeface="Arial Cyr" pitchFamily="34" charset="0"/>
              </a:rPr>
              <a:t>2</a:t>
            </a:r>
            <a:r>
              <a:rPr lang="en-US" altLang="ru-RU" sz="1400" b="1" baseline="-25000" dirty="0">
                <a:solidFill>
                  <a:srgbClr val="FFFF00"/>
                </a:solidFill>
                <a:latin typeface="Arial Cyr" pitchFamily="34" charset="0"/>
                <a:sym typeface="Symbol" pitchFamily="18" charset="2"/>
              </a:rPr>
              <a:t>  </a:t>
            </a:r>
            <a:r>
              <a:rPr lang="en-US" altLang="ru-RU" sz="1400" b="1" dirty="0">
                <a:solidFill>
                  <a:srgbClr val="FFFF00"/>
                </a:solidFill>
                <a:latin typeface="Arial Cyr" pitchFamily="34" charset="0"/>
              </a:rPr>
              <a:t>level  </a:t>
            </a:r>
          </a:p>
          <a:p>
            <a:pPr>
              <a:lnSpc>
                <a:spcPct val="150000"/>
              </a:lnSpc>
              <a:defRPr/>
            </a:pPr>
            <a:r>
              <a:rPr lang="en-US" altLang="ru-RU" sz="1400" b="1" dirty="0">
                <a:solidFill>
                  <a:srgbClr val="FFFF00"/>
                </a:solidFill>
                <a:latin typeface="Arial Cyr" pitchFamily="34" charset="0"/>
                <a:sym typeface="Symbol" pitchFamily="18" charset="2"/>
              </a:rPr>
              <a:t>Alignment of osmotic pressure due to strengthening of microcirculation</a:t>
            </a:r>
          </a:p>
          <a:p>
            <a:pPr>
              <a:lnSpc>
                <a:spcPct val="150000"/>
              </a:lnSpc>
              <a:defRPr/>
            </a:pPr>
            <a:r>
              <a:rPr lang="en-US" altLang="ru-RU" sz="1400" b="1" dirty="0">
                <a:solidFill>
                  <a:srgbClr val="FFFF00"/>
                </a:solidFill>
                <a:latin typeface="Arial Cyr" pitchFamily="34" charset="0"/>
                <a:sym typeface="Symbol" pitchFamily="18" charset="2"/>
              </a:rPr>
              <a:t>Reducing swelling of tissues</a:t>
            </a:r>
          </a:p>
          <a:p>
            <a:pPr>
              <a:lnSpc>
                <a:spcPct val="150000"/>
              </a:lnSpc>
              <a:defRPr/>
            </a:pPr>
            <a:r>
              <a:rPr lang="en-US" altLang="ru-RU" sz="1400" b="1" dirty="0">
                <a:solidFill>
                  <a:srgbClr val="FFFF00"/>
                </a:solidFill>
                <a:latin typeface="Arial Cyr" pitchFamily="34" charset="0"/>
                <a:sym typeface="Symbol" pitchFamily="18" charset="2"/>
              </a:rPr>
              <a:t>Change of ACTH level </a:t>
            </a:r>
          </a:p>
          <a:p>
            <a:pPr>
              <a:defRPr/>
            </a:pPr>
            <a:r>
              <a:rPr lang="en-US" altLang="ru-RU" sz="1400" b="1" dirty="0">
                <a:solidFill>
                  <a:srgbClr val="FFFF00"/>
                </a:solidFill>
                <a:latin typeface="Arial Cyr" pitchFamily="34" charset="0"/>
                <a:sym typeface="Symbol" pitchFamily="18" charset="2"/>
              </a:rPr>
              <a:t>Release of cytokines - proteins which transfer signals between lymphocytes, phagocytes and other cells (</a:t>
            </a:r>
            <a:r>
              <a:rPr lang="en-US" altLang="ru-RU" sz="1400" b="1" dirty="0" err="1">
                <a:solidFill>
                  <a:srgbClr val="FFFF00"/>
                </a:solidFill>
                <a:latin typeface="Arial Cyr" pitchFamily="34" charset="0"/>
                <a:sym typeface="Symbol" pitchFamily="18" charset="2"/>
              </a:rPr>
              <a:t>interferons</a:t>
            </a:r>
            <a:r>
              <a:rPr lang="en-US" altLang="ru-RU" sz="1400" b="1" dirty="0">
                <a:solidFill>
                  <a:srgbClr val="FFFF00"/>
                </a:solidFill>
                <a:latin typeface="Arial Cyr" pitchFamily="34" charset="0"/>
                <a:sym typeface="Symbol" pitchFamily="18" charset="2"/>
              </a:rPr>
              <a:t>, interleukins, TNF TFR - inflammatory mediators)</a:t>
            </a:r>
            <a:endParaRPr lang="ru-RU" altLang="ru-RU" sz="1400" b="1" dirty="0">
              <a:solidFill>
                <a:srgbClr val="FFFF00"/>
              </a:solidFill>
              <a:latin typeface="Arial Cyr" pitchFamily="34" charset="0"/>
              <a:sym typeface="Symbol" pitchFamily="18" charset="2"/>
            </a:endParaRPr>
          </a:p>
          <a:p>
            <a:pPr>
              <a:defRPr/>
            </a:pPr>
            <a:endParaRPr lang="ru-RU" altLang="ru-RU" sz="1400" b="1" dirty="0">
              <a:solidFill>
                <a:srgbClr val="FFFF00"/>
              </a:solidFill>
              <a:latin typeface="Arial Cyr" pitchFamily="34" charset="0"/>
              <a:sym typeface="Symbol" pitchFamily="18" charset="2"/>
            </a:endParaRPr>
          </a:p>
          <a:p>
            <a:pPr>
              <a:defRPr/>
            </a:pPr>
            <a:endParaRPr lang="ru-RU" altLang="ru-RU" sz="1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3C4815C8-E96C-4396-944E-54F12C14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323850"/>
            <a:ext cx="77057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2800" b="1">
                <a:solidFill>
                  <a:srgbClr val="FF4013"/>
                </a:solidFill>
                <a:latin typeface="Arial" panose="020B0604020202020204" pitchFamily="34" charset="0"/>
              </a:rPr>
              <a:t>Main mechanisms of LLLT biological action </a:t>
            </a:r>
          </a:p>
          <a:p>
            <a:pPr algn="ctr"/>
            <a:r>
              <a:rPr lang="en-US" altLang="ru-RU" sz="2800" b="1">
                <a:solidFill>
                  <a:srgbClr val="FF4013"/>
                </a:solidFill>
                <a:latin typeface="Arial" panose="020B0604020202020204" pitchFamily="34" charset="0"/>
              </a:rPr>
              <a:t>at the organismal level</a:t>
            </a:r>
          </a:p>
        </p:txBody>
      </p:sp>
    </p:spTree>
    <p:extLst>
      <p:ext uri="{BB962C8B-B14F-4D97-AF65-F5344CB8AC3E}">
        <p14:creationId xmlns:p14="http://schemas.microsoft.com/office/powerpoint/2010/main" val="9184771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81050" y="228600"/>
            <a:ext cx="77057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2800" b="1" dirty="0">
                <a:solidFill>
                  <a:srgbClr val="FF4013"/>
                </a:solidFill>
                <a:latin typeface="Arial" panose="020B0604020202020204" pitchFamily="34" charset="0"/>
              </a:rPr>
              <a:t>Main mechanisms of LLLT biological action </a:t>
            </a:r>
          </a:p>
          <a:p>
            <a:pPr algn="ctr"/>
            <a:r>
              <a:rPr lang="en-US" altLang="ru-RU" sz="2800" b="1" dirty="0">
                <a:solidFill>
                  <a:srgbClr val="FF4013"/>
                </a:solidFill>
                <a:latin typeface="Arial" panose="020B0604020202020204" pitchFamily="34" charset="0"/>
              </a:rPr>
              <a:t>at the organism level (part 2)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143000" y="3276600"/>
            <a:ext cx="76200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FFFF00"/>
                </a:solidFill>
                <a:latin typeface="Arial" panose="020B0604020202020204" pitchFamily="34" charset="0"/>
              </a:rPr>
              <a:t>4. </a:t>
            </a:r>
            <a:r>
              <a:rPr lang="en-US" altLang="ru-RU" sz="2000" b="1" dirty="0">
                <a:solidFill>
                  <a:srgbClr val="FFFF00"/>
                </a:solidFill>
                <a:latin typeface="Arial" panose="020B0604020202020204" pitchFamily="34" charset="0"/>
              </a:rPr>
              <a:t>Stimulation of reparative processes</a:t>
            </a: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Increase of mitochondrial redox-potential</a:t>
            </a:r>
            <a:endParaRPr lang="ru-RU" altLang="ru-RU" sz="14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Increase of ATP synthesis</a:t>
            </a: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Reduction of G</a:t>
            </a:r>
            <a:r>
              <a:rPr lang="ru-RU" altLang="ru-RU" sz="1400" b="1" baseline="-250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r>
              <a:rPr lang="en-US" alt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 phase of the cell cycle</a:t>
            </a: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Activated transition from G</a:t>
            </a:r>
            <a:r>
              <a:rPr lang="ru-RU" altLang="ru-RU" sz="1400" b="1" baseline="-25000" dirty="0">
                <a:solidFill>
                  <a:srgbClr val="FFFF00"/>
                </a:solidFill>
                <a:latin typeface="Arial" panose="020B0604020202020204" pitchFamily="34" charset="0"/>
              </a:rPr>
              <a:t>1 </a:t>
            </a:r>
            <a:r>
              <a:rPr lang="en-US" alt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to S</a:t>
            </a:r>
            <a:r>
              <a:rPr lang="ru-RU" altLang="ru-RU" sz="1400" b="1" baseline="-25000" dirty="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ru-RU" sz="1400" b="1" baseline="-25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phase</a:t>
            </a:r>
            <a:endParaRPr lang="ru-RU" altLang="ru-RU" sz="14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Increase of fibroblast proliferation, release of </a:t>
            </a:r>
            <a:r>
              <a:rPr lang="en-US" altLang="ru-RU" sz="1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bFGF</a:t>
            </a:r>
            <a:endParaRPr lang="en-US" altLang="ru-RU" sz="14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Epithelialization, collagen and protein synthesis, capillaries growth and etc.</a:t>
            </a:r>
            <a:endParaRPr lang="ru-RU" altLang="ru-RU" sz="1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66800" y="1295400"/>
            <a:ext cx="7162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FFFF00"/>
                </a:solidFill>
                <a:latin typeface="Arial" panose="020B0604020202020204" pitchFamily="34" charset="0"/>
              </a:rPr>
              <a:t>3. </a:t>
            </a:r>
            <a:r>
              <a:rPr lang="en-US" altLang="ru-RU" sz="2000" b="1" dirty="0">
                <a:solidFill>
                  <a:srgbClr val="FFFF00"/>
                </a:solidFill>
                <a:latin typeface="Arial" panose="020B0604020202020204" pitchFamily="34" charset="0"/>
              </a:rPr>
              <a:t>Analgesia</a:t>
            </a:r>
            <a:endParaRPr lang="ru-RU" altLang="ru-RU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Increase of endorphins and enkephalins production </a:t>
            </a: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Activation of neuronal metabolism</a:t>
            </a:r>
          </a:p>
          <a:p>
            <a:pPr>
              <a:spcBef>
                <a:spcPct val="50000"/>
              </a:spcBef>
            </a:pPr>
            <a:r>
              <a:rPr lang="en-US" alt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Increase of pain threshold</a:t>
            </a:r>
            <a:endParaRPr lang="ru-RU" altLang="ru-RU" sz="1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066800" y="1447800"/>
            <a:ext cx="708660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FFFF00"/>
                </a:solidFill>
                <a:latin typeface="Arial" panose="020B0604020202020204" pitchFamily="34" charset="0"/>
              </a:rPr>
              <a:t>5. </a:t>
            </a:r>
            <a:r>
              <a:rPr lang="en-US" altLang="ru-RU" sz="2000" b="1">
                <a:solidFill>
                  <a:srgbClr val="FFFF00"/>
                </a:solidFill>
                <a:latin typeface="Arial" panose="020B0604020202020204" pitchFamily="34" charset="0"/>
              </a:rPr>
              <a:t>Immune stimulation</a:t>
            </a:r>
            <a:endParaRPr lang="ru-RU" altLang="ru-RU" sz="20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Increase of immune cells (leukocytes) proliferation </a:t>
            </a:r>
          </a:p>
          <a:p>
            <a:pPr>
              <a:spcBef>
                <a:spcPct val="50000"/>
              </a:spcBef>
            </a:pPr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Acceleration of immune cells aging </a:t>
            </a:r>
          </a:p>
          <a:p>
            <a:pPr>
              <a:spcBef>
                <a:spcPct val="50000"/>
              </a:spcBef>
            </a:pPr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Changes in the ratio of T-helper / T-suppressor</a:t>
            </a:r>
          </a:p>
          <a:p>
            <a:pPr>
              <a:spcBef>
                <a:spcPct val="50000"/>
              </a:spcBef>
            </a:pPr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Increase of Ig production </a:t>
            </a:r>
            <a:endParaRPr lang="ru-RU" altLang="ru-RU" sz="1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FFFF00"/>
                </a:solidFill>
                <a:latin typeface="Arial" panose="020B0604020202020204" pitchFamily="34" charset="0"/>
              </a:rPr>
              <a:t>6. </a:t>
            </a:r>
            <a:r>
              <a:rPr lang="en-US" altLang="ru-RU" sz="2000" b="1">
                <a:solidFill>
                  <a:srgbClr val="FFFF00"/>
                </a:solidFill>
                <a:latin typeface="Arial" panose="020B0604020202020204" pitchFamily="34" charset="0"/>
              </a:rPr>
              <a:t>Reflexogenic action</a:t>
            </a:r>
            <a:endParaRPr lang="ru-RU" altLang="ru-RU" sz="20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Irritation of nerve endings</a:t>
            </a:r>
          </a:p>
          <a:p>
            <a:pPr>
              <a:spcBef>
                <a:spcPct val="50000"/>
              </a:spcBef>
            </a:pPr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Excitation of nerve centers</a:t>
            </a:r>
            <a:endParaRPr lang="ru-RU" altLang="ru-RU" sz="1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Stimulation of physiological functions</a:t>
            </a:r>
          </a:p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FFFF00"/>
                </a:solidFill>
                <a:latin typeface="Arial" panose="020B0604020202020204" pitchFamily="34" charset="0"/>
              </a:rPr>
              <a:t>7. </a:t>
            </a:r>
            <a:r>
              <a:rPr lang="en-US" altLang="ru-RU" sz="2000" b="1">
                <a:solidFill>
                  <a:srgbClr val="FFFF00"/>
                </a:solidFill>
                <a:latin typeface="Arial" panose="020B0604020202020204" pitchFamily="34" charset="0"/>
              </a:rPr>
              <a:t>Antispasmodic action</a:t>
            </a:r>
          </a:p>
          <a:p>
            <a:pPr>
              <a:lnSpc>
                <a:spcPct val="150000"/>
              </a:lnSpc>
            </a:pPr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Change of </a:t>
            </a:r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altLang="ru-RU" sz="1400" b="1" baseline="30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ru-RU" altLang="ru-RU" sz="1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>
                <a:solidFill>
                  <a:srgbClr val="FFFF00"/>
                </a:solidFill>
                <a:latin typeface="Arial" panose="020B0604020202020204" pitchFamily="34" charset="0"/>
              </a:rPr>
              <a:t> via a large family of transient receptor proteins (TRP) ion channels enables the reduction or relaxation of smooth muscles</a:t>
            </a:r>
            <a:endParaRPr lang="ru-RU" altLang="ru-RU" sz="1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81050" y="381000"/>
            <a:ext cx="77057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2800" b="1">
                <a:solidFill>
                  <a:srgbClr val="FF4013"/>
                </a:solidFill>
                <a:latin typeface="Arial" panose="020B0604020202020204" pitchFamily="34" charset="0"/>
              </a:rPr>
              <a:t>Main mechanisms of LLLT biological action </a:t>
            </a:r>
          </a:p>
          <a:p>
            <a:pPr algn="ctr"/>
            <a:r>
              <a:rPr lang="en-US" altLang="ru-RU" sz="2800" b="1">
                <a:solidFill>
                  <a:srgbClr val="FF4013"/>
                </a:solidFill>
                <a:latin typeface="Arial" panose="020B0604020202020204" pitchFamily="34" charset="0"/>
              </a:rPr>
              <a:t>at the organismal level (part 3)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011363" y="482600"/>
            <a:ext cx="53419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2800" b="1">
                <a:solidFill>
                  <a:srgbClr val="FFFF00"/>
                </a:solidFill>
                <a:latin typeface="Arial" panose="020B0604020202020204" pitchFamily="34" charset="0"/>
              </a:rPr>
              <a:t>Main laser therapy techniques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7010400" cy="56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ru-RU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1. </a:t>
            </a:r>
            <a:r>
              <a:rPr lang="en-US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External </a:t>
            </a:r>
            <a:r>
              <a:rPr lang="ru-RU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</a:p>
          <a:p>
            <a:pPr>
              <a:buFontTx/>
              <a:buChar char="–"/>
            </a:pPr>
            <a:r>
              <a:rPr lang="ru-RU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</a:t>
            </a: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locally (percutaneously) stably</a:t>
            </a:r>
          </a:p>
          <a:p>
            <a:pPr>
              <a:buFontTx/>
              <a:buChar char="–"/>
            </a:pPr>
            <a:r>
              <a:rPr lang="ru-RU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</a:t>
            </a: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locally (percutaneously) labile</a:t>
            </a:r>
            <a:endParaRPr lang="ru-RU" altLang="ru-RU" sz="1800" b="1" dirty="0">
              <a:solidFill>
                <a:srgbClr val="00CC99"/>
              </a:solidFill>
              <a:latin typeface="Arial" panose="020B0604020202020204" pitchFamily="34" charset="0"/>
            </a:endParaRPr>
          </a:p>
          <a:p>
            <a:pPr>
              <a:buFontTx/>
              <a:buChar char="–"/>
            </a:pPr>
            <a:r>
              <a:rPr lang="ru-RU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</a:t>
            </a: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on acupuncture points</a:t>
            </a:r>
          </a:p>
          <a:p>
            <a:pPr>
              <a:buFontTx/>
              <a:buChar char="–"/>
            </a:pP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on </a:t>
            </a:r>
            <a:r>
              <a:rPr lang="en-US" altLang="ru-RU" sz="1800" b="1" dirty="0" err="1">
                <a:solidFill>
                  <a:srgbClr val="00CC99"/>
                </a:solidFill>
                <a:latin typeface="Arial" panose="020B0604020202020204" pitchFamily="34" charset="0"/>
              </a:rPr>
              <a:t>Zakharyin</a:t>
            </a: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-Ged zone</a:t>
            </a:r>
          </a:p>
          <a:p>
            <a:pPr>
              <a:buFontTx/>
              <a:buChar char="–"/>
            </a:pP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paravertebrally</a:t>
            </a:r>
          </a:p>
          <a:p>
            <a:pPr>
              <a:buFontTx/>
              <a:buChar char="–"/>
            </a:pP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on the projection of internal organs</a:t>
            </a:r>
          </a:p>
          <a:p>
            <a:pPr>
              <a:buFontTx/>
              <a:buChar char="–"/>
            </a:pP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on the projection of vascular bundles</a:t>
            </a:r>
          </a:p>
          <a:p>
            <a:pPr>
              <a:buFontTx/>
              <a:buChar char="–"/>
            </a:pP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on the projection of immune organs</a:t>
            </a:r>
          </a:p>
          <a:p>
            <a:pPr>
              <a:lnSpc>
                <a:spcPct val="150000"/>
              </a:lnSpc>
            </a:pPr>
            <a:r>
              <a:rPr lang="ru-RU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2. </a:t>
            </a:r>
            <a:r>
              <a:rPr lang="en-US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Abdominal procedures</a:t>
            </a:r>
            <a:r>
              <a:rPr lang="ru-RU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3. </a:t>
            </a:r>
            <a:r>
              <a:rPr lang="en-US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Intravenous laser illumination of blood </a:t>
            </a:r>
            <a:r>
              <a:rPr lang="ru-RU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ILIB</a:t>
            </a:r>
            <a:r>
              <a:rPr lang="ru-RU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4. </a:t>
            </a:r>
            <a:r>
              <a:rPr lang="en-US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Associated</a:t>
            </a:r>
            <a:r>
              <a:rPr lang="ru-RU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</a:p>
          <a:p>
            <a:pPr>
              <a:buFontTx/>
              <a:buChar char="–"/>
            </a:pPr>
            <a:r>
              <a:rPr lang="ru-RU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</a:t>
            </a: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magnetic laser therapy</a:t>
            </a:r>
          </a:p>
          <a:p>
            <a:pPr>
              <a:buFontTx/>
              <a:buChar char="–"/>
            </a:pP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 laser-vacuum therapy</a:t>
            </a:r>
          </a:p>
          <a:p>
            <a:pPr>
              <a:buFontTx/>
              <a:buChar char="–"/>
            </a:pP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 local laser negative pressure</a:t>
            </a:r>
          </a:p>
          <a:p>
            <a:pPr>
              <a:buFontTx/>
              <a:buChar char="–"/>
            </a:pP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 </a:t>
            </a:r>
            <a:r>
              <a:rPr lang="en-US" altLang="ru-RU" sz="1800" b="1" dirty="0" err="1">
                <a:solidFill>
                  <a:srgbClr val="00CC99"/>
                </a:solidFill>
                <a:latin typeface="Arial" panose="020B0604020202020204" pitchFamily="34" charset="0"/>
              </a:rPr>
              <a:t>vibromagnetic</a:t>
            </a: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therapy</a:t>
            </a:r>
          </a:p>
          <a:p>
            <a:pPr>
              <a:buFontTx/>
              <a:buChar char="–"/>
            </a:pPr>
            <a:r>
              <a:rPr lang="en-US" altLang="ru-RU" sz="1800" b="1" dirty="0">
                <a:solidFill>
                  <a:srgbClr val="00CC99"/>
                </a:solidFill>
                <a:latin typeface="Arial" panose="020B0604020202020204" pitchFamily="34" charset="0"/>
              </a:rPr>
              <a:t>     </a:t>
            </a:r>
            <a:r>
              <a:rPr lang="en-US" altLang="ru-RU" sz="1800" b="1" dirty="0" err="1">
                <a:solidFill>
                  <a:srgbClr val="00CC99"/>
                </a:solidFill>
                <a:latin typeface="Arial" panose="020B0604020202020204" pitchFamily="34" charset="0"/>
              </a:rPr>
              <a:t>laserphoresis</a:t>
            </a:r>
            <a:endParaRPr lang="ru-RU" altLang="ru-RU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ru-RU" altLang="ru-RU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827584" y="481012"/>
            <a:ext cx="792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2000" b="1" dirty="0">
                <a:solidFill>
                  <a:srgbClr val="FFFF00"/>
                </a:solidFill>
                <a:latin typeface="Arial" panose="020B0604020202020204" pitchFamily="34" charset="0"/>
              </a:rPr>
              <a:t>Building-block concept of laser therapeutic devices</a:t>
            </a:r>
          </a:p>
        </p:txBody>
      </p:sp>
      <p:graphicFrame>
        <p:nvGraphicFramePr>
          <p:cNvPr id="48132" name="Object 5"/>
          <p:cNvGraphicFramePr>
            <a:graphicFrameLocks noChangeAspect="1"/>
          </p:cNvGraphicFramePr>
          <p:nvPr/>
        </p:nvGraphicFramePr>
        <p:xfrm>
          <a:off x="228600" y="200025"/>
          <a:ext cx="914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CorelDRAW" r:id="rId3" imgW="4810125" imgH="2962275" progId="CorelDRAW.Graphic.11">
                  <p:embed/>
                </p:oleObj>
              </mc:Choice>
              <mc:Fallback>
                <p:oleObj name="CorelDRAW" r:id="rId3" imgW="4810125" imgH="2962275" progId="CorelDRAW.Graphic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0025"/>
                        <a:ext cx="9144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8"/>
          <p:cNvGraphicFramePr>
            <a:graphicFrameLocks noChangeAspect="1"/>
          </p:cNvGraphicFramePr>
          <p:nvPr/>
        </p:nvGraphicFramePr>
        <p:xfrm>
          <a:off x="5238750" y="3744913"/>
          <a:ext cx="3249613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CorelPhotoPaint.Image.11" r:id="rId5" imgW="1727927" imgH="1033187" progId="CorelPhotoPaint.Image.11">
                  <p:embed/>
                </p:oleObj>
              </mc:Choice>
              <mc:Fallback>
                <p:oleObj name="CorelPhotoPaint.Image.11" r:id="rId5" imgW="1727927" imgH="1033187" progId="CorelPhotoPaint.Image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3744913"/>
                        <a:ext cx="3249613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4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276350"/>
            <a:ext cx="360203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382713"/>
            <a:ext cx="45212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451350"/>
            <a:ext cx="1431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412081" y="860920"/>
            <a:ext cx="334803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3200" b="1" dirty="0">
                <a:solidFill>
                  <a:srgbClr val="FFFF00"/>
                </a:solidFill>
                <a:latin typeface="Arial" panose="020B0604020202020204" pitchFamily="34" charset="0"/>
              </a:rPr>
              <a:t>Literature </a:t>
            </a:r>
          </a:p>
          <a:p>
            <a:pPr algn="ctr"/>
            <a:r>
              <a:rPr lang="en-US" altLang="ru-RU" sz="3200" b="1" dirty="0">
                <a:solidFill>
                  <a:srgbClr val="FFFF00"/>
                </a:solidFill>
                <a:latin typeface="Arial" panose="020B0604020202020204" pitchFamily="34" charset="0"/>
              </a:rPr>
              <a:t>on laser therapy</a:t>
            </a:r>
            <a:endParaRPr lang="ru-RU" altLang="ru-RU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143000" y="2286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800">
                <a:solidFill>
                  <a:srgbClr val="FF0000"/>
                </a:solidFill>
              </a:rPr>
              <a:t>Research Center</a:t>
            </a:r>
            <a:br>
              <a:rPr lang="ru-RU" altLang="ru-RU" sz="1800">
                <a:solidFill>
                  <a:srgbClr val="FF0000"/>
                </a:solidFill>
              </a:rPr>
            </a:br>
            <a:r>
              <a:rPr lang="ru-RU" altLang="ru-RU">
                <a:solidFill>
                  <a:srgbClr val="FF0000"/>
                </a:solidFill>
              </a:rPr>
              <a:t>«</a:t>
            </a:r>
            <a:r>
              <a:rPr lang="en-US" altLang="ru-RU">
                <a:solidFill>
                  <a:srgbClr val="FF0000"/>
                </a:solidFill>
              </a:rPr>
              <a:t>Matrix</a:t>
            </a:r>
            <a:r>
              <a:rPr lang="ru-RU" altLang="ru-RU">
                <a:solidFill>
                  <a:srgbClr val="FF0000"/>
                </a:solidFill>
              </a:rPr>
              <a:t>»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228600" y="200025"/>
          <a:ext cx="914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CorelDRAW" r:id="rId3" imgW="4810125" imgH="2962275" progId="CorelDRAW.Graphic.11">
                  <p:embed/>
                </p:oleObj>
              </mc:Choice>
              <mc:Fallback>
                <p:oleObj name="CorelDRAW" r:id="rId3" imgW="4810125" imgH="2962275" progId="CorelDRAW.Graphic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0025"/>
                        <a:ext cx="9144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7" name="Picture 5" descr="Обложка ВЛ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1764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O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0448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КВ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162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Лазерно-вакуумный массаж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21986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Урология (Филлер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181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LT_v_Stomatolog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2068513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Magnitobiology_ob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3886200"/>
            <a:ext cx="197643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341438"/>
            <a:ext cx="30543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Прямоугольник 5"/>
          <p:cNvSpPr>
            <a:spLocks noChangeArrowheads="1"/>
          </p:cNvSpPr>
          <p:nvPr/>
        </p:nvSpPr>
        <p:spPr bwMode="auto">
          <a:xfrm>
            <a:off x="600775" y="4991636"/>
            <a:ext cx="2140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series </a:t>
            </a:r>
          </a:p>
          <a:p>
            <a:pPr algn="ctr"/>
            <a:r>
              <a:rPr lang="en-US" alt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books</a:t>
            </a:r>
          </a:p>
        </p:txBody>
      </p:sp>
      <p:sp>
        <p:nvSpPr>
          <p:cNvPr id="55300" name="Прямоугольник 8"/>
          <p:cNvSpPr>
            <a:spLocks noChangeArrowheads="1"/>
          </p:cNvSpPr>
          <p:nvPr/>
        </p:nvSpPr>
        <p:spPr bwMode="auto">
          <a:xfrm>
            <a:off x="4718050" y="452438"/>
            <a:ext cx="34369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</a:p>
          <a:p>
            <a:pPr algn="ctr"/>
            <a:r>
              <a:rPr lang="en-US" altLang="ru-RU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therapy</a:t>
            </a:r>
            <a:r>
              <a:rPr lang="ru-RU" altLang="ru-RU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5530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36888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44675"/>
            <a:ext cx="29527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131C9-2CC0-4206-A938-E04EDEDB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books for laser therapy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3A2005-FCB2-4197-AD53-8BF767D71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8352928" cy="47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80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to 3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472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562600" y="4800600"/>
            <a:ext cx="35814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Niels </a:t>
            </a:r>
            <a:r>
              <a:rPr lang="en-US" altLang="ru-RU" sz="1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Ryberg</a:t>
            </a:r>
            <a:r>
              <a:rPr lang="en-US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 Finsen</a:t>
            </a:r>
          </a:p>
          <a:p>
            <a:pPr algn="ctr">
              <a:spcBef>
                <a:spcPct val="50000"/>
              </a:spcBef>
            </a:pPr>
            <a:r>
              <a:rPr lang="en-US" altLang="ru-RU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Nobel Prize in Medicine and Physiology</a:t>
            </a:r>
            <a:r>
              <a:rPr lang="ru-RU" altLang="ru-RU" sz="1600" b="1" dirty="0">
                <a:solidFill>
                  <a:srgbClr val="FFFF00"/>
                </a:solidFill>
                <a:latin typeface="Arial" panose="020B0604020202020204" pitchFamily="34" charset="0"/>
              </a:rPr>
              <a:t>, 1903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FF290F-A1B4-4314-BE33-509E0981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73870"/>
            <a:ext cx="8228781" cy="451470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63688" y="1706488"/>
            <a:ext cx="372616" cy="3657600"/>
          </a:xfrm>
          <a:prstGeom prst="rect">
            <a:avLst/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59024" y="1706488"/>
            <a:ext cx="372616" cy="3657600"/>
          </a:xfrm>
          <a:prstGeom prst="rect">
            <a:avLst/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0" y="609600"/>
            <a:ext cx="7934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900" b="1">
                <a:solidFill>
                  <a:srgbClr val="FFFF00"/>
                </a:solidFill>
                <a:latin typeface="Arial" panose="020B0604020202020204" pitchFamily="34" charset="0"/>
              </a:rPr>
              <a:t>Solar spectrum before (a) and after (b) passing the atmosphere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ABB90C2-341A-43F9-ADD8-B0090E702A18}"/>
              </a:ext>
            </a:extLst>
          </p:cNvPr>
          <p:cNvCxnSpPr>
            <a:cxnSpLocks/>
            <a:endCxn id="6147" idx="3"/>
          </p:cNvCxnSpPr>
          <p:nvPr/>
        </p:nvCxnSpPr>
        <p:spPr bwMode="auto">
          <a:xfrm flipH="1">
            <a:off x="2136304" y="2060848"/>
            <a:ext cx="5892080" cy="14744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E7C32B3-DBA1-4965-9E9E-197E86519075}"/>
              </a:ext>
            </a:extLst>
          </p:cNvPr>
          <p:cNvCxnSpPr>
            <a:cxnSpLocks/>
          </p:cNvCxnSpPr>
          <p:nvPr/>
        </p:nvCxnSpPr>
        <p:spPr bwMode="auto">
          <a:xfrm flipH="1">
            <a:off x="1403648" y="2060848"/>
            <a:ext cx="5256585" cy="1080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AC41073-02C9-4D2A-BBA4-74730EC21A70}"/>
              </a:ext>
            </a:extLst>
          </p:cNvPr>
          <p:cNvSpPr txBox="1"/>
          <p:nvPr/>
        </p:nvSpPr>
        <p:spPr>
          <a:xfrm>
            <a:off x="3808448" y="1706488"/>
            <a:ext cx="4887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N. Finsen filtered 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spectrums from a wide spectral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07CC30D7-E0F9-45B4-9DFE-8CDA2E3F6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04664"/>
            <a:ext cx="7934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The spectrum width of Finsen’s lamp with filter (a), LED’s (b) lasers (c)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1D5B26-6916-4B63-81B0-A2896238F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042148" cy="45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967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5072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Energy-dependent (</a:t>
            </a:r>
            <a:r>
              <a:rPr lang="en-US" altLang="ru-RU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biphase</a:t>
            </a:r>
            <a:r>
              <a:rPr lang="en-US" altLang="ru-RU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effect of low-intensity laser light </a:t>
            </a:r>
            <a:r>
              <a:rPr lang="ru-RU" altLang="ru-RU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LILI</a:t>
            </a:r>
            <a:r>
              <a:rPr lang="ru-RU" altLang="ru-RU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interaction with biological tissues (ED = T х P</a:t>
            </a:r>
            <a:r>
              <a:rPr lang="en-US" alt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altLang="ru-RU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./S)</a:t>
            </a:r>
            <a:endParaRPr lang="ru-RU" altLang="ru-RU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CCFF2-DCF6-4B6C-BA64-4DE08915A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884368" cy="49289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29013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8195" name="Picture 3" descr="Теодор Мейман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4060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105400" y="838200"/>
            <a:ext cx="3581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b="1" dirty="0">
                <a:solidFill>
                  <a:srgbClr val="FFFF00"/>
                </a:solidFill>
                <a:latin typeface="Arial Cyr" panose="020B0604020202020204" pitchFamily="34" charset="0"/>
                <a:cs typeface="Times New Roman" panose="02020603050405020304" pitchFamily="18" charset="0"/>
              </a:rPr>
              <a:t>16</a:t>
            </a:r>
            <a:r>
              <a:rPr lang="en-US" altLang="ru-RU" b="1" baseline="30000" dirty="0">
                <a:solidFill>
                  <a:srgbClr val="FFFF00"/>
                </a:solidFill>
                <a:latin typeface="Arial Cyr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US" altLang="ru-RU" b="1" dirty="0">
                <a:solidFill>
                  <a:srgbClr val="FFFF00"/>
                </a:solidFill>
                <a:latin typeface="Arial Cyr" panose="020B0604020202020204" pitchFamily="34" charset="0"/>
                <a:cs typeface="Times New Roman" panose="02020603050405020304" pitchFamily="18" charset="0"/>
              </a:rPr>
              <a:t> May, 1960 </a:t>
            </a:r>
          </a:p>
          <a:p>
            <a:r>
              <a:rPr lang="en-US" altLang="ru-RU" b="1" dirty="0">
                <a:solidFill>
                  <a:srgbClr val="FFFF00"/>
                </a:solidFill>
                <a:latin typeface="Arial Cyr" panose="020B0604020202020204" pitchFamily="34" charset="0"/>
                <a:cs typeface="Times New Roman" panose="02020603050405020304" pitchFamily="18" charset="0"/>
              </a:rPr>
              <a:t>Theodore </a:t>
            </a:r>
            <a:r>
              <a:rPr lang="en-US" altLang="ru-RU" b="1" dirty="0" err="1">
                <a:solidFill>
                  <a:srgbClr val="FFFF00"/>
                </a:solidFill>
                <a:latin typeface="Arial Cyr" panose="020B0604020202020204" pitchFamily="34" charset="0"/>
                <a:cs typeface="Times New Roman" panose="02020603050405020304" pitchFamily="18" charset="0"/>
              </a:rPr>
              <a:t>Maiman</a:t>
            </a:r>
            <a:r>
              <a:rPr lang="en-US" altLang="ru-RU" b="1" dirty="0">
                <a:solidFill>
                  <a:srgbClr val="FFFF00"/>
                </a:solidFill>
                <a:latin typeface="Arial Cyr" panose="020B0604020202020204" pitchFamily="34" charset="0"/>
                <a:cs typeface="Times New Roman" panose="02020603050405020304" pitchFamily="18" charset="0"/>
              </a:rPr>
              <a:t> created the first laser in the world (Ruby, 694nm)</a:t>
            </a:r>
            <a:endParaRPr lang="ru-RU" altLang="ru-RU" b="1" dirty="0">
              <a:solidFill>
                <a:srgbClr val="FFFF00"/>
              </a:solidFill>
              <a:latin typeface="Arial Cyr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3230243" y="4009737"/>
            <a:ext cx="26597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Aleksandr  M. Prokhorov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(RUSSIA)</a:t>
            </a:r>
          </a:p>
        </p:txBody>
      </p:sp>
      <p:pic>
        <p:nvPicPr>
          <p:cNvPr id="9219" name="Picture 3" descr="Таун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74700"/>
            <a:ext cx="214471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004946" y="4132848"/>
            <a:ext cx="26316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Charles H. Townes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USA)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221" name="Picture 5" descr="Бас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62000"/>
            <a:ext cx="21764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798597" y="3989388"/>
            <a:ext cx="1919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Nikolay G. Basov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(RUSSIA)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1447800" y="5105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Nobel Prize in physics,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1964</a:t>
            </a:r>
          </a:p>
        </p:txBody>
      </p:sp>
      <p:pic>
        <p:nvPicPr>
          <p:cNvPr id="9224" name="Picture 8" descr="Прохор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8350"/>
            <a:ext cx="21097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802312" y="764704"/>
            <a:ext cx="2442096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3200" b="1" dirty="0">
                <a:solidFill>
                  <a:srgbClr val="FFFF00"/>
                </a:solidFill>
                <a:latin typeface="Arial" panose="020B0604020202020204" pitchFamily="34" charset="0"/>
              </a:rPr>
              <a:t>ALFEROV </a:t>
            </a:r>
            <a:r>
              <a:rPr lang="en-US" altLang="ru-RU" sz="3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Zhores</a:t>
            </a:r>
            <a:r>
              <a:rPr lang="en-US" altLang="ru-RU" sz="3200" b="1" dirty="0">
                <a:solidFill>
                  <a:srgbClr val="FFFF00"/>
                </a:solidFill>
                <a:latin typeface="Arial" panose="020B0604020202020204" pitchFamily="34" charset="0"/>
              </a:rPr>
              <a:t> I.</a:t>
            </a:r>
            <a:endParaRPr lang="ru-RU" altLang="ru-RU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(RUSSIA)</a:t>
            </a:r>
          </a:p>
          <a:p>
            <a:pPr algn="ctr"/>
            <a:endParaRPr lang="en-US" altLang="ru-RU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800600" y="2420888"/>
            <a:ext cx="434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in physics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(2000)</a:t>
            </a:r>
          </a:p>
          <a:p>
            <a:pPr algn="ctr"/>
            <a:r>
              <a:rPr lang="en-US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creation of laser diodes</a:t>
            </a:r>
            <a:endParaRPr lang="ru-RU" alt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Алф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28600"/>
            <a:ext cx="44021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1235</Words>
  <Application>Microsoft Office PowerPoint</Application>
  <PresentationFormat>Экран (4:3)</PresentationFormat>
  <Paragraphs>200</Paragraphs>
  <Slides>29</Slides>
  <Notes>0</Notes>
  <HiddenSlides>0</HiddenSlides>
  <MMClips>4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Cyr</vt:lpstr>
      <vt:lpstr>Calibri</vt:lpstr>
      <vt:lpstr>Stencil</vt:lpstr>
      <vt:lpstr>Symbol</vt:lpstr>
      <vt:lpstr>Tahoma</vt:lpstr>
      <vt:lpstr>Times New Roman</vt:lpstr>
      <vt:lpstr>Оформление по умолчанию</vt:lpstr>
      <vt:lpstr>CorelDRAW</vt:lpstr>
      <vt:lpstr>CorelPhotoPaint.Image.11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Best books for laser therapy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Инфоком</dc:creator>
  <cp:lastModifiedBy>Сергей Москвин</cp:lastModifiedBy>
  <cp:revision>204</cp:revision>
  <dcterms:created xsi:type="dcterms:W3CDTF">2002-10-14T09:28:41Z</dcterms:created>
  <dcterms:modified xsi:type="dcterms:W3CDTF">2017-10-11T02:21:04Z</dcterms:modified>
</cp:coreProperties>
</file>