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69" r:id="rId4"/>
    <p:sldId id="272" r:id="rId5"/>
    <p:sldId id="273" r:id="rId6"/>
    <p:sldId id="276" r:id="rId7"/>
    <p:sldId id="277" r:id="rId8"/>
    <p:sldId id="278" r:id="rId9"/>
    <p:sldId id="263" r:id="rId10"/>
    <p:sldId id="279" r:id="rId11"/>
    <p:sldId id="280" r:id="rId12"/>
    <p:sldId id="281" r:id="rId13"/>
    <p:sldId id="283" r:id="rId14"/>
    <p:sldId id="261" r:id="rId15"/>
    <p:sldId id="265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2800" b="1" dirty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</dgm:pt>
    <dgm:pt modelId="{4E6E0550-D95D-4EBF-BB26-B761BB24378F}" type="pres">
      <dgm:prSet presAssocID="{88B25B24-0166-4880-962C-BF66420B415D}" presName="composite" presStyleCnt="0"/>
      <dgm:spPr/>
    </dgm:pt>
    <dgm:pt modelId="{A6817EC0-83AD-4991-803F-FA58DB797836}" type="pres">
      <dgm:prSet presAssocID="{88B25B24-0166-4880-962C-BF66420B415D}" presName="background" presStyleLbl="node0" presStyleIdx="0" presStyleCnt="1"/>
      <dgm:spPr/>
    </dgm:pt>
    <dgm:pt modelId="{992FE0F1-1884-4B2D-AD96-EF5BC3230670}" type="pres">
      <dgm:prSet presAssocID="{88B25B24-0166-4880-962C-BF66420B415D}" presName="text" presStyleLbl="fgAcc0" presStyleIdx="0" presStyleCnt="1" custScaleX="212453" custScaleY="106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</dgm:pt>
    <dgm:pt modelId="{7375BFC8-57F1-40ED-BDB0-DD844FEDB982}" type="pres">
      <dgm:prSet presAssocID="{BDD81ED5-D698-4733-A24C-3AAE00A19FED}" presName="composite2" presStyleCnt="0"/>
      <dgm:spPr/>
    </dgm:pt>
    <dgm:pt modelId="{2CF4BA57-961A-4FCF-8CC1-5A99605133D1}" type="pres">
      <dgm:prSet presAssocID="{BDD81ED5-D698-4733-A24C-3AAE00A19FED}" presName="background2" presStyleLbl="node2" presStyleIdx="0" presStyleCnt="2"/>
      <dgm:spPr/>
    </dgm:pt>
    <dgm:pt modelId="{D2B80F19-2E9B-49F3-AC49-853B16E6AD2C}" type="pres">
      <dgm:prSet presAssocID="{BDD81ED5-D698-4733-A24C-3AAE00A19FE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</dgm:pt>
    <dgm:pt modelId="{453FE24D-6559-4F66-A202-8316D0BE76CD}" type="pres">
      <dgm:prSet presAssocID="{5B4C3025-D504-4AAD-91F7-D88B3DC993A1}" presName="composite2" presStyleCnt="0"/>
      <dgm:spPr/>
    </dgm:pt>
    <dgm:pt modelId="{C5383235-FCDB-4A8C-BD65-028F6930E0B9}" type="pres">
      <dgm:prSet presAssocID="{5B4C3025-D504-4AAD-91F7-D88B3DC993A1}" presName="background2" presStyleLbl="node2" presStyleIdx="1" presStyleCnt="2"/>
      <dgm:spPr/>
    </dgm:pt>
    <dgm:pt modelId="{AB9EE5BC-8497-4C14-9067-4C2AF0FA55A1}" type="pres">
      <dgm:prSet presAssocID="{5B4C3025-D504-4AAD-91F7-D88B3DC993A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</dgm:pt>
  </dgm:ptLst>
  <dgm:cxnLst>
    <dgm:cxn modelId="{C05EE577-570B-4DBD-869B-620F42C4517B}" type="presOf" srcId="{935FC71D-1240-4BAB-9A26-D2BCFE095409}" destId="{2C8F85EB-3C1F-46D0-A489-F1AAC62D9F37}" srcOrd="0" destOrd="0" presId="urn:microsoft.com/office/officeart/2005/8/layout/hierarchy1"/>
    <dgm:cxn modelId="{DCF82E2C-1B72-4C13-8293-2FD619760BC8}" type="presOf" srcId="{1B601C4B-6BDD-4459-A88D-83841042F427}" destId="{D5EC57DF-2175-4F8A-AC8A-0465F0451AEB}" srcOrd="0" destOrd="0" presId="urn:microsoft.com/office/officeart/2005/8/layout/hierarchy1"/>
    <dgm:cxn modelId="{96A8707D-3E6A-4DFB-AA84-0D52424F0BD0}" type="presOf" srcId="{88B25B24-0166-4880-962C-BF66420B415D}" destId="{992FE0F1-1884-4B2D-AD96-EF5BC3230670}" srcOrd="0" destOrd="0" presId="urn:microsoft.com/office/officeart/2005/8/layout/hierarchy1"/>
    <dgm:cxn modelId="{9B9B9306-1BA0-4049-A876-28B6269B8BAA}" type="presOf" srcId="{BDD81ED5-D698-4733-A24C-3AAE00A19FED}" destId="{D2B80F19-2E9B-49F3-AC49-853B16E6AD2C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2C90ABB9-DDCE-4AA7-B0E2-B1AB5AC288FA}" type="presOf" srcId="{5B4C3025-D504-4AAD-91F7-D88B3DC993A1}" destId="{AB9EE5BC-8497-4C14-9067-4C2AF0FA55A1}" srcOrd="0" destOrd="0" presId="urn:microsoft.com/office/officeart/2005/8/layout/hierarchy1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5AD65B17-F2AC-4B91-A2F0-A0DC4743A14C}" type="presOf" srcId="{4F040DE1-6893-425C-9986-11AB90C77AA8}" destId="{B0D6F533-20DA-40B2-84ED-FC51D0949572}" srcOrd="0" destOrd="0" presId="urn:microsoft.com/office/officeart/2005/8/layout/hierarchy1"/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358041A9-F3C7-4946-8AB6-0EF9BC7D9FA3}" type="presParOf" srcId="{2C8F85EB-3C1F-46D0-A489-F1AAC62D9F37}" destId="{A5B2A2C0-57CB-4F91-BFF7-3265C7071607}" srcOrd="0" destOrd="0" presId="urn:microsoft.com/office/officeart/2005/8/layout/hierarchy1"/>
    <dgm:cxn modelId="{E9B15233-D329-4A5C-85E6-63E4114B1C3E}" type="presParOf" srcId="{A5B2A2C0-57CB-4F91-BFF7-3265C7071607}" destId="{4E6E0550-D95D-4EBF-BB26-B761BB24378F}" srcOrd="0" destOrd="0" presId="urn:microsoft.com/office/officeart/2005/8/layout/hierarchy1"/>
    <dgm:cxn modelId="{191BC469-7B22-4F30-8820-E8DBB83FE010}" type="presParOf" srcId="{4E6E0550-D95D-4EBF-BB26-B761BB24378F}" destId="{A6817EC0-83AD-4991-803F-FA58DB797836}" srcOrd="0" destOrd="0" presId="urn:microsoft.com/office/officeart/2005/8/layout/hierarchy1"/>
    <dgm:cxn modelId="{69412DC4-F93F-49F6-899C-378052BD4B22}" type="presParOf" srcId="{4E6E0550-D95D-4EBF-BB26-B761BB24378F}" destId="{992FE0F1-1884-4B2D-AD96-EF5BC3230670}" srcOrd="1" destOrd="0" presId="urn:microsoft.com/office/officeart/2005/8/layout/hierarchy1"/>
    <dgm:cxn modelId="{D97EB5A4-4C79-4183-9B8F-27FD11C827E1}" type="presParOf" srcId="{A5B2A2C0-57CB-4F91-BFF7-3265C7071607}" destId="{221F0D2E-4937-4061-B2C4-30517A010BA1}" srcOrd="1" destOrd="0" presId="urn:microsoft.com/office/officeart/2005/8/layout/hierarchy1"/>
    <dgm:cxn modelId="{F9458BC4-5ACC-4557-BFD2-ADD552673D9A}" type="presParOf" srcId="{221F0D2E-4937-4061-B2C4-30517A010BA1}" destId="{D5EC57DF-2175-4F8A-AC8A-0465F0451AEB}" srcOrd="0" destOrd="0" presId="urn:microsoft.com/office/officeart/2005/8/layout/hierarchy1"/>
    <dgm:cxn modelId="{9E184D24-CCBA-4E09-9FBC-E077009DE498}" type="presParOf" srcId="{221F0D2E-4937-4061-B2C4-30517A010BA1}" destId="{C8DCCB72-3A78-4EBF-9739-98CD468CE746}" srcOrd="1" destOrd="0" presId="urn:microsoft.com/office/officeart/2005/8/layout/hierarchy1"/>
    <dgm:cxn modelId="{F8C44A5E-B706-4CF6-B02E-C1DD1A73155B}" type="presParOf" srcId="{C8DCCB72-3A78-4EBF-9739-98CD468CE746}" destId="{7375BFC8-57F1-40ED-BDB0-DD844FEDB982}" srcOrd="0" destOrd="0" presId="urn:microsoft.com/office/officeart/2005/8/layout/hierarchy1"/>
    <dgm:cxn modelId="{23F6A32B-DA5C-4D07-874D-3E2ECAA985A5}" type="presParOf" srcId="{7375BFC8-57F1-40ED-BDB0-DD844FEDB982}" destId="{2CF4BA57-961A-4FCF-8CC1-5A99605133D1}" srcOrd="0" destOrd="0" presId="urn:microsoft.com/office/officeart/2005/8/layout/hierarchy1"/>
    <dgm:cxn modelId="{4598C67D-6F60-43C5-8A0B-1DCF2567A57C}" type="presParOf" srcId="{7375BFC8-57F1-40ED-BDB0-DD844FEDB982}" destId="{D2B80F19-2E9B-49F3-AC49-853B16E6AD2C}" srcOrd="1" destOrd="0" presId="urn:microsoft.com/office/officeart/2005/8/layout/hierarchy1"/>
    <dgm:cxn modelId="{8EDDE554-E0C4-4FBC-85E5-33B956D26603}" type="presParOf" srcId="{C8DCCB72-3A78-4EBF-9739-98CD468CE746}" destId="{A00C4F58-8F68-46A6-8BB5-5C495D45CD62}" srcOrd="1" destOrd="0" presId="urn:microsoft.com/office/officeart/2005/8/layout/hierarchy1"/>
    <dgm:cxn modelId="{C33B6919-2DF2-453D-84F2-E2A440D94301}" type="presParOf" srcId="{221F0D2E-4937-4061-B2C4-30517A010BA1}" destId="{B0D6F533-20DA-40B2-84ED-FC51D0949572}" srcOrd="2" destOrd="0" presId="urn:microsoft.com/office/officeart/2005/8/layout/hierarchy1"/>
    <dgm:cxn modelId="{348C5DB8-A3FB-42B8-82E7-AE6260EFA79A}" type="presParOf" srcId="{221F0D2E-4937-4061-B2C4-30517A010BA1}" destId="{1420BF79-F822-4DB7-8C1A-67417AD50B93}" srcOrd="3" destOrd="0" presId="urn:microsoft.com/office/officeart/2005/8/layout/hierarchy1"/>
    <dgm:cxn modelId="{D7B1BEE7-8C4A-45A5-8136-DBAEFEAAC061}" type="presParOf" srcId="{1420BF79-F822-4DB7-8C1A-67417AD50B93}" destId="{453FE24D-6559-4F66-A202-8316D0BE76CD}" srcOrd="0" destOrd="0" presId="urn:microsoft.com/office/officeart/2005/8/layout/hierarchy1"/>
    <dgm:cxn modelId="{5467A4F6-3093-4299-A224-A51DE22F5078}" type="presParOf" srcId="{453FE24D-6559-4F66-A202-8316D0BE76CD}" destId="{C5383235-FCDB-4A8C-BD65-028F6930E0B9}" srcOrd="0" destOrd="0" presId="urn:microsoft.com/office/officeart/2005/8/layout/hierarchy1"/>
    <dgm:cxn modelId="{C91C8B37-78F1-4E63-A51D-99E8018395AD}" type="presParOf" srcId="{453FE24D-6559-4F66-A202-8316D0BE76CD}" destId="{AB9EE5BC-8497-4C14-9067-4C2AF0FA55A1}" srcOrd="1" destOrd="0" presId="urn:microsoft.com/office/officeart/2005/8/layout/hierarchy1"/>
    <dgm:cxn modelId="{789C59D2-8AA6-4316-9EA4-7CE50A2C44CA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4330281" y="2301283"/>
          <a:ext cx="2067627" cy="984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569"/>
              </a:lnTo>
              <a:lnTo>
                <a:pt x="2067627" y="670569"/>
              </a:lnTo>
              <a:lnTo>
                <a:pt x="2067627" y="984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2262653" y="2301283"/>
          <a:ext cx="2067627" cy="984002"/>
        </a:xfrm>
        <a:custGeom>
          <a:avLst/>
          <a:gdLst/>
          <a:ahLst/>
          <a:cxnLst/>
          <a:rect l="0" t="0" r="0" b="0"/>
          <a:pathLst>
            <a:path>
              <a:moveTo>
                <a:pt x="2067627" y="0"/>
              </a:moveTo>
              <a:lnTo>
                <a:pt x="2067627" y="670569"/>
              </a:lnTo>
              <a:lnTo>
                <a:pt x="0" y="670569"/>
              </a:lnTo>
              <a:lnTo>
                <a:pt x="0" y="984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736223" y="2631"/>
          <a:ext cx="7188116" cy="2298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1112156" y="359767"/>
          <a:ext cx="7188116" cy="2298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481" y="427092"/>
        <a:ext cx="7053466" cy="2164001"/>
      </dsp:txXfrm>
    </dsp:sp>
    <dsp:sp modelId="{2CF4BA57-961A-4FCF-8CC1-5A99605133D1}">
      <dsp:nvSpPr>
        <dsp:cNvPr id="0" name=""/>
        <dsp:cNvSpPr/>
      </dsp:nvSpPr>
      <dsp:spPr>
        <a:xfrm>
          <a:off x="570958" y="3285286"/>
          <a:ext cx="3383391" cy="2148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946890" y="3642422"/>
          <a:ext cx="3383391" cy="2148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</a:p>
      </dsp:txBody>
      <dsp:txXfrm>
        <a:off x="1009816" y="3705348"/>
        <a:ext cx="3257539" cy="2022601"/>
      </dsp:txXfrm>
    </dsp:sp>
    <dsp:sp modelId="{C5383235-FCDB-4A8C-BD65-028F6930E0B9}">
      <dsp:nvSpPr>
        <dsp:cNvPr id="0" name=""/>
        <dsp:cNvSpPr/>
      </dsp:nvSpPr>
      <dsp:spPr>
        <a:xfrm>
          <a:off x="4706214" y="3285286"/>
          <a:ext cx="3383391" cy="2148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5082146" y="3642422"/>
          <a:ext cx="3383391" cy="21484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</a:p>
      </dsp:txBody>
      <dsp:txXfrm>
        <a:off x="5145072" y="3705348"/>
        <a:ext cx="3257539" cy="2022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D6103-6840-4AC3-B672-4F50ACE0F18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965E-5271-490D-A562-D8F0A040B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9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F965E-5271-490D-A562-D8F0A040B6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7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35013"/>
            <a:ext cx="4902200" cy="3676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17" tIns="45108" rIns="90217" bIns="45108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08" rIns="90217" bIns="4510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F5B881-F74D-4FC0-99C7-060B57F82E75}" type="slidenum">
              <a:rPr lang="ru-RU" altLang="ru-RU" sz="1200"/>
              <a:pPr algn="r" eaLnBrk="1" hangingPunct="1"/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10510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599638-000E-44D6-8281-C0A7C7521925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32B26C-4793-458F-8F15-52BA2BED0A0B}" type="slidenum">
              <a:rPr lang="ru-RU" altLang="ru-RU">
                <a:latin typeface="Calibri" panose="020F0502020204030204" pitchFamily="34" charset="0"/>
              </a:rPr>
              <a:pPr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14763" y="9309100"/>
            <a:ext cx="2919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C21FDEA-63AE-4BF5-B379-1CC0603E49B3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s://png.pngtree.com/element_origin_min_pic/16/09/11/2057d54861615d2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64" y="2996952"/>
            <a:ext cx="2205803" cy="35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img-fotki.yandex.ru/get/9504/56195015.3f/0_b4d7b_d5daf4b_XL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-443626"/>
            <a:ext cx="10153128" cy="77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88231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Родительское собрание 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в 9 классе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39752" y="2276872"/>
            <a:ext cx="6118448" cy="3744416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i="1" dirty="0">
                <a:solidFill>
                  <a:schemeClr val="bg1">
                    <a:lumMod val="95000"/>
                  </a:schemeClr>
                </a:solidFill>
              </a:rPr>
              <a:t>Подготовка и проведение итоговой аттестации</a:t>
            </a:r>
          </a:p>
          <a:p>
            <a:endParaRPr lang="ru-RU" sz="28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8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8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8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8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8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8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МКОУ </a:t>
            </a: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</a:rPr>
              <a:t>СОШ 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имени С.С. </a:t>
            </a:r>
            <a:r>
              <a:rPr lang="ru-RU" sz="2800" b="1" i="1" dirty="0" err="1" smtClean="0">
                <a:solidFill>
                  <a:schemeClr val="bg1">
                    <a:lumMod val="95000"/>
                  </a:schemeClr>
                </a:solidFill>
              </a:rPr>
              <a:t>Вострецова</a:t>
            </a:r>
            <a:endParaRPr lang="ru-RU" sz="28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39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государственной итоговой аттестации</a:t>
            </a:r>
            <a:endParaRPr lang="ru-RU" alt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376272" cy="16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Объект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Aharoni" panose="02010803020104030203" pitchFamily="2" charset="-79"/>
              </a:rPr>
              <a:t>	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ГИА допускаются обучающиеся, не имеющие академической задолженности, в полном объеме выполнившие учебный план или индивидуальный учебный план (имеющие годовые отметки по всем учебным предметам учебного плана за IX класс </a:t>
            </a: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ниже удовлетворительных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</a:t>
            </a: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результат «зачет» за итоговое собеседование по русскому языку».</a:t>
            </a:r>
          </a:p>
        </p:txBody>
      </p:sp>
      <p:sp>
        <p:nvSpPr>
          <p:cNvPr id="4" name="Нижний колонтитул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89706"/>
            <a:ext cx="8229600" cy="620713"/>
          </a:xfrm>
        </p:spPr>
        <p:txBody>
          <a:bodyPr/>
          <a:lstStyle/>
          <a:p>
            <a:r>
              <a:rPr lang="ru-RU" altLang="ru-RU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</a:t>
            </a:r>
            <a:endParaRPr lang="ru-RU" altLang="ru-RU" sz="3200" u="sng" dirty="0">
              <a:solidFill>
                <a:srgbClr val="FFFF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9388" y="500063"/>
            <a:ext cx="8785225" cy="614362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buNone/>
            </a:pPr>
            <a:r>
              <a:rPr lang="ru-RU" altLang="ru-RU" sz="1400" dirty="0"/>
              <a:t> </a:t>
            </a:r>
            <a:r>
              <a:rPr lang="ru-RU" altLang="ru-RU" sz="2000" b="1" dirty="0">
                <a:solidFill>
                  <a:schemeClr val="bg1"/>
                </a:solidFill>
              </a:rPr>
              <a:t>Основной срок проведения этого испытания для всех девятиклассников - </a:t>
            </a:r>
            <a:r>
              <a:rPr lang="ru-RU" sz="2000" b="1" dirty="0">
                <a:solidFill>
                  <a:schemeClr val="bg1"/>
                </a:solidFill>
              </a:rPr>
              <a:t>10 февраля 2021г. (вторая среда февраля) </a:t>
            </a:r>
          </a:p>
          <a:p>
            <a:pPr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 П</a:t>
            </a:r>
            <a:r>
              <a:rPr lang="ru-RU" sz="2000" b="1" dirty="0">
                <a:solidFill>
                  <a:schemeClr val="bg1"/>
                </a:solidFill>
              </a:rPr>
              <a:t>редусмотрены ещё 2 дня - 10 марта и 17 мая </a:t>
            </a:r>
            <a:r>
              <a:rPr lang="ru-RU" altLang="ru-RU" sz="2000" b="1" dirty="0">
                <a:solidFill>
                  <a:schemeClr val="bg1"/>
                </a:solidFill>
              </a:rPr>
              <a:t>2021 года :</a:t>
            </a:r>
          </a:p>
          <a:p>
            <a:pPr>
              <a:buNone/>
            </a:pPr>
            <a:endParaRPr lang="ru-RU" altLang="ru-RU" sz="1600" i="1" dirty="0">
              <a:solidFill>
                <a:schemeClr val="bg1"/>
              </a:solidFill>
            </a:endParaRPr>
          </a:p>
          <a:p>
            <a:r>
              <a:rPr lang="ru-RU" altLang="ru-RU" sz="2000" i="1" dirty="0">
                <a:solidFill>
                  <a:schemeClr val="bg1"/>
                </a:solidFill>
              </a:rPr>
              <a:t>для получивших неудовлетворительный результат («незачет»);</a:t>
            </a:r>
            <a:endParaRPr lang="ru-RU" altLang="ru-RU" sz="2000" dirty="0">
              <a:solidFill>
                <a:schemeClr val="bg1"/>
              </a:solidFill>
            </a:endParaRPr>
          </a:p>
          <a:p>
            <a:r>
              <a:rPr lang="ru-RU" altLang="ru-RU" sz="2000" i="1" dirty="0">
                <a:solidFill>
                  <a:schemeClr val="bg1"/>
                </a:solidFill>
              </a:rPr>
              <a:t>не явившихся на итоговое собеседование по русскому языку по уважительным причинам, подтвержденным документально;</a:t>
            </a:r>
            <a:endParaRPr lang="ru-RU" altLang="ru-RU" sz="2000" dirty="0">
              <a:solidFill>
                <a:schemeClr val="bg1"/>
              </a:solidFill>
            </a:endParaRPr>
          </a:p>
          <a:p>
            <a:r>
              <a:rPr lang="ru-RU" altLang="ru-RU" sz="2000" i="1" dirty="0">
                <a:solidFill>
                  <a:schemeClr val="bg1"/>
                </a:solidFill>
              </a:rPr>
              <a:t>не завершивших итоговое собеседование по русскому языку по уважительным причинам, подтвержденным документально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информации; 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Оцениваться оно будет по системе </a:t>
            </a:r>
            <a:r>
              <a:rPr lang="ru-RU" alt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</a:t>
            </a:r>
            <a:endParaRPr lang="ru-RU" altLang="ru-RU" sz="2000" dirty="0"/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21202-A5C3-4762-B735-0DDE68373FD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30213"/>
            <a:ext cx="8229600" cy="13426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2800" b="1" dirty="0">
                <a:solidFill>
                  <a:schemeClr val="folHlink"/>
                </a:solidFill>
                <a:latin typeface="Arial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экзаменов в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классах - 10.00 часов по местному времени</a:t>
            </a:r>
            <a:b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:</a:t>
            </a:r>
            <a:b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240A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240A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solidFill>
                <a:srgbClr val="240AE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700213"/>
            <a:ext cx="8785225" cy="4656137"/>
          </a:xfrm>
        </p:spPr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русский язык, литература – 3 часа 55 минут  (235 мин),</a:t>
            </a:r>
          </a:p>
          <a:p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обществознание, физика – 3 часа (180 мин.), </a:t>
            </a:r>
          </a:p>
          <a:p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биология, история - 3 часа (180 мин.), </a:t>
            </a:r>
          </a:p>
          <a:p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химия, география - 2 часа (120 мин.), </a:t>
            </a:r>
          </a:p>
          <a:p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  – 2 часа 30 минут (150 мин.).</a:t>
            </a:r>
          </a:p>
          <a:p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(письменная часть) – 2 часа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(120 минут)</a:t>
            </a:r>
          </a:p>
          <a:p>
            <a:endParaRPr lang="ru-RU" altLang="ru-RU" sz="2400" dirty="0">
              <a:latin typeface="Arial" panose="020B0604020202020204" pitchFamily="34" charset="0"/>
            </a:endParaRPr>
          </a:p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  <p:pic>
        <p:nvPicPr>
          <p:cNvPr id="10244" name="Picture 5" descr="http://www.cdtnp.ru/images/front_page_2014/at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781300"/>
            <a:ext cx="1631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1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ГИА 2021</a:t>
            </a:r>
            <a:br>
              <a:rPr lang="ru-RU" altLang="ru-RU" sz="32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240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найти:</a:t>
            </a:r>
          </a:p>
        </p:txBody>
      </p:sp>
      <p:pic>
        <p:nvPicPr>
          <p:cNvPr id="15363" name="Объект 5" descr="http://rcokio-chel.ru/pics/banners/4fi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350" y="2894011"/>
            <a:ext cx="2894013" cy="1096963"/>
          </a:xfrm>
        </p:spPr>
      </p:pic>
      <p:sp>
        <p:nvSpPr>
          <p:cNvPr id="15364" name="Прямоугольник 12"/>
          <p:cNvSpPr>
            <a:spLocks noChangeArrowheads="1"/>
          </p:cNvSpPr>
          <p:nvPr/>
        </p:nvSpPr>
        <p:spPr bwMode="auto">
          <a:xfrm>
            <a:off x="3209131" y="5216524"/>
            <a:ext cx="3773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http://gia.edu.ru/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3967163" y="3244850"/>
            <a:ext cx="249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http://fipi.ru/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4128708" y="1958723"/>
            <a:ext cx="4446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минобрнауки.рф</a:t>
            </a:r>
            <a:r>
              <a:rPr lang="ru-RU" altLang="ru-RU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5367" name="Прямоугольник 13"/>
          <p:cNvSpPr>
            <a:spLocks noChangeArrowheads="1"/>
          </p:cNvSpPr>
          <p:nvPr/>
        </p:nvSpPr>
        <p:spPr bwMode="auto">
          <a:xfrm>
            <a:off x="3209131" y="4311649"/>
            <a:ext cx="401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http://www.rustest.ru</a:t>
            </a:r>
            <a:r>
              <a:rPr lang="en-US" altLang="ru-RU" dirty="0">
                <a:solidFill>
                  <a:schemeClr val="bg1"/>
                </a:solidFill>
              </a:rPr>
              <a:t>/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03" y="1529449"/>
            <a:ext cx="367794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82" y="5216525"/>
            <a:ext cx="22320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14" y="4070747"/>
            <a:ext cx="1223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1573057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FF00"/>
                </a:solidFill>
              </a:rPr>
              <a:t>Самообразование  -  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залог успеха!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Решу ОГЭ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22" y="1556792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6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203575" y="273050"/>
            <a:ext cx="5940425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единственный и неповторимый. Особенный! </a:t>
            </a:r>
          </a:p>
          <a:p>
            <a:pPr eaLnBrk="1" hangingPunct="1"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Поэтому любой надежный рецепт, опробованный поколениями родителей, может оказаться бесполезным. </a:t>
            </a:r>
          </a:p>
          <a:p>
            <a:pPr eaLnBrk="1" hangingPunct="1"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Ищите то, что поможет именно вашему сыну, дочери. </a:t>
            </a:r>
          </a:p>
          <a:p>
            <a:pPr eaLnBrk="1" hangingPunct="1"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Наблюдайте, размышляйте, обсуждайте с ребенком все проблемы.</a:t>
            </a:r>
          </a:p>
          <a:p>
            <a:endParaRPr lang="ru-RU" alt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71" y="548680"/>
            <a:ext cx="2787204" cy="42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Не нужно доказывать,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что образование — самое великое благо для человека. Без образования люди грубы, и бедны, и несчастны.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(Чернышевский Н. Г.)</a:t>
            </a:r>
          </a:p>
        </p:txBody>
      </p:sp>
      <p:pic>
        <p:nvPicPr>
          <p:cNvPr id="4" name="Picture 2" descr="https://sunveter.ru/uploads/posts/2015-08/1439925568_bell1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70947"/>
            <a:ext cx="1883706" cy="14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Выбор пути</a:t>
            </a:r>
          </a:p>
        </p:txBody>
      </p:sp>
      <p:pic>
        <p:nvPicPr>
          <p:cNvPr id="4" name="Picture 2" descr="https://www.chitalnya.ru/upload3/938/219cb616788a2ab4f1b3bfcc0674d9d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807908"/>
            <a:ext cx="4320480" cy="53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4048" y="3501008"/>
            <a:ext cx="165618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2827784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052736"/>
            <a:ext cx="4392488" cy="5328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FF00"/>
                </a:solidFill>
              </a:rPr>
              <a:t>Основная задача, которая стоит перед учащимися девятого класса, - принятие решения  о характере дальнейшего образования. Школьник должен либо выбрать форму завершения среднего образования (продолжить обучение в своей школе, поступить в другую, в колледж и т.п.), либо вовсе отказаться от его продолжения. Именно вопрос самоопределения становится важнейшим для учащихся девятых классов и их родителей.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1916832"/>
            <a:ext cx="1872208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10 класс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0232" y="3284984"/>
            <a:ext cx="1512168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ССУЗ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2492896"/>
            <a:ext cx="828092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10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FFFF00"/>
                </a:solidFill>
              </a:rPr>
              <a:t>Правильно выбранная профессия — это единство из «хочу, могу и надо». Между этими тремя составляющими и необходимо искать баланс.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s://ap47.ru/news/img/319_1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07607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bg1"/>
                </a:solidFill>
              </a:rPr>
              <a:t>Преимущества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успешно сданных экзаменов: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- Приобретение отличного образования.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- Шанс получения хорошей работы.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- Обретение уверенности в себе.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- Рост чувства собственного достоинства.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- Уважение со стороны людей. </a:t>
            </a:r>
          </a:p>
        </p:txBody>
      </p:sp>
    </p:spTree>
    <p:extLst>
      <p:ext uri="{BB962C8B-B14F-4D97-AF65-F5344CB8AC3E}">
        <p14:creationId xmlns:p14="http://schemas.microsoft.com/office/powerpoint/2010/main" val="40312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107504" y="332656"/>
          <a:ext cx="9036496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F831C32-FF20-46EA-B78B-E87DBD14D3B3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6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207963" y="115888"/>
            <a:ext cx="8540750" cy="1598612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12875"/>
            <a:ext cx="8713788" cy="3240088"/>
          </a:xfrm>
        </p:spPr>
        <p:txBody>
          <a:bodyPr/>
          <a:lstStyle/>
          <a:p>
            <a:pPr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– </a:t>
            </a: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  <a:p>
            <a:pPr>
              <a:buClr>
                <a:srgbClr val="FF3300"/>
              </a:buClr>
              <a:buSzPct val="120000"/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-КИМ) </a:t>
            </a:r>
          </a:p>
        </p:txBody>
      </p:sp>
      <p:sp>
        <p:nvSpPr>
          <p:cNvPr id="5124" name="Номер слайда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484491B-4396-41D7-8A2A-0727BB43A943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6" descr="http://mou-udsosh1.narod.ru/EGE/16-17/oge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430" y="5165453"/>
            <a:ext cx="2065139" cy="119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9382"/>
            <a:ext cx="8568630" cy="64517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0"/>
            <a:ext cx="8229600" cy="692150"/>
          </a:xfrm>
        </p:spPr>
        <p:txBody>
          <a:bodyPr/>
          <a:lstStyle/>
          <a:p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ГИА-9</a:t>
            </a:r>
          </a:p>
        </p:txBody>
      </p: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395288" y="692150"/>
            <a:ext cx="8424862" cy="5905500"/>
            <a:chOff x="4904319" y="1196752"/>
            <a:chExt cx="3997200" cy="50806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294" y="1196752"/>
              <a:ext cx="3655250" cy="42338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333399"/>
                  </a:solidFill>
                  <a:latin typeface="Cambria" pitchFamily="18" charset="0"/>
                </a:rPr>
                <a:t>2020/2021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294" y="2182829"/>
              <a:ext cx="3655250" cy="3455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FF0000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520" y="3578633"/>
              <a:ext cx="3099393" cy="164573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информатика и ИКТ, 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520" y="2651284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520" y="3082863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6157" name="Прямоугольник 16"/>
            <p:cNvSpPr>
              <a:spLocks noChangeArrowheads="1"/>
            </p:cNvSpPr>
            <p:nvPr/>
          </p:nvSpPr>
          <p:spPr bwMode="auto">
            <a:xfrm>
              <a:off x="4904319" y="5348074"/>
              <a:ext cx="3997200" cy="929295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 b="1">
                  <a:solidFill>
                    <a:srgbClr val="C00000"/>
                  </a:solidFill>
                  <a:latin typeface="Cambria" panose="02040503050406030204" pitchFamily="18" charset="0"/>
                </a:rPr>
                <a:t>Аттестат = успешные результаты ГИА </a:t>
              </a:r>
            </a:p>
            <a:p>
              <a:pPr algn="ctr"/>
              <a:r>
                <a:rPr lang="ru-RU" altLang="ru-RU" sz="3200" b="1">
                  <a:solidFill>
                    <a:srgbClr val="C00000"/>
                  </a:solidFill>
                  <a:latin typeface="Cambria" panose="02040503050406030204" pitchFamily="18" charset="0"/>
                </a:rPr>
                <a:t>по </a:t>
              </a:r>
              <a:r>
                <a:rPr lang="ru-RU" altLang="ru-RU" sz="3200" b="1" u="sng">
                  <a:solidFill>
                    <a:srgbClr val="C00000"/>
                  </a:solidFill>
                  <a:latin typeface="Cambria" panose="02040503050406030204" pitchFamily="18" charset="0"/>
                </a:rPr>
                <a:t>четырем</a:t>
              </a:r>
              <a:r>
                <a:rPr lang="ru-RU" altLang="ru-RU" sz="3200" b="1">
                  <a:solidFill>
                    <a:srgbClr val="C00000"/>
                  </a:solidFill>
                  <a:latin typeface="Cambria" panose="02040503050406030204" pitchFamily="18" charset="0"/>
                </a:rPr>
                <a:t>  учебным предметам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4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116" y="2019553"/>
            <a:ext cx="799288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130" dirty="0">
                <a:latin typeface="Georgia"/>
                <a:cs typeface="Georgia"/>
              </a:rPr>
              <a:t>Заявление </a:t>
            </a:r>
            <a:r>
              <a:rPr sz="3600" spc="210" dirty="0" err="1">
                <a:latin typeface="Georgia"/>
                <a:cs typeface="Georgia"/>
              </a:rPr>
              <a:t>на</a:t>
            </a:r>
            <a:r>
              <a:rPr sz="3600" spc="210" dirty="0">
                <a:latin typeface="Georgia"/>
                <a:cs typeface="Georgia"/>
              </a:rPr>
              <a:t> </a:t>
            </a:r>
            <a:r>
              <a:rPr lang="ru-RU" sz="3600" spc="170" dirty="0">
                <a:latin typeface="Georgia"/>
                <a:cs typeface="Georgia"/>
              </a:rPr>
              <a:t>О</a:t>
            </a:r>
            <a:r>
              <a:rPr sz="3600" spc="170" dirty="0">
                <a:latin typeface="Georgia"/>
                <a:cs typeface="Georgia"/>
              </a:rPr>
              <a:t>ГЭ </a:t>
            </a:r>
            <a:r>
              <a:rPr sz="3600" spc="165" dirty="0">
                <a:latin typeface="Georgia"/>
                <a:cs typeface="Georgia"/>
              </a:rPr>
              <a:t>может</a:t>
            </a:r>
            <a:r>
              <a:rPr sz="3600" spc="580" dirty="0">
                <a:latin typeface="Georgia"/>
                <a:cs typeface="Georgia"/>
              </a:rPr>
              <a:t> </a:t>
            </a:r>
            <a:r>
              <a:rPr sz="3600" spc="170" dirty="0">
                <a:latin typeface="Georgia"/>
                <a:cs typeface="Georgia"/>
              </a:rPr>
              <a:t>подать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560" y="916508"/>
            <a:ext cx="7992888" cy="69723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145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pc="-10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pc="-100" dirty="0">
                <a:solidFill>
                  <a:srgbClr val="C00000"/>
                </a:solidFill>
                <a:latin typeface="Times New Roman"/>
                <a:cs typeface="Times New Roman"/>
              </a:rPr>
              <a:t>ГЭ</a:t>
            </a:r>
            <a:endParaRPr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157632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5" y="2826257"/>
            <a:ext cx="4488180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5" y="3006089"/>
            <a:ext cx="4050791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04" y="2852928"/>
            <a:ext cx="4392486" cy="181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04" y="2852927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031" y="3088209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spcBef>
                <a:spcPts val="30"/>
              </a:spcBef>
            </a:pPr>
            <a:r>
              <a:rPr sz="2000" b="1" i="1" spc="-175" dirty="0">
                <a:latin typeface="Trebuchet MS"/>
                <a:cs typeface="Trebuchet MS"/>
              </a:rPr>
              <a:t>= </a:t>
            </a:r>
            <a:r>
              <a:rPr sz="2000" b="1" i="1" spc="-125" dirty="0">
                <a:latin typeface="Trebuchet MS"/>
                <a:cs typeface="Trebuchet MS"/>
              </a:rPr>
              <a:t>сведения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b="1" i="1" spc="-175" dirty="0">
                <a:latin typeface="Trebuchet MS"/>
                <a:cs typeface="Trebuchet MS"/>
              </a:rPr>
              <a:t>= </a:t>
            </a:r>
            <a:r>
              <a:rPr sz="2000" b="1" i="1" spc="-125" dirty="0">
                <a:latin typeface="Trebuchet MS"/>
                <a:cs typeface="Trebuchet MS"/>
              </a:rPr>
              <a:t>сведения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012" y="2820161"/>
            <a:ext cx="4343399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1540" y="2820162"/>
            <a:ext cx="4032504" cy="1822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8" y="2846833"/>
            <a:ext cx="4248531" cy="182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8" y="2846832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4546" y="2902280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spcBef>
                <a:spcPts val="30"/>
              </a:spcBef>
            </a:pPr>
            <a:r>
              <a:rPr sz="2000" b="1" i="1" spc="-175" dirty="0">
                <a:latin typeface="Trebuchet MS"/>
                <a:cs typeface="Trebuchet MS"/>
              </a:rPr>
              <a:t>= </a:t>
            </a:r>
            <a:r>
              <a:rPr lang="ru-RU" sz="2000" b="1" i="1" spc="-125" dirty="0">
                <a:latin typeface="Trebuchet MS"/>
                <a:cs typeface="Trebuchet MS"/>
              </a:rPr>
              <a:t>подписывает заявление участника</a:t>
            </a:r>
            <a:endParaRPr sz="2000" dirty="0">
              <a:latin typeface="Trebuchet MS"/>
              <a:cs typeface="Trebuchet MS"/>
            </a:endParaRPr>
          </a:p>
          <a:p>
            <a:pPr marL="12700" marR="5080"/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263</Words>
  <Application>Microsoft Office PowerPoint</Application>
  <PresentationFormat>Экран (4:3)</PresentationFormat>
  <Paragraphs>81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Родительское собрание  в 9 классе</vt:lpstr>
      <vt:lpstr>Презентация PowerPoint</vt:lpstr>
      <vt:lpstr>Выбор пути</vt:lpstr>
      <vt:lpstr>Презентация PowerPoint</vt:lpstr>
      <vt:lpstr>Презентация PowerPoint</vt:lpstr>
      <vt:lpstr>Презентация PowerPoint</vt:lpstr>
      <vt:lpstr>Формы проведения государственной итоговой аттестации</vt:lpstr>
      <vt:lpstr>Порядок проведения ГИА-9</vt:lpstr>
      <vt:lpstr>РЕГИСТРАЦИЯ НА ОГЭ</vt:lpstr>
      <vt:lpstr>Участники государственной итоговой аттестации</vt:lpstr>
      <vt:lpstr>Итоговое собеседование по русскому языку</vt:lpstr>
      <vt:lpstr> Время начала экзаменов в IX классах - 10.00 часов по местному времени Продолжительность экзаменов :  </vt:lpstr>
      <vt:lpstr>Информацию по ГИА 2021 можно найти:</vt:lpstr>
      <vt:lpstr>Самообразование  -   залог успеха! </vt:lpstr>
      <vt:lpstr>Решу ОГЭ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Организационное  родительское собрание  в 9 классе</dc:title>
  <dc:creator>user</dc:creator>
  <cp:lastModifiedBy>vostr</cp:lastModifiedBy>
  <cp:revision>22</cp:revision>
  <dcterms:created xsi:type="dcterms:W3CDTF">2018-09-12T11:43:10Z</dcterms:created>
  <dcterms:modified xsi:type="dcterms:W3CDTF">2020-11-11T08:17:11Z</dcterms:modified>
</cp:coreProperties>
</file>