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109"/>
  </p:notesMasterIdLst>
  <p:sldIdLst>
    <p:sldId id="256" r:id="rId2"/>
    <p:sldId id="790" r:id="rId3"/>
    <p:sldId id="810" r:id="rId4"/>
    <p:sldId id="382" r:id="rId5"/>
    <p:sldId id="336" r:id="rId6"/>
    <p:sldId id="397" r:id="rId7"/>
    <p:sldId id="480" r:id="rId8"/>
    <p:sldId id="481" r:id="rId9"/>
    <p:sldId id="849" r:id="rId10"/>
    <p:sldId id="482" r:id="rId11"/>
    <p:sldId id="523" r:id="rId12"/>
    <p:sldId id="343" r:id="rId13"/>
    <p:sldId id="850" r:id="rId14"/>
    <p:sldId id="341" r:id="rId15"/>
    <p:sldId id="851" r:id="rId16"/>
    <p:sldId id="342" r:id="rId17"/>
    <p:sldId id="588" r:id="rId18"/>
    <p:sldId id="548" r:id="rId19"/>
    <p:sldId id="725" r:id="rId20"/>
    <p:sldId id="647" r:id="rId21"/>
    <p:sldId id="726" r:id="rId22"/>
    <p:sldId id="648" r:id="rId23"/>
    <p:sldId id="649" r:id="rId24"/>
    <p:sldId id="651" r:id="rId25"/>
    <p:sldId id="737" r:id="rId26"/>
    <p:sldId id="653" r:id="rId27"/>
    <p:sldId id="739" r:id="rId28"/>
    <p:sldId id="654" r:id="rId29"/>
    <p:sldId id="848" r:id="rId30"/>
    <p:sldId id="734" r:id="rId31"/>
    <p:sldId id="657" r:id="rId32"/>
    <p:sldId id="742" r:id="rId33"/>
    <p:sldId id="658" r:id="rId34"/>
    <p:sldId id="659" r:id="rId35"/>
    <p:sldId id="852" r:id="rId36"/>
    <p:sldId id="660" r:id="rId37"/>
    <p:sldId id="773" r:id="rId38"/>
    <p:sldId id="786" r:id="rId39"/>
    <p:sldId id="661" r:id="rId40"/>
    <p:sldId id="662" r:id="rId41"/>
    <p:sldId id="664" r:id="rId42"/>
    <p:sldId id="665" r:id="rId43"/>
    <p:sldId id="732" r:id="rId44"/>
    <p:sldId id="669" r:id="rId45"/>
    <p:sldId id="853" r:id="rId46"/>
    <p:sldId id="800" r:id="rId47"/>
    <p:sldId id="801" r:id="rId48"/>
    <p:sldId id="803" r:id="rId49"/>
    <p:sldId id="854" r:id="rId50"/>
    <p:sldId id="804" r:id="rId51"/>
    <p:sldId id="855" r:id="rId52"/>
    <p:sldId id="828" r:id="rId53"/>
    <p:sldId id="856" r:id="rId54"/>
    <p:sldId id="829" r:id="rId55"/>
    <p:sldId id="830" r:id="rId56"/>
    <p:sldId id="857" r:id="rId57"/>
    <p:sldId id="793" r:id="rId58"/>
    <p:sldId id="794" r:id="rId59"/>
    <p:sldId id="795" r:id="rId60"/>
    <p:sldId id="796" r:id="rId61"/>
    <p:sldId id="797" r:id="rId62"/>
    <p:sldId id="798" r:id="rId63"/>
    <p:sldId id="799" r:id="rId64"/>
    <p:sldId id="858" r:id="rId65"/>
    <p:sldId id="838" r:id="rId66"/>
    <p:sldId id="808" r:id="rId67"/>
    <p:sldId id="832" r:id="rId68"/>
    <p:sldId id="833" r:id="rId69"/>
    <p:sldId id="835" r:id="rId70"/>
    <p:sldId id="836" r:id="rId71"/>
    <p:sldId id="837" r:id="rId72"/>
    <p:sldId id="839" r:id="rId73"/>
    <p:sldId id="840" r:id="rId74"/>
    <p:sldId id="841" r:id="rId75"/>
    <p:sldId id="842" r:id="rId76"/>
    <p:sldId id="843" r:id="rId77"/>
    <p:sldId id="844" r:id="rId78"/>
    <p:sldId id="845" r:id="rId79"/>
    <p:sldId id="846" r:id="rId80"/>
    <p:sldId id="809" r:id="rId81"/>
    <p:sldId id="814" r:id="rId82"/>
    <p:sldId id="815" r:id="rId83"/>
    <p:sldId id="820" r:id="rId84"/>
    <p:sldId id="823" r:id="rId85"/>
    <p:sldId id="894" r:id="rId86"/>
    <p:sldId id="864" r:id="rId87"/>
    <p:sldId id="865" r:id="rId88"/>
    <p:sldId id="866" r:id="rId89"/>
    <p:sldId id="867" r:id="rId90"/>
    <p:sldId id="868" r:id="rId91"/>
    <p:sldId id="883" r:id="rId92"/>
    <p:sldId id="884" r:id="rId93"/>
    <p:sldId id="885" r:id="rId94"/>
    <p:sldId id="886" r:id="rId95"/>
    <p:sldId id="887" r:id="rId96"/>
    <p:sldId id="888" r:id="rId97"/>
    <p:sldId id="859" r:id="rId98"/>
    <p:sldId id="889" r:id="rId99"/>
    <p:sldId id="895" r:id="rId100"/>
    <p:sldId id="890" r:id="rId101"/>
    <p:sldId id="891" r:id="rId102"/>
    <p:sldId id="892" r:id="rId103"/>
    <p:sldId id="893" r:id="rId104"/>
    <p:sldId id="860" r:id="rId105"/>
    <p:sldId id="861" r:id="rId106"/>
    <p:sldId id="862" r:id="rId107"/>
    <p:sldId id="869" r:id="rId10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p:cViewPr varScale="1">
        <p:scale>
          <a:sx n="84" d="100"/>
          <a:sy n="84" d="100"/>
        </p:scale>
        <p:origin x="16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B3BD9-1AFF-45B1-A269-98B5E0D82FC0}" type="datetimeFigureOut">
              <a:rPr lang="ru-RU" smtClean="0"/>
              <a:t>22.11.2022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58DD1-5BA0-4BB5-8649-4B98119FFFA4}" type="slidenum">
              <a:rPr lang="ru-RU" smtClean="0"/>
              <a:t>‹#›</a:t>
            </a:fld>
            <a:endParaRPr lang="ru-RU"/>
          </a:p>
        </p:txBody>
      </p:sp>
    </p:spTree>
    <p:extLst>
      <p:ext uri="{BB962C8B-B14F-4D97-AF65-F5344CB8AC3E}">
        <p14:creationId xmlns:p14="http://schemas.microsoft.com/office/powerpoint/2010/main" val="153368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ru-RU"/>
              <a:t>Образец заголовка</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a:xfrm>
            <a:off x="2743973" y="5870576"/>
            <a:ext cx="3932137" cy="377825"/>
          </a:xfrm>
        </p:spPr>
        <p:txBody>
          <a:bodyPr/>
          <a:lstStyle/>
          <a:p>
            <a:endParaRPr lang="ru-RU"/>
          </a:p>
        </p:txBody>
      </p:sp>
      <p:sp>
        <p:nvSpPr>
          <p:cNvPr id="6" name="Slide Number Placeholder 5"/>
          <p:cNvSpPr>
            <a:spLocks noGrp="1"/>
          </p:cNvSpPr>
          <p:nvPr>
            <p:ph type="sldNum" sz="quarter" idx="12"/>
          </p:nvPr>
        </p:nvSpPr>
        <p:spPr>
          <a:xfrm>
            <a:off x="8040685" y="5870576"/>
            <a:ext cx="417516" cy="3778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3600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0465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36348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80261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ru-RU"/>
              <a:t>Образец заголовка</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44982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14816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54414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44633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5085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8680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8307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7793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ru-RU"/>
              <a:t>Образец заголовка</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22.11.2022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203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22.11.2022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1153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4C71EC6-210F-42DE-9C53-41977AD35B3D}" type="datetimeFigureOut">
              <a:rPr lang="ru-RU" smtClean="0"/>
              <a:t>22.11.2022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4607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581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4319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4C71EC6-210F-42DE-9C53-41977AD35B3D}" type="datetimeFigureOut">
              <a:rPr lang="ru-RU" smtClean="0"/>
              <a:t>22.11.2022</a:t>
            </a:fld>
            <a:endParaRPr lang="ru-RU"/>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446839472"/>
      </p:ext>
    </p:extLst>
  </p:cSld>
  <p:clrMap bg1="dk1" tx1="lt1" bg2="dk2" tx2="lt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 id="2147483945" r:id="rId15"/>
    <p:sldLayoutId id="2147483946" r:id="rId16"/>
    <p:sldLayoutId id="214748394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www.consultant.ru/document/cons_doc_LAW_428311/3d0cac60971a511280cbba229d9b6329c07731f7/"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www.consultant.ru/document/cons_doc_LAW_428405/b3b98c8b54f919c352560aadad5f95df943fd9fe/#dst1060" TargetMode="External"/><Relationship Id="rId2" Type="http://schemas.openxmlformats.org/officeDocument/2006/relationships/hyperlink" Target="http://www.consultant.ru/document/cons_doc_LAW_428311/3d0cac60971a511280cbba229d9b6329c07731f7/"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www.consultant.ru/document/cons_doc_LAW_430621/3cada1c48e0ead0990c871576b4bc7dc1ff19ab1/#dst3080" TargetMode="External"/><Relationship Id="rId2" Type="http://schemas.openxmlformats.org/officeDocument/2006/relationships/hyperlink" Target="http://www.consultant.ru/document/cons_doc_LAW_430586/3d0cac60971a511280cbba229d9b6329c07731f7/"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http://www.consultant.ru/document/cons_doc_LAW_430586/b004fed0b70d0f223e4a81f8ad6cd92af90a7e3b/#dst100020" TargetMode="External"/><Relationship Id="rId2" Type="http://schemas.openxmlformats.org/officeDocument/2006/relationships/hyperlink" Target="http://www.consultant.ru/document/cons_doc_LAW_430586/3d0cac60971a511280cbba229d9b6329c07731f7/"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static.consultant.ru/obj/file/doc/fssp_290922.rtf"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www.consultant.ru/document/cons_doc_LAW_43054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onsultant.ru/document/cons_doc_LAW_34683/bf053e8b969bfd861d336011f3a28eadf0eb391e/" TargetMode="External"/><Relationship Id="rId2" Type="http://schemas.openxmlformats.org/officeDocument/2006/relationships/hyperlink" Target="http://www.consultant.ru/document/cons_doc_LAW_209730/f77dd4ec5ef32c379b3d367c5699e5ef514d994c/#dst10106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http://www.consultant.ru/document/cons_doc_LAW_357669/c96d2ea402d4dd76c88796ae6e4b830abe3dbae0/#dst100090" TargetMode="External"/><Relationship Id="rId2" Type="http://schemas.openxmlformats.org/officeDocument/2006/relationships/hyperlink" Target="http://www.consultant.ru/document/cons_doc_LAW_209730/092c7c64d683536a67d212da970d5c247b445e19/#dst100079"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onsultant.ru/document/cons_doc_LAW_417970/bc2fd5352ad24f1e9629e1ef6d7a1041211155cf/#dst100066" TargetMode="External"/><Relationship Id="rId2" Type="http://schemas.openxmlformats.org/officeDocument/2006/relationships/hyperlink" Target="http://www.consultant.ru/document/cons_doc_LAW_417970/1b52d32c68d8cacdd3431014e1e05900aef260be/#dst100012"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consultant.ru/document/cons_doc_LAW_389182/5e0181357c17e32b2f7eddb8c02e84b3a604d050/#dst2754"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consultant.ru/document/cons_doc_LAW_373075/ba3162ac7f6fc745b0774557add566b8bbdaaf99/#dst100009"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consultant.ru/document/cons_doc_LAW_405210/1305f49af36e38907215c379076291de1a68a868/#dst100241"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consultant.ru/document/cons_doc_LAW_405226/2ff7a8c72de3994f30496a0ccbb1ddafdaddf518/#dst100006"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hyperlink" Target="https://www.consultant.ru/document/cons_doc_LAW_422040/3cada1c48e0ead0990c871576b4bc7dc1ff19ab1/#dst100619" TargetMode="External"/><Relationship Id="rId2" Type="http://schemas.openxmlformats.org/officeDocument/2006/relationships/hyperlink" Target="https://www.consultant.ru/document/cons_doc_LAW_426999/" TargetMode="External"/><Relationship Id="rId1" Type="http://schemas.openxmlformats.org/officeDocument/2006/relationships/slideLayout" Target="../slideLayouts/slideLayout2.xml"/><Relationship Id="rId4" Type="http://schemas.openxmlformats.org/officeDocument/2006/relationships/hyperlink" Target="https://www.consultant.ru/document/cons_doc_LAW_410341/516df60a5215c61fa5f89deed5151dcf0ebcd639/#dst109"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www.consultant.ru/document/cons_doc_LAW_428311/3d0cac60971a511280cbba229d9b6329c07731f7/"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login.consultant.ru/link/?req=doc&amp;base=law&amp;n=428308&amp;dst=100017&amp;demo=1"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www.consultant.ru/document/cons_doc_LAW_427461/"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www.consultant.ru/document/cons_doc_LAW_428311/3d0cac60971a511280cbba229d9b6329c07731f7/"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980728"/>
            <a:ext cx="8856984" cy="4896544"/>
          </a:xfrm>
        </p:spPr>
        <p:txBody>
          <a:bodyPr>
            <a:noAutofit/>
          </a:bodyPr>
          <a:lstStyle/>
          <a:p>
            <a:r>
              <a:rPr lang="ru-RU" sz="6000" b="1" dirty="0">
                <a:latin typeface="Times New Roman" panose="02020603050405020304" pitchFamily="18" charset="0"/>
                <a:cs typeface="Times New Roman" panose="02020603050405020304" pitchFamily="18" charset="0"/>
              </a:rPr>
              <a:t>ИЗМЕНЕНИЯ ТРУДОВОГО ЗАКОНОДАТЕЛЬСТВА</a:t>
            </a:r>
            <a:br>
              <a:rPr lang="ru-RU" sz="6000" b="1" dirty="0">
                <a:latin typeface="Times New Roman" panose="02020603050405020304" pitchFamily="18" charset="0"/>
                <a:cs typeface="Times New Roman" panose="02020603050405020304" pitchFamily="18" charset="0"/>
              </a:rPr>
            </a:br>
            <a:r>
              <a:rPr lang="ru-RU" sz="6000" b="1" dirty="0">
                <a:latin typeface="Times New Roman" panose="02020603050405020304" pitchFamily="18" charset="0"/>
                <a:cs typeface="Times New Roman" panose="02020603050405020304" pitchFamily="18" charset="0"/>
              </a:rPr>
              <a:t> С 1 СЕНТЯБРЯ 2022 ГОДА</a:t>
            </a:r>
          </a:p>
        </p:txBody>
      </p:sp>
    </p:spTree>
    <p:extLst>
      <p:ext uri="{BB962C8B-B14F-4D97-AF65-F5344CB8AC3E}">
        <p14:creationId xmlns:p14="http://schemas.microsoft.com/office/powerpoint/2010/main" val="1357843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69A1DD24-E703-4B81-B228-36340184976C}"/>
              </a:ext>
            </a:extLst>
          </p:cNvPr>
          <p:cNvGraphicFramePr>
            <a:graphicFrameLocks noGrp="1"/>
          </p:cNvGraphicFramePr>
          <p:nvPr>
            <p:ph idx="1"/>
            <p:extLst>
              <p:ext uri="{D42A27DB-BD31-4B8C-83A1-F6EECF244321}">
                <p14:modId xmlns:p14="http://schemas.microsoft.com/office/powerpoint/2010/main" val="2629993283"/>
              </p:ext>
            </p:extLst>
          </p:nvPr>
        </p:nvGraphicFramePr>
        <p:xfrm>
          <a:off x="0" y="0"/>
          <a:ext cx="9144000" cy="6861539"/>
        </p:xfrm>
        <a:graphic>
          <a:graphicData uri="http://schemas.openxmlformats.org/drawingml/2006/table">
            <a:tbl>
              <a:tblPr firstRow="1" bandRow="1">
                <a:tableStyleId>{5C22544A-7EE6-4342-B048-85BDC9FD1C3A}</a:tableStyleId>
              </a:tblPr>
              <a:tblGrid>
                <a:gridCol w="4644008">
                  <a:extLst>
                    <a:ext uri="{9D8B030D-6E8A-4147-A177-3AD203B41FA5}">
                      <a16:colId xmlns:a16="http://schemas.microsoft.com/office/drawing/2014/main" val="2428608556"/>
                    </a:ext>
                  </a:extLst>
                </a:gridCol>
                <a:gridCol w="2376264">
                  <a:extLst>
                    <a:ext uri="{9D8B030D-6E8A-4147-A177-3AD203B41FA5}">
                      <a16:colId xmlns:a16="http://schemas.microsoft.com/office/drawing/2014/main" val="2928535161"/>
                    </a:ext>
                  </a:extLst>
                </a:gridCol>
                <a:gridCol w="2123728">
                  <a:extLst>
                    <a:ext uri="{9D8B030D-6E8A-4147-A177-3AD203B41FA5}">
                      <a16:colId xmlns:a16="http://schemas.microsoft.com/office/drawing/2014/main" val="635742774"/>
                    </a:ext>
                  </a:extLst>
                </a:gridCol>
              </a:tblGrid>
              <a:tr h="636540">
                <a:tc>
                  <a:txBody>
                    <a:bodyPr/>
                    <a:lstStyle/>
                    <a:p>
                      <a:pPr algn="ctr"/>
                      <a:r>
                        <a:rPr lang="ru-RU" dirty="0">
                          <a:solidFill>
                            <a:schemeClr val="tx1"/>
                          </a:solidFill>
                          <a:latin typeface="Times New Roman" panose="02020603050405020304" pitchFamily="18" charset="0"/>
                          <a:cs typeface="Times New Roman" panose="02020603050405020304" pitchFamily="18" charset="0"/>
                        </a:rPr>
                        <a:t>Вид программы</a:t>
                      </a:r>
                    </a:p>
                  </a:txBody>
                  <a:tcPr/>
                </a:tc>
                <a:tc>
                  <a:txBody>
                    <a:bodyPr/>
                    <a:lstStyle/>
                    <a:p>
                      <a:r>
                        <a:rPr lang="ru-RU" dirty="0">
                          <a:solidFill>
                            <a:schemeClr val="tx1"/>
                          </a:solidFill>
                          <a:latin typeface="Times New Roman" panose="02020603050405020304" pitchFamily="18" charset="0"/>
                          <a:cs typeface="Times New Roman" panose="02020603050405020304" pitchFamily="18" charset="0"/>
                        </a:rPr>
                        <a:t>Количество часов</a:t>
                      </a:r>
                    </a:p>
                  </a:txBody>
                  <a:tcPr/>
                </a:tc>
                <a:tc>
                  <a:txBody>
                    <a:bodyPr/>
                    <a:lstStyle/>
                    <a:p>
                      <a:r>
                        <a:rPr lang="ru-RU" dirty="0">
                          <a:solidFill>
                            <a:schemeClr val="tx1"/>
                          </a:solidFill>
                          <a:latin typeface="Times New Roman" panose="02020603050405020304" pitchFamily="18" charset="0"/>
                          <a:cs typeface="Times New Roman" panose="02020603050405020304" pitchFamily="18" charset="0"/>
                        </a:rPr>
                        <a:t>Периодичность обучения</a:t>
                      </a:r>
                    </a:p>
                  </a:txBody>
                  <a:tcPr/>
                </a:tc>
                <a:extLst>
                  <a:ext uri="{0D108BD9-81ED-4DB2-BD59-A6C34878D82A}">
                    <a16:rowId xmlns:a16="http://schemas.microsoft.com/office/drawing/2014/main" val="1268144451"/>
                  </a:ext>
                </a:extLst>
              </a:tr>
              <a:tr h="13413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 программе обучения по общим вопросам охраны труда и функционирования системы управления охраной труда</a:t>
                      </a:r>
                    </a:p>
                  </a:txBody>
                  <a:tcPr/>
                </a:tc>
                <a:tc>
                  <a:txBody>
                    <a:bodyPr/>
                    <a:lstStyle/>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не менее 16 часов</a:t>
                      </a:r>
                      <a:endParaRPr lang="ru-RU"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раз в 3 года</a:t>
                      </a:r>
                      <a:endParaRPr lang="ru-RU" b="1" dirty="0"/>
                    </a:p>
                    <a:p>
                      <a:pPr algn="ctr"/>
                      <a:endParaRPr lang="ru-RU" b="1" dirty="0"/>
                    </a:p>
                  </a:txBody>
                  <a:tcPr/>
                </a:tc>
                <a:extLst>
                  <a:ext uri="{0D108BD9-81ED-4DB2-BD59-A6C34878D82A}">
                    <a16:rowId xmlns:a16="http://schemas.microsoft.com/office/drawing/2014/main" val="3682440451"/>
                  </a:ext>
                </a:extLst>
              </a:tr>
              <a:tr h="2291513">
                <a:tc>
                  <a:txBody>
                    <a:bodyPr/>
                    <a:lstStyle/>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 программе обучения безопасным методам и приемам выполнения работ при воздействии вредных и (или) опасных производственных факторов, источников опасности, идентифицированных в рамках специальной оценки условий труда и оценки профессиональных рисков</a:t>
                      </a:r>
                      <a:endParaRPr lang="ru-RU"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не менее 16 часов</a:t>
                      </a:r>
                      <a:endParaRPr lang="ru-RU" b="1" dirty="0"/>
                    </a:p>
                    <a:p>
                      <a:pPr algn="ctr"/>
                      <a:endParaRPr lang="ru-RU"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раз в 3 года</a:t>
                      </a:r>
                      <a:endParaRPr lang="ru-RU" b="1" dirty="0"/>
                    </a:p>
                    <a:p>
                      <a:pPr algn="ctr"/>
                      <a:endParaRPr lang="ru-RU" b="1" dirty="0"/>
                    </a:p>
                  </a:txBody>
                  <a:tcPr/>
                </a:tc>
                <a:extLst>
                  <a:ext uri="{0D108BD9-81ED-4DB2-BD59-A6C34878D82A}">
                    <a16:rowId xmlns:a16="http://schemas.microsoft.com/office/drawing/2014/main" val="1231763952"/>
                  </a:ext>
                </a:extLst>
              </a:tr>
              <a:tr h="2588646">
                <a:tc>
                  <a:txBody>
                    <a:bodyPr/>
                    <a:lstStyle/>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 программе обучения безопасным методам и приемам выполнения работ повышенной опасности, к которым предъявляются дополнительные требования в соответствии с нормативными правовыми актами, содержащими государственные нормативные требования охраны труда</a:t>
                      </a:r>
                      <a:endParaRPr lang="ru-RU" b="1" dirty="0"/>
                    </a:p>
                  </a:txBody>
                  <a:tcPr/>
                </a:tc>
                <a:tc>
                  <a:txBody>
                    <a:bodyPr/>
                    <a:lstStyle/>
                    <a:p>
                      <a:pPr algn="ctr"/>
                      <a:r>
                        <a:rPr lang="ru-RU" b="1" dirty="0"/>
                        <a:t>не установлено</a:t>
                      </a:r>
                    </a:p>
                  </a:txBody>
                  <a:tcPr/>
                </a:tc>
                <a:tc>
                  <a:txBody>
                    <a:bodyPr/>
                    <a:lstStyle/>
                    <a:p>
                      <a:pPr algn="ctr"/>
                      <a:r>
                        <a:rPr lang="ru-RU" sz="1800" b="1" dirty="0">
                          <a:latin typeface="Times New Roman" panose="02020603050405020304" pitchFamily="18" charset="0"/>
                          <a:ea typeface="Times New Roman" panose="02020603050405020304" pitchFamily="18" charset="0"/>
                          <a:cs typeface="Times New Roman" panose="02020603050405020304" pitchFamily="18" charset="0"/>
                        </a:rPr>
                        <a:t>1 раз в год</a:t>
                      </a:r>
                      <a:endParaRPr lang="ru-RU" b="1" dirty="0"/>
                    </a:p>
                  </a:txBody>
                  <a:tcPr/>
                </a:tc>
                <a:extLst>
                  <a:ext uri="{0D108BD9-81ED-4DB2-BD59-A6C34878D82A}">
                    <a16:rowId xmlns:a16="http://schemas.microsoft.com/office/drawing/2014/main" val="1592409609"/>
                  </a:ext>
                </a:extLst>
              </a:tr>
            </a:tbl>
          </a:graphicData>
        </a:graphic>
      </p:graphicFrame>
    </p:spTree>
    <p:extLst>
      <p:ext uri="{BB962C8B-B14F-4D97-AF65-F5344CB8AC3E}">
        <p14:creationId xmlns:p14="http://schemas.microsoft.com/office/powerpoint/2010/main" val="41397846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38F686-ADD4-2A73-A138-E5BBE75A795B}"/>
              </a:ext>
            </a:extLst>
          </p:cNvPr>
          <p:cNvSpPr>
            <a:spLocks noGrp="1"/>
          </p:cNvSpPr>
          <p:nvPr>
            <p:ph type="title"/>
          </p:nvPr>
        </p:nvSpPr>
        <p:spPr>
          <a:xfrm>
            <a:off x="107504" y="533400"/>
            <a:ext cx="8856984" cy="951384"/>
          </a:xfrm>
        </p:spPr>
        <p:txBody>
          <a:bodyPr>
            <a:normAutofit/>
          </a:bodyPr>
          <a:lstStyle/>
          <a:p>
            <a:pPr algn="ctr"/>
            <a:r>
              <a:rPr lang="ru-RU" sz="4800" b="1" dirty="0">
                <a:solidFill>
                  <a:srgbClr val="92D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часть вторая статьи 179</a:t>
            </a:r>
            <a:endParaRPr lang="ru-RU" sz="4800" b="1"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F65A5D8-C679-BA8D-D688-42293DCE9CCC}"/>
              </a:ext>
            </a:extLst>
          </p:cNvPr>
          <p:cNvSpPr>
            <a:spLocks noGrp="1"/>
          </p:cNvSpPr>
          <p:nvPr>
            <p:ph idx="1"/>
          </p:nvPr>
        </p:nvSpPr>
        <p:spPr>
          <a:xfrm>
            <a:off x="0" y="1556792"/>
            <a:ext cx="9144000" cy="5301208"/>
          </a:xfrm>
        </p:spPr>
        <p:txBody>
          <a:bodyPr>
            <a:normAutofit/>
          </a:bodyPr>
          <a:lstStyle/>
          <a:p>
            <a:pPr algn="just"/>
            <a:r>
              <a:rPr lang="ru-RU" sz="2800" b="1" dirty="0">
                <a:latin typeface="Times New Roman" panose="02020603050405020304" pitchFamily="18" charset="0"/>
                <a:cs typeface="Times New Roman" panose="02020603050405020304" pitchFamily="18" charset="0"/>
              </a:rPr>
              <a:t>При равной производительности труда и квалификации предпочтение в оставлении на работе отдается:</a:t>
            </a:r>
          </a:p>
          <a:p>
            <a:pPr algn="just"/>
            <a:r>
              <a:rPr lang="ru-RU" sz="2800" b="1" dirty="0">
                <a:latin typeface="Times New Roman" panose="02020603050405020304" pitchFamily="18" charset="0"/>
                <a:cs typeface="Times New Roman" panose="02020603050405020304" pitchFamily="18" charset="0"/>
              </a:rPr>
              <a:t>родителю, имеющему ребенка в возрасте до восемнадцати лет, в случае, если другой родитель призван на военную службу по мобилизации или проходит военную службу по контракту, либо заключил контракт о добровольном содействии в выполнении задач, возложенных на Вооруженные Силы Российской Федерации"</a:t>
            </a:r>
          </a:p>
        </p:txBody>
      </p:sp>
    </p:spTree>
    <p:extLst>
      <p:ext uri="{BB962C8B-B14F-4D97-AF65-F5344CB8AC3E}">
        <p14:creationId xmlns:p14="http://schemas.microsoft.com/office/powerpoint/2010/main" val="18524328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81E7EC-C2AE-F0FC-73F0-5FD24D403CEB}"/>
              </a:ext>
            </a:extLst>
          </p:cNvPr>
          <p:cNvSpPr>
            <a:spLocks noGrp="1"/>
          </p:cNvSpPr>
          <p:nvPr>
            <p:ph type="title"/>
          </p:nvPr>
        </p:nvSpPr>
        <p:spPr>
          <a:xfrm>
            <a:off x="323528" y="533400"/>
            <a:ext cx="8820472" cy="951384"/>
          </a:xfrm>
        </p:spPr>
        <p:txBody>
          <a:bodyPr>
            <a:normAutofit/>
          </a:bodyPr>
          <a:lstStyle/>
          <a:p>
            <a:pPr algn="ctr"/>
            <a:r>
              <a:rPr lang="ru-RU" sz="4800" b="1" u="sng" dirty="0">
                <a:solidFill>
                  <a:srgbClr val="92D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часть третья статьи 259</a:t>
            </a:r>
            <a:endParaRPr lang="ru-RU" sz="4800" b="1" u="sng"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514D54B-4C34-9869-BB76-A8CF55CED9B2}"/>
              </a:ext>
            </a:extLst>
          </p:cNvPr>
          <p:cNvSpPr>
            <a:spLocks noGrp="1"/>
          </p:cNvSpPr>
          <p:nvPr>
            <p:ph idx="1"/>
          </p:nvPr>
        </p:nvSpPr>
        <p:spPr>
          <a:xfrm>
            <a:off x="0" y="1556792"/>
            <a:ext cx="9144000" cy="5256584"/>
          </a:xfrm>
        </p:spPr>
        <p:txBody>
          <a:bodyPr>
            <a:normAutofit/>
          </a:bodyPr>
          <a:lstStyle/>
          <a:p>
            <a:pPr algn="just"/>
            <a:r>
              <a:rPr lang="ru-RU" sz="2800" b="1" dirty="0">
                <a:latin typeface="Times New Roman" panose="02020603050405020304" pitchFamily="18" charset="0"/>
                <a:cs typeface="Times New Roman" panose="02020603050405020304" pitchFamily="18" charset="0"/>
              </a:rPr>
              <a:t>Гарантии, предусмотренные </a:t>
            </a:r>
            <a:r>
              <a:rPr lang="ru-RU" sz="2800" b="1" dirty="0">
                <a:latin typeface="Times New Roman" panose="02020603050405020304" pitchFamily="18" charset="0"/>
                <a:cs typeface="Times New Roman" panose="02020603050405020304" pitchFamily="18" charset="0"/>
                <a:hlinkClick r:id="rId3"/>
              </a:rPr>
              <a:t>частью второй</a:t>
            </a:r>
            <a:r>
              <a:rPr lang="ru-RU" sz="2800" b="1" dirty="0">
                <a:latin typeface="Times New Roman" panose="02020603050405020304" pitchFamily="18" charset="0"/>
                <a:cs typeface="Times New Roman" panose="02020603050405020304" pitchFamily="18" charset="0"/>
              </a:rPr>
              <a:t> настоящей статьи (направление в служебные командировки, привлечение к сверхурочной работе, работе в ночное время, выходные и нерабочие праздничные дни допускаются только с письменного согласия), предоставляются также, если другой родитель призван на военную службу по мобилизации или проходит военную службу по контракту, либо заключил контракт о добровольном содействии в выполнении задач, возложенных на Вооруженные Силы Российской Федерации</a:t>
            </a:r>
          </a:p>
        </p:txBody>
      </p:sp>
    </p:spTree>
    <p:extLst>
      <p:ext uri="{BB962C8B-B14F-4D97-AF65-F5344CB8AC3E}">
        <p14:creationId xmlns:p14="http://schemas.microsoft.com/office/powerpoint/2010/main" val="41107221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03953C-6C34-8C5F-3731-5C6A7D6662B7}"/>
              </a:ext>
            </a:extLst>
          </p:cNvPr>
          <p:cNvSpPr>
            <a:spLocks noGrp="1"/>
          </p:cNvSpPr>
          <p:nvPr>
            <p:ph type="title"/>
          </p:nvPr>
        </p:nvSpPr>
        <p:spPr>
          <a:xfrm>
            <a:off x="0" y="260648"/>
            <a:ext cx="9144000" cy="1584176"/>
          </a:xfrm>
        </p:spPr>
        <p:txBody>
          <a:bodyPr>
            <a:no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Федеральный закон от 04.11.2022 N 434-ФЗ "О внесении изменений в Трудовой кодекс Российской Федерации"</a:t>
            </a:r>
            <a:endParaRPr lang="ru-RU" sz="3200"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44E0DE01-0E18-5DD5-DEAD-6D313D18BB94}"/>
              </a:ext>
            </a:extLst>
          </p:cNvPr>
          <p:cNvSpPr>
            <a:spLocks noGrp="1"/>
          </p:cNvSpPr>
          <p:nvPr>
            <p:ph idx="1"/>
          </p:nvPr>
        </p:nvSpPr>
        <p:spPr>
          <a:xfrm>
            <a:off x="0" y="1988840"/>
            <a:ext cx="9144000" cy="4824536"/>
          </a:xfrm>
        </p:spPr>
        <p:txBody>
          <a:bodyPr>
            <a:normAutofit lnSpcReduction="10000"/>
          </a:bodyPr>
          <a:lstStyle/>
          <a:p>
            <a:pPr algn="just"/>
            <a:r>
              <a:rPr lang="ru-RU" sz="2000" b="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пункт 7 части первой статьи 83</a:t>
            </a:r>
            <a:r>
              <a:rPr lang="ru-RU" sz="2000" b="1" dirty="0">
                <a:latin typeface="Times New Roman" panose="02020603050405020304" pitchFamily="18" charset="0"/>
                <a:cs typeface="Times New Roman" panose="02020603050405020304" pitchFamily="18" charset="0"/>
              </a:rPr>
              <a:t> </a:t>
            </a:r>
            <a:r>
              <a:rPr lang="ru-RU" sz="2000" b="1" dirty="0">
                <a:solidFill>
                  <a:srgbClr val="92D050"/>
                </a:solidFill>
                <a:latin typeface="Times New Roman" panose="02020603050405020304" pitchFamily="18" charset="0"/>
                <a:cs typeface="Times New Roman" panose="02020603050405020304" pitchFamily="18" charset="0"/>
              </a:rPr>
              <a:t>(Прекращение трудового договора по обстоятельствам, не зависящим от воли сторон) - </a:t>
            </a:r>
            <a:r>
              <a:rPr lang="ru-RU" sz="2000" b="1" dirty="0">
                <a:latin typeface="Times New Roman" panose="02020603050405020304" pitchFamily="18" charset="0"/>
                <a:cs typeface="Times New Roman" panose="02020603050405020304" pitchFamily="18" charset="0"/>
              </a:rPr>
              <a:t>наступление чрезвычайных обстоятельств, препятствующих продолжению трудовых отношений</a:t>
            </a:r>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дополнить словами ", а также призыв работодателя - физического лица или работодателя, являющегося единственным учредителем (участником) юридического лица, одновременно обладающего полномочиями единоличного исполнительного органа этого юридического лица, на военную службу по мобилизации, объявленной Президентом Российской Федерации (в случае, если такой работодатель на период прохождения им военной службы по мобилизации не уполномочил другое лицо на осуществление своих прав и исполнение своих обязанностей в качестве работодателя)";</a:t>
            </a:r>
          </a:p>
          <a:p>
            <a:pPr algn="just"/>
            <a:r>
              <a:rPr lang="ru-RU" sz="2000" b="1" dirty="0">
                <a:latin typeface="Times New Roman" panose="02020603050405020304" pitchFamily="18" charset="0"/>
                <a:cs typeface="Times New Roman" panose="02020603050405020304" pitchFamily="18" charset="0"/>
              </a:rPr>
              <a:t>Действие положений </a:t>
            </a:r>
            <a:r>
              <a:rPr lang="ru-RU" sz="2000" b="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пункта 7 части первой статьи 83</a:t>
            </a:r>
            <a:r>
              <a:rPr lang="ru-RU" sz="2000" b="1" dirty="0">
                <a:latin typeface="Times New Roman" panose="02020603050405020304" pitchFamily="18" charset="0"/>
                <a:cs typeface="Times New Roman" panose="02020603050405020304" pitchFamily="18" charset="0"/>
              </a:rPr>
              <a:t> Трудового кодекса Российской Федерации распространяется на правоотношения, возникшие с 21 сентября 2022 года.</a:t>
            </a:r>
          </a:p>
          <a:p>
            <a:endParaRPr lang="ru-RU" dirty="0"/>
          </a:p>
        </p:txBody>
      </p:sp>
    </p:spTree>
    <p:extLst>
      <p:ext uri="{BB962C8B-B14F-4D97-AF65-F5344CB8AC3E}">
        <p14:creationId xmlns:p14="http://schemas.microsoft.com/office/powerpoint/2010/main" val="24052952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D120B0-6503-9503-4B3B-74C0BA751C86}"/>
              </a:ext>
            </a:extLst>
          </p:cNvPr>
          <p:cNvSpPr>
            <a:spLocks noGrp="1"/>
          </p:cNvSpPr>
          <p:nvPr>
            <p:ph type="title"/>
          </p:nvPr>
        </p:nvSpPr>
        <p:spPr>
          <a:xfrm>
            <a:off x="0" y="188640"/>
            <a:ext cx="9144000" cy="1584176"/>
          </a:xfrm>
        </p:spPr>
        <p:txBody>
          <a:bodyPr>
            <a:noAutofit/>
          </a:bodyPr>
          <a:lstStyle/>
          <a:p>
            <a:pPr algn="ctr"/>
            <a:r>
              <a:rPr lang="ru-RU" sz="4000" b="1" dirty="0">
                <a:solidFill>
                  <a:srgbClr val="92D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статья 351</a:t>
            </a:r>
            <a:r>
              <a:rPr lang="ru-RU" sz="4000" b="1" dirty="0">
                <a:solidFill>
                  <a:srgbClr val="92D050"/>
                </a:solidFill>
                <a:latin typeface="Times New Roman" panose="02020603050405020304" pitchFamily="18" charset="0"/>
                <a:cs typeface="Times New Roman" panose="02020603050405020304" pitchFamily="18" charset="0"/>
              </a:rPr>
              <a:t> в следующей редакции </a:t>
            </a:r>
            <a:r>
              <a:rPr lang="ru-RU" sz="4000" b="1" dirty="0">
                <a:solidFill>
                  <a:srgbClr val="92D05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вступает</a:t>
            </a:r>
            <a:r>
              <a:rPr lang="ru-RU" sz="4000" b="1" dirty="0">
                <a:solidFill>
                  <a:srgbClr val="92D050"/>
                </a:solidFill>
                <a:latin typeface="Times New Roman" panose="02020603050405020304" pitchFamily="18" charset="0"/>
                <a:cs typeface="Times New Roman" panose="02020603050405020304" pitchFamily="18" charset="0"/>
              </a:rPr>
              <a:t> в силу с 01.03.2023:</a:t>
            </a:r>
            <a:endParaRPr lang="ru-RU" sz="4000" dirty="0">
              <a:solidFill>
                <a:srgbClr val="92D050"/>
              </a:solidFill>
            </a:endParaRPr>
          </a:p>
        </p:txBody>
      </p:sp>
      <p:sp>
        <p:nvSpPr>
          <p:cNvPr id="3" name="Объект 2">
            <a:extLst>
              <a:ext uri="{FF2B5EF4-FFF2-40B4-BE49-F238E27FC236}">
                <a16:creationId xmlns:a16="http://schemas.microsoft.com/office/drawing/2014/main" id="{49DC472C-E4E5-850E-FD0D-429CCF96AEAF}"/>
              </a:ext>
            </a:extLst>
          </p:cNvPr>
          <p:cNvSpPr>
            <a:spLocks noGrp="1"/>
          </p:cNvSpPr>
          <p:nvPr>
            <p:ph idx="1"/>
          </p:nvPr>
        </p:nvSpPr>
        <p:spPr>
          <a:xfrm>
            <a:off x="0" y="1628800"/>
            <a:ext cx="9144000" cy="5229200"/>
          </a:xfrm>
        </p:spPr>
        <p:txBody>
          <a:bodyPr>
            <a:normAutofit/>
          </a:bodyPr>
          <a:lstStyle/>
          <a:p>
            <a:pPr algn="just"/>
            <a:r>
              <a:rPr lang="ru-RU" b="1" dirty="0">
                <a:solidFill>
                  <a:srgbClr val="92D050"/>
                </a:solidFill>
                <a:latin typeface="Times New Roman" panose="02020603050405020304" pitchFamily="18" charset="0"/>
                <a:cs typeface="Times New Roman" panose="02020603050405020304" pitchFamily="18" charset="0"/>
              </a:rPr>
              <a:t>"Статья 351. Регулирование труда творческих работников средств массовой информации, организаций кинематографии, теле- и </a:t>
            </a:r>
            <a:r>
              <a:rPr lang="ru-RU" b="1" dirty="0" err="1">
                <a:solidFill>
                  <a:srgbClr val="92D050"/>
                </a:solidFill>
                <a:latin typeface="Times New Roman" panose="02020603050405020304" pitchFamily="18" charset="0"/>
                <a:cs typeface="Times New Roman" panose="02020603050405020304" pitchFamily="18" charset="0"/>
              </a:rPr>
              <a:t>видеосъемочных</a:t>
            </a:r>
            <a:r>
              <a:rPr lang="ru-RU" b="1" dirty="0">
                <a:solidFill>
                  <a:srgbClr val="92D050"/>
                </a:solidFill>
                <a:latin typeface="Times New Roman" panose="02020603050405020304" pitchFamily="18" charset="0"/>
                <a:cs typeface="Times New Roman" panose="02020603050405020304" pitchFamily="18" charset="0"/>
              </a:rPr>
              <a:t> коллективов, театров, театральных и концертных организаций, цирков и иных лиц, участвующих в создании и (или) исполнении (экспонировании) произведений или выступающих.</a:t>
            </a:r>
          </a:p>
          <a:p>
            <a:pPr algn="just"/>
            <a:r>
              <a:rPr lang="ru-RU" b="1" dirty="0">
                <a:latin typeface="Times New Roman" panose="02020603050405020304" pitchFamily="18" charset="0"/>
                <a:cs typeface="Times New Roman" panose="02020603050405020304" pitchFamily="18" charset="0"/>
              </a:rPr>
              <a:t>Особенности регулирования труда творческих работников устанавливаются трудовым законодательством и иными нормативными правовыми актами, содержащими нормы трудового права, коллективными договорами, соглашениями, локальными нормативными актами, а в случаях, предусмотренных настоящей статьей и статьями 94, 96, 113, 153 и 268 настоящего Кодекса, также трудовыми договорами.</a:t>
            </a:r>
          </a:p>
          <a:p>
            <a:pPr algn="just"/>
            <a:r>
              <a:rPr lang="ru-RU" b="1" dirty="0">
                <a:latin typeface="Times New Roman" panose="02020603050405020304" pitchFamily="18" charset="0"/>
                <a:cs typeface="Times New Roman" panose="02020603050405020304" pitchFamily="18" charset="0"/>
              </a:rPr>
              <a:t>Время, в течение которого творческие работники по своей инициативе не участвуют в создании и (или) исполнении (экспонировании) произведений или не выступают, оплачивается в размере и порядке, которые устанавливаются коллективным договором, локальным нормативным актом, трудовым договором."</a:t>
            </a:r>
          </a:p>
        </p:txBody>
      </p:sp>
    </p:spTree>
    <p:extLst>
      <p:ext uri="{BB962C8B-B14F-4D97-AF65-F5344CB8AC3E}">
        <p14:creationId xmlns:p14="http://schemas.microsoft.com/office/powerpoint/2010/main" val="25696466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E410287-F748-0DD9-3360-0BCE3B68412A}"/>
              </a:ext>
            </a:extLst>
          </p:cNvPr>
          <p:cNvSpPr>
            <a:spLocks noGrp="1"/>
          </p:cNvSpPr>
          <p:nvPr>
            <p:ph idx="1"/>
          </p:nvPr>
        </p:nvSpPr>
        <p:spPr>
          <a:xfrm>
            <a:off x="395536" y="908720"/>
            <a:ext cx="8352928" cy="5040560"/>
          </a:xfrm>
        </p:spPr>
        <p:txBody>
          <a:bodyPr>
            <a:normAutofit fontScale="77500" lnSpcReduction="20000"/>
          </a:bodyPr>
          <a:lstStyle/>
          <a:p>
            <a:pPr algn="ctr"/>
            <a:r>
              <a:rPr lang="ru-RU" sz="4100" b="1" dirty="0">
                <a:latin typeface="Times New Roman" panose="02020603050405020304" pitchFamily="18" charset="0"/>
                <a:cs typeface="Times New Roman" panose="02020603050405020304" pitchFamily="18" charset="0"/>
              </a:rPr>
              <a:t>Федеральный закон от 07.10.2022 N 377-ФЗ "Об особенностях исполнения обязательств по кредитным договорам (договорам займа) лицами, призванными на военную службу по мобилизации в Вооруженные Силы Российской Федерации, лицами, принимающими участие в специальной военной операции, а также членами их семей и о внесении изменений в отдельные законодательные акты Российской Федерации"</a:t>
            </a:r>
          </a:p>
          <a:p>
            <a:endParaRPr lang="ru-RU" dirty="0"/>
          </a:p>
        </p:txBody>
      </p:sp>
    </p:spTree>
    <p:extLst>
      <p:ext uri="{BB962C8B-B14F-4D97-AF65-F5344CB8AC3E}">
        <p14:creationId xmlns:p14="http://schemas.microsoft.com/office/powerpoint/2010/main" val="18243252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7871A21-A8FE-6DE6-2841-FCA170DD63F4}"/>
              </a:ext>
            </a:extLst>
          </p:cNvPr>
          <p:cNvSpPr>
            <a:spLocks noGrp="1"/>
          </p:cNvSpPr>
          <p:nvPr>
            <p:ph idx="1"/>
          </p:nvPr>
        </p:nvSpPr>
        <p:spPr>
          <a:xfrm>
            <a:off x="-108520" y="44624"/>
            <a:ext cx="9252520" cy="6813376"/>
          </a:xfrm>
        </p:spPr>
        <p:txBody>
          <a:bodyPr>
            <a:normAutofit/>
          </a:bodyPr>
          <a:lstStyle/>
          <a:p>
            <a:pPr algn="just"/>
            <a:r>
              <a:rPr lang="ru-RU" sz="2400" b="1" dirty="0">
                <a:effectLst/>
                <a:latin typeface="Times New Roman" panose="02020603050405020304" pitchFamily="18" charset="0"/>
                <a:cs typeface="Times New Roman" panose="02020603050405020304" pitchFamily="18" charset="0"/>
              </a:rPr>
              <a:t>Законом предусматривается возможность в период до 31 декабря 2023 года обратиться к кредитору с требованием о приостановлении исполнения обязательств по договору на определенный срок (срок мобилизации, срок действия контракта или участия в СВО, увеличенный на 30 дней). Льготный период продлевается на период нахождения в медицинских организациях в стационарных условиях на излечении от полученных увечий.</a:t>
            </a:r>
          </a:p>
          <a:p>
            <a:pPr algn="just"/>
            <a:r>
              <a:rPr lang="ru-RU" sz="2400" b="1" dirty="0">
                <a:effectLst/>
                <a:latin typeface="Times New Roman" panose="02020603050405020304" pitchFamily="18" charset="0"/>
                <a:cs typeface="Times New Roman" panose="02020603050405020304" pitchFamily="18" charset="0"/>
              </a:rPr>
              <a:t>В случае гибели военнослужащего, его смерти в результате увечья (ранения, травмы, контузии), а также в случае признания военнослужащего инвалидом I группы обязательства по кредитным договорам прекращаются. В случае наступления указанных обстоятельств обязательства членов семьи военнослужащего в отношении заключенных ими кредитных договоров прекращаются.</a:t>
            </a:r>
          </a:p>
          <a:p>
            <a:endParaRPr lang="ru-RU" dirty="0"/>
          </a:p>
        </p:txBody>
      </p:sp>
    </p:spTree>
    <p:extLst>
      <p:ext uri="{BB962C8B-B14F-4D97-AF65-F5344CB8AC3E}">
        <p14:creationId xmlns:p14="http://schemas.microsoft.com/office/powerpoint/2010/main" val="62401284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8A56FC-8042-FB63-D2E8-0447DB521B5C}"/>
              </a:ext>
            </a:extLst>
          </p:cNvPr>
          <p:cNvSpPr>
            <a:spLocks noGrp="1"/>
          </p:cNvSpPr>
          <p:nvPr>
            <p:ph type="title"/>
          </p:nvPr>
        </p:nvSpPr>
        <p:spPr>
          <a:xfrm>
            <a:off x="107504" y="116632"/>
            <a:ext cx="8839236" cy="2664296"/>
          </a:xfrm>
        </p:spPr>
        <p:txBody>
          <a:bodyPr>
            <a:normAutofit/>
          </a:bodyPr>
          <a:lstStyle/>
          <a:p>
            <a:pPr algn="ctr"/>
            <a:r>
              <a:rPr lang="ru-RU" sz="1800" b="1" u="none" strike="noStrike"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ru-RU" sz="3200" b="1" u="none" strike="noStrike"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ФССП России от 28.09.2022 "Исполнительные производства в отношении попадающих под частичную мобилизацию граждан подлежат приостановлению"</a:t>
            </a:r>
            <a:endParaRPr lang="ru-RU" sz="3200" dirty="0">
              <a:solidFill>
                <a:srgbClr val="92D050"/>
              </a:solidFill>
            </a:endParaRPr>
          </a:p>
        </p:txBody>
      </p:sp>
      <p:sp>
        <p:nvSpPr>
          <p:cNvPr id="3" name="Объект 2">
            <a:extLst>
              <a:ext uri="{FF2B5EF4-FFF2-40B4-BE49-F238E27FC236}">
                <a16:creationId xmlns:a16="http://schemas.microsoft.com/office/drawing/2014/main" id="{C9502BED-6589-8DB5-1760-98E6F0FC2B09}"/>
              </a:ext>
            </a:extLst>
          </p:cNvPr>
          <p:cNvSpPr>
            <a:spLocks noGrp="1"/>
          </p:cNvSpPr>
          <p:nvPr>
            <p:ph idx="1"/>
          </p:nvPr>
        </p:nvSpPr>
        <p:spPr>
          <a:xfrm>
            <a:off x="0" y="2780928"/>
            <a:ext cx="9036496" cy="4077072"/>
          </a:xfrm>
        </p:spPr>
        <p:txBody>
          <a:bodyPr/>
          <a:lstStyle/>
          <a:p>
            <a:pPr algn="just"/>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Заявления о приостановлении данная категория должников сможет подать непосредственно на призывных пунктах военных комиссариатов. В этих целях в военкоматах всех регионов страны будут находиться сотрудники органов принудительного исполнения.</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530495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D2ED78-C2BE-9D67-1A04-38FEF3611959}"/>
              </a:ext>
            </a:extLst>
          </p:cNvPr>
          <p:cNvSpPr>
            <a:spLocks noGrp="1"/>
          </p:cNvSpPr>
          <p:nvPr>
            <p:ph type="title"/>
          </p:nvPr>
        </p:nvSpPr>
        <p:spPr>
          <a:xfrm>
            <a:off x="0" y="44624"/>
            <a:ext cx="9036496" cy="3168352"/>
          </a:xfrm>
        </p:spPr>
        <p:txBody>
          <a:bodyPr>
            <a:noAutofit/>
          </a:bodyPr>
          <a:lstStyle/>
          <a:p>
            <a:pPr algn="ctr"/>
            <a:r>
              <a:rPr lang="ru-RU" sz="3200" b="1" dirty="0">
                <a:solidFill>
                  <a:srgbClr val="92D05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Указ Президента РФ от 02.11.2022 N 787 "О единовременной денежной выплате военнослужащим, проходящим военную службу по контракту в Вооруженных Силах Российской Федерации"</a:t>
            </a:r>
            <a:endParaRPr lang="ru-RU" sz="3200"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CD6B62E-64F5-C98D-744A-27B29D207E61}"/>
              </a:ext>
            </a:extLst>
          </p:cNvPr>
          <p:cNvSpPr>
            <a:spLocks noGrp="1"/>
          </p:cNvSpPr>
          <p:nvPr>
            <p:ph idx="1"/>
          </p:nvPr>
        </p:nvSpPr>
        <p:spPr>
          <a:xfrm>
            <a:off x="0" y="3068960"/>
            <a:ext cx="9144000" cy="3744416"/>
          </a:xfrm>
        </p:spPr>
        <p:txBody>
          <a:bodyPr>
            <a:normAutofit/>
          </a:bodyPr>
          <a:lstStyle/>
          <a:p>
            <a:pPr algn="just"/>
            <a:r>
              <a:rPr lang="ru-RU" sz="2000" b="1" dirty="0">
                <a:effectLst/>
                <a:latin typeface="Times New Roman" panose="02020603050405020304" pitchFamily="18" charset="0"/>
                <a:cs typeface="Times New Roman" panose="02020603050405020304" pitchFamily="18" charset="0"/>
              </a:rPr>
              <a:t>Единовременная денежная выплата установлена гражданам, призванным на военную службу по мобилизации, военнослужащим, проходившим военную службу по призыву (за исключением курсантов военных профессиональных образовательных организаций и военных образовательных организаций высшего образования), иным гражданам РФ (иностранным гражданам), которые заключили в период проведения специальной военной операции контракт о прохождении военной службы в Вооруженных Силах РФ сроком на один год и более.</a:t>
            </a:r>
          </a:p>
          <a:p>
            <a:pPr algn="just"/>
            <a:r>
              <a:rPr lang="ru-RU" sz="2000" b="1" dirty="0">
                <a:effectLst/>
                <a:latin typeface="Times New Roman" panose="02020603050405020304" pitchFamily="18" charset="0"/>
                <a:cs typeface="Times New Roman" panose="02020603050405020304" pitchFamily="18" charset="0"/>
              </a:rPr>
              <a:t>Указ распространяется на правоотношения, возникшие с 21 сентября 2022 года.</a:t>
            </a:r>
            <a:endParaRPr lang="ru-RU" sz="2000" dirty="0">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0124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69A1DD24-E703-4B81-B228-36340184976C}"/>
              </a:ext>
            </a:extLst>
          </p:cNvPr>
          <p:cNvGraphicFramePr>
            <a:graphicFrameLocks noGrp="1"/>
          </p:cNvGraphicFramePr>
          <p:nvPr>
            <p:ph idx="1"/>
            <p:extLst>
              <p:ext uri="{D42A27DB-BD31-4B8C-83A1-F6EECF244321}">
                <p14:modId xmlns:p14="http://schemas.microsoft.com/office/powerpoint/2010/main" val="1449396402"/>
              </p:ext>
            </p:extLst>
          </p:nvPr>
        </p:nvGraphicFramePr>
        <p:xfrm>
          <a:off x="0" y="0"/>
          <a:ext cx="9144000" cy="6857999"/>
        </p:xfrm>
        <a:graphic>
          <a:graphicData uri="http://schemas.openxmlformats.org/drawingml/2006/table">
            <a:tbl>
              <a:tblPr firstRow="1" bandRow="1">
                <a:tableStyleId>{5C22544A-7EE6-4342-B048-85BDC9FD1C3A}</a:tableStyleId>
              </a:tblPr>
              <a:tblGrid>
                <a:gridCol w="7092280">
                  <a:extLst>
                    <a:ext uri="{9D8B030D-6E8A-4147-A177-3AD203B41FA5}">
                      <a16:colId xmlns:a16="http://schemas.microsoft.com/office/drawing/2014/main" val="2428608556"/>
                    </a:ext>
                  </a:extLst>
                </a:gridCol>
                <a:gridCol w="2051720">
                  <a:extLst>
                    <a:ext uri="{9D8B030D-6E8A-4147-A177-3AD203B41FA5}">
                      <a16:colId xmlns:a16="http://schemas.microsoft.com/office/drawing/2014/main" val="2928535161"/>
                    </a:ext>
                  </a:extLst>
                </a:gridCol>
              </a:tblGrid>
              <a:tr h="374870">
                <a:tc>
                  <a:txBody>
                    <a:bodyPr/>
                    <a:lstStyle/>
                    <a:p>
                      <a:pPr algn="ctr"/>
                      <a:r>
                        <a:rPr lang="ru-RU" dirty="0">
                          <a:latin typeface="Times New Roman" panose="02020603050405020304" pitchFamily="18" charset="0"/>
                          <a:cs typeface="Times New Roman" panose="02020603050405020304" pitchFamily="18" charset="0"/>
                        </a:rPr>
                        <a:t>Категория обучающихся</a:t>
                      </a:r>
                    </a:p>
                  </a:txBody>
                  <a:tcPr/>
                </a:tc>
                <a:tc>
                  <a:txBody>
                    <a:bodyPr/>
                    <a:lstStyle/>
                    <a:p>
                      <a:pPr algn="ctr"/>
                      <a:r>
                        <a:rPr lang="ru-RU" dirty="0">
                          <a:latin typeface="Times New Roman" panose="02020603050405020304" pitchFamily="18" charset="0"/>
                          <a:cs typeface="Times New Roman" panose="02020603050405020304" pitchFamily="18" charset="0"/>
                        </a:rPr>
                        <a:t>Вид программы</a:t>
                      </a:r>
                    </a:p>
                  </a:txBody>
                  <a:tcPr/>
                </a:tc>
                <a:extLst>
                  <a:ext uri="{0D108BD9-81ED-4DB2-BD59-A6C34878D82A}">
                    <a16:rowId xmlns:a16="http://schemas.microsoft.com/office/drawing/2014/main" val="1268144451"/>
                  </a:ext>
                </a:extLst>
              </a:tr>
              <a:tr h="1093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latin typeface="Times New Roman" panose="02020603050405020304" pitchFamily="18" charset="0"/>
                          <a:cs typeface="Times New Roman" panose="02020603050405020304" pitchFamily="18" charset="0"/>
                        </a:rPr>
                        <a:t>работодатель (руководитель организации), заместители руководителя организации, на которых приказом работодателя возложены обязанности по охране труда, руководители филиалов и их заместители, на которых приказом работодателя возложены обязанности по охране труда</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№1</a:t>
                      </a:r>
                    </a:p>
                  </a:txBody>
                  <a:tcPr/>
                </a:tc>
                <a:extLst>
                  <a:ext uri="{0D108BD9-81ED-4DB2-BD59-A6C34878D82A}">
                    <a16:rowId xmlns:a16="http://schemas.microsoft.com/office/drawing/2014/main" val="3682440451"/>
                  </a:ext>
                </a:extLst>
              </a:tr>
              <a:tr h="828835">
                <a:tc>
                  <a:txBody>
                    <a:bodyPr/>
                    <a:lstStyle/>
                    <a:p>
                      <a:pPr algn="ctr"/>
                      <a:r>
                        <a:rPr lang="ru-RU" sz="1600" b="1" dirty="0">
                          <a:latin typeface="Times New Roman" panose="02020603050405020304" pitchFamily="18" charset="0"/>
                          <a:cs typeface="Times New Roman" panose="02020603050405020304" pitchFamily="18" charset="0"/>
                        </a:rPr>
                        <a:t>руководители структурных подразделений организации и их заместители, руководители структурных подразделений филиала и их заместители </a:t>
                      </a:r>
                      <a:endParaRPr lang="ru-RU"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№1</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a:t>
                      </a:r>
                      <a:endParaRPr lang="ru-RU" sz="1600" b="1" dirty="0"/>
                    </a:p>
                  </a:txBody>
                  <a:tcPr/>
                </a:tc>
                <a:extLst>
                  <a:ext uri="{0D108BD9-81ED-4DB2-BD59-A6C34878D82A}">
                    <a16:rowId xmlns:a16="http://schemas.microsoft.com/office/drawing/2014/main" val="1231763952"/>
                  </a:ext>
                </a:extLst>
              </a:tr>
              <a:tr h="343631">
                <a:tc>
                  <a:txBody>
                    <a:bodyPr/>
                    <a:lstStyle/>
                    <a:p>
                      <a:pPr algn="ctr"/>
                      <a:r>
                        <a:rPr lang="ru-RU" sz="1600" b="1" dirty="0">
                          <a:latin typeface="Times New Roman" panose="02020603050405020304" pitchFamily="18" charset="0"/>
                          <a:cs typeface="Times New Roman" panose="02020603050405020304" pitchFamily="18" charset="0"/>
                        </a:rPr>
                        <a:t>работники организации, отнесенные к категории специалисты</a:t>
                      </a:r>
                      <a:endParaRPr lang="ru-RU" sz="1600" b="1" dirty="0"/>
                    </a:p>
                  </a:txBody>
                  <a:tcPr/>
                </a:tc>
                <a:tc>
                  <a:txBody>
                    <a:bodyPr/>
                    <a:lstStyle/>
                    <a:p>
                      <a:pPr algn="ct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a:t>
                      </a:r>
                      <a:endParaRPr lang="ru-RU" sz="1600" b="1" dirty="0"/>
                    </a:p>
                  </a:txBody>
                  <a:tcPr/>
                </a:tc>
                <a:extLst>
                  <a:ext uri="{0D108BD9-81ED-4DB2-BD59-A6C34878D82A}">
                    <a16:rowId xmlns:a16="http://schemas.microsoft.com/office/drawing/2014/main" val="1592409609"/>
                  </a:ext>
                </a:extLst>
              </a:tr>
              <a:tr h="593545">
                <a:tc>
                  <a:txBody>
                    <a:bodyPr/>
                    <a:lstStyle/>
                    <a:p>
                      <a:pPr algn="ctr"/>
                      <a:r>
                        <a:rPr lang="ru-RU" sz="1600" b="1" dirty="0">
                          <a:latin typeface="Times New Roman" panose="02020603050405020304" pitchFamily="18" charset="0"/>
                          <a:cs typeface="Times New Roman" panose="02020603050405020304" pitchFamily="18" charset="0"/>
                        </a:rPr>
                        <a:t>специалисты по охране труда</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№1</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a:t>
                      </a:r>
                      <a:endParaRPr lang="ru-RU" sz="1600" b="1" dirty="0"/>
                    </a:p>
                  </a:txBody>
                  <a:tcPr/>
                </a:tc>
                <a:extLst>
                  <a:ext uri="{0D108BD9-81ED-4DB2-BD59-A6C34878D82A}">
                    <a16:rowId xmlns:a16="http://schemas.microsoft.com/office/drawing/2014/main" val="3503922321"/>
                  </a:ext>
                </a:extLst>
              </a:tr>
              <a:tr h="343631">
                <a:tc>
                  <a:txBody>
                    <a:bodyPr/>
                    <a:lstStyle/>
                    <a:p>
                      <a:pPr algn="ctr"/>
                      <a:r>
                        <a:rPr lang="ru-RU" sz="1600" b="1" dirty="0">
                          <a:latin typeface="Times New Roman" panose="02020603050405020304" pitchFamily="18" charset="0"/>
                          <a:cs typeface="Times New Roman" panose="02020603050405020304" pitchFamily="18" charset="0"/>
                        </a:rPr>
                        <a:t>работники рабочих профессий</a:t>
                      </a:r>
                      <a:endParaRPr lang="ru-RU"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a:t>
                      </a:r>
                      <a:endParaRPr lang="ru-RU" sz="1600" b="1" dirty="0"/>
                    </a:p>
                  </a:txBody>
                  <a:tcPr/>
                </a:tc>
                <a:extLst>
                  <a:ext uri="{0D108BD9-81ED-4DB2-BD59-A6C34878D82A}">
                    <a16:rowId xmlns:a16="http://schemas.microsoft.com/office/drawing/2014/main" val="3088239626"/>
                  </a:ext>
                </a:extLst>
              </a:tr>
              <a:tr h="1343285">
                <a:tc>
                  <a:txBody>
                    <a:bodyPr/>
                    <a:lstStyle/>
                    <a:p>
                      <a:pPr algn="ctr"/>
                      <a:r>
                        <a:rPr lang="ru-RU" sz="1600" b="1" dirty="0">
                          <a:latin typeface="Times New Roman" panose="02020603050405020304" pitchFamily="18" charset="0"/>
                          <a:cs typeface="Times New Roman" panose="02020603050405020304" pitchFamily="18" charset="0"/>
                        </a:rPr>
                        <a:t>члены комиссий по проверке знания требований охраны труда, лица, проводящие инструктажи по охране труда и обучение требованиям охраны труда</a:t>
                      </a:r>
                      <a:endParaRPr lang="ru-RU"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 или программа №1; </a:t>
                      </a:r>
                      <a:endParaRPr lang="ru-RU" sz="16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 или программа №3 </a:t>
                      </a:r>
                      <a:endParaRPr lang="ru-RU" sz="1600" b="1" dirty="0"/>
                    </a:p>
                  </a:txBody>
                  <a:tcPr/>
                </a:tc>
                <a:extLst>
                  <a:ext uri="{0D108BD9-81ED-4DB2-BD59-A6C34878D82A}">
                    <a16:rowId xmlns:a16="http://schemas.microsoft.com/office/drawing/2014/main" val="2259592085"/>
                  </a:ext>
                </a:extLst>
              </a:tr>
              <a:tr h="843458">
                <a:tc>
                  <a:txBody>
                    <a:bodyPr/>
                    <a:lstStyle/>
                    <a:p>
                      <a:pPr algn="ctr"/>
                      <a:r>
                        <a:rPr lang="ru-RU" sz="1600" b="1" dirty="0">
                          <a:latin typeface="Times New Roman" panose="02020603050405020304" pitchFamily="18" charset="0"/>
                          <a:cs typeface="Times New Roman" panose="02020603050405020304" pitchFamily="18" charset="0"/>
                        </a:rPr>
                        <a:t>члены комитетов (комиссий) по охране труда, уполномоченные (доверенные) лица по охране труда профессиональных союзов и иных уполномоченных работниками представительных органов организаций </a:t>
                      </a:r>
                      <a:endParaRPr lang="ru-RU"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№1</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№2</a:t>
                      </a:r>
                      <a:endParaRPr lang="ru-RU" sz="1600" b="1" dirty="0"/>
                    </a:p>
                  </a:txBody>
                  <a:tcPr/>
                </a:tc>
                <a:extLst>
                  <a:ext uri="{0D108BD9-81ED-4DB2-BD59-A6C34878D82A}">
                    <a16:rowId xmlns:a16="http://schemas.microsoft.com/office/drawing/2014/main" val="2090358485"/>
                  </a:ext>
                </a:extLst>
              </a:tr>
              <a:tr h="1093372">
                <a:tc>
                  <a:txBody>
                    <a:bodyPr/>
                    <a:lstStyle/>
                    <a:p>
                      <a:pPr algn="ctr"/>
                      <a:r>
                        <a:rPr lang="ru-RU" sz="1600" b="1" dirty="0">
                          <a:latin typeface="Times New Roman" panose="02020603050405020304" pitchFamily="18" charset="0"/>
                          <a:cs typeface="Times New Roman" panose="02020603050405020304" pitchFamily="18" charset="0"/>
                        </a:rPr>
                        <a:t>работники, непосредственно выполняющие работы повышенной опасности, </a:t>
                      </a:r>
                      <a:r>
                        <a:rPr kumimoji="0" lang="ru-RU" sz="1600" b="0" i="0" kern="1200" dirty="0">
                          <a:solidFill>
                            <a:schemeClr val="dk1"/>
                          </a:solidFill>
                          <a:effectLst/>
                          <a:latin typeface="+mn-lt"/>
                          <a:ea typeface="+mn-ea"/>
                          <a:cs typeface="+mn-cs"/>
                        </a:rPr>
                        <a:t> </a:t>
                      </a:r>
                    </a:p>
                    <a:p>
                      <a:pPr algn="ctr"/>
                      <a:r>
                        <a:rPr kumimoji="0" lang="ru-RU" sz="1600" b="1" i="0" kern="1200" dirty="0">
                          <a:solidFill>
                            <a:schemeClr val="dk1"/>
                          </a:solidFill>
                          <a:effectLst/>
                          <a:latin typeface="Times New Roman" panose="02020603050405020304" pitchFamily="18" charset="0"/>
                          <a:ea typeface="+mn-ea"/>
                          <a:cs typeface="Times New Roman" panose="02020603050405020304" pitchFamily="18" charset="0"/>
                        </a:rPr>
                        <a:t>(лица, ответственные за организацию, выполнение и контроль работ повышенной опасности обучаются</a:t>
                      </a:r>
                      <a:r>
                        <a:rPr kumimoji="0" lang="ru-RU" sz="1600" b="1" i="0" kern="1200" baseline="0" dirty="0">
                          <a:solidFill>
                            <a:schemeClr val="dk1"/>
                          </a:solidFill>
                          <a:effectLst/>
                          <a:latin typeface="Times New Roman" panose="02020603050405020304" pitchFamily="18" charset="0"/>
                          <a:ea typeface="+mn-ea"/>
                          <a:cs typeface="Times New Roman" panose="02020603050405020304" pitchFamily="18" charset="0"/>
                        </a:rPr>
                        <a:t> дополнительно по это программе)</a:t>
                      </a:r>
                      <a:endParaRPr lang="ru-RU" sz="1600" b="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№3 </a:t>
                      </a:r>
                      <a:endParaRPr lang="ru-RU" sz="1600" b="1" dirty="0"/>
                    </a:p>
                  </a:txBody>
                  <a:tcPr/>
                </a:tc>
                <a:extLst>
                  <a:ext uri="{0D108BD9-81ED-4DB2-BD59-A6C34878D82A}">
                    <a16:rowId xmlns:a16="http://schemas.microsoft.com/office/drawing/2014/main" val="1092092455"/>
                  </a:ext>
                </a:extLst>
              </a:tr>
            </a:tbl>
          </a:graphicData>
        </a:graphic>
      </p:graphicFrame>
    </p:spTree>
    <p:extLst>
      <p:ext uri="{BB962C8B-B14F-4D97-AF65-F5344CB8AC3E}">
        <p14:creationId xmlns:p14="http://schemas.microsoft.com/office/powerpoint/2010/main" val="86748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8964488" cy="1296144"/>
          </a:xfrm>
        </p:spPr>
        <p:txBody>
          <a:bodyPr>
            <a:normAutofit fontScale="90000"/>
          </a:bodyPr>
          <a:lstStyle/>
          <a:p>
            <a:pPr algn="ctr"/>
            <a:r>
              <a:rPr lang="ru-RU" sz="4000" b="1" dirty="0">
                <a:solidFill>
                  <a:srgbClr val="92D050"/>
                </a:solidFill>
                <a:latin typeface="Times New Roman" panose="02020603050405020304" pitchFamily="18" charset="0"/>
                <a:cs typeface="Times New Roman" panose="02020603050405020304" pitchFamily="18" charset="0"/>
              </a:rPr>
              <a:t>Внеплановое обучение по охране труда</a:t>
            </a:r>
          </a:p>
        </p:txBody>
      </p:sp>
      <p:sp>
        <p:nvSpPr>
          <p:cNvPr id="3" name="Объект 2"/>
          <p:cNvSpPr>
            <a:spLocks noGrp="1"/>
          </p:cNvSpPr>
          <p:nvPr>
            <p:ph idx="1"/>
          </p:nvPr>
        </p:nvSpPr>
        <p:spPr>
          <a:xfrm>
            <a:off x="0" y="1700808"/>
            <a:ext cx="9144000" cy="5112568"/>
          </a:xfrm>
        </p:spPr>
        <p:txBody>
          <a:bodyPr>
            <a:normAutofit fontScale="92500" lnSpcReduction="20000"/>
          </a:bodyPr>
          <a:lstStyle/>
          <a:p>
            <a:pPr algn="just"/>
            <a:r>
              <a:rPr lang="ru-RU" sz="3100" b="1" dirty="0">
                <a:latin typeface="Times New Roman" panose="02020603050405020304" pitchFamily="18" charset="0"/>
                <a:cs typeface="Times New Roman" panose="02020603050405020304" pitchFamily="18" charset="0"/>
              </a:rPr>
              <a:t>Внеплановое обучение работников требованиям охраны труда должно быть организовано в течение 60 календарных дней со дня их наступления, если иное не определено требованием должностных лиц федеральной инспекции труда при установлении несоответствия программы обучения требованиям охраны труда, установленным в нормативных правовых актах.</a:t>
            </a:r>
          </a:p>
          <a:p>
            <a:pPr algn="just"/>
            <a:r>
              <a:rPr lang="ru-RU" sz="3200" b="1" dirty="0">
                <a:latin typeface="Times New Roman" panose="02020603050405020304" pitchFamily="18" charset="0"/>
                <a:cs typeface="Times New Roman" panose="02020603050405020304" pitchFamily="18" charset="0"/>
              </a:rPr>
              <a:t>Документы, подтверждающие проверку у работников знания требований охраны труда, выданные до введения в действие нового порядка, действительны до окончания срока их действия.</a:t>
            </a:r>
          </a:p>
          <a:p>
            <a:pPr algn="just"/>
            <a:endParaRPr lang="ru-RU" sz="31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330535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DABC16-D050-1021-589B-DA447E537735}"/>
              </a:ext>
            </a:extLst>
          </p:cNvPr>
          <p:cNvSpPr>
            <a:spLocks noGrp="1"/>
          </p:cNvSpPr>
          <p:nvPr>
            <p:ph type="title"/>
          </p:nvPr>
        </p:nvSpPr>
        <p:spPr>
          <a:xfrm>
            <a:off x="539552" y="908720"/>
            <a:ext cx="7128792" cy="4824536"/>
          </a:xfrm>
        </p:spPr>
        <p:txBody>
          <a:bodyPr>
            <a:noAutofit/>
          </a:bodyPr>
          <a:lstStyle/>
          <a:p>
            <a:pPr algn="r"/>
            <a:r>
              <a:rPr lang="ru-RU" sz="4800" b="1" dirty="0">
                <a:solidFill>
                  <a:srgbClr val="92D050"/>
                </a:solidFill>
                <a:latin typeface="Times New Roman" panose="02020603050405020304" pitchFamily="18" charset="0"/>
                <a:cs typeface="Times New Roman" panose="02020603050405020304" pitchFamily="18" charset="0"/>
              </a:rPr>
              <a:t>Организация и проведение обучения по оказанию первой помощи пострадавшим</a:t>
            </a:r>
            <a:endParaRPr lang="ru-RU" sz="4800" dirty="0"/>
          </a:p>
        </p:txBody>
      </p:sp>
    </p:spTree>
    <p:extLst>
      <p:ext uri="{BB962C8B-B14F-4D97-AF65-F5344CB8AC3E}">
        <p14:creationId xmlns:p14="http://schemas.microsoft.com/office/powerpoint/2010/main" val="362134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144000" cy="6741368"/>
          </a:xfrm>
        </p:spPr>
        <p:txBody>
          <a:bodyPr>
            <a:noAutofit/>
          </a:bodyPr>
          <a:lstStyle/>
          <a:p>
            <a:pPr marL="0" indent="0" algn="just">
              <a:lnSpc>
                <a:spcPct val="90000"/>
              </a:lnSpc>
              <a:spcBef>
                <a:spcPts val="0"/>
              </a:spcBef>
              <a:spcAft>
                <a:spcPts val="0"/>
              </a:spcAft>
              <a:buNone/>
            </a:pPr>
            <a:r>
              <a:rPr lang="ru-RU" sz="2000" b="1" dirty="0">
                <a:latin typeface="Times New Roman" panose="02020603050405020304" pitchFamily="18" charset="0"/>
                <a:cs typeface="Times New Roman" panose="02020603050405020304" pitchFamily="18" charset="0"/>
              </a:rPr>
              <a:t>      </a:t>
            </a:r>
            <a:r>
              <a:rPr lang="ru-RU" sz="2200" b="1" dirty="0">
                <a:latin typeface="Times New Roman" panose="02020603050405020304" pitchFamily="18" charset="0"/>
                <a:cs typeface="Times New Roman" panose="02020603050405020304" pitchFamily="18" charset="0"/>
              </a:rPr>
              <a:t>Обучение по оказанию первой помощи пострадавшим проводится в отношении следующих категорий работников:</a:t>
            </a:r>
          </a:p>
          <a:p>
            <a:pPr marL="0" indent="0" algn="just">
              <a:lnSpc>
                <a:spcPct val="90000"/>
              </a:lnSpc>
              <a:spcBef>
                <a:spcPts val="0"/>
              </a:spcBef>
              <a:spcAft>
                <a:spcPts val="0"/>
              </a:spcAft>
              <a:buNone/>
            </a:pPr>
            <a:r>
              <a:rPr lang="ru-RU" sz="2200" b="1" dirty="0">
                <a:latin typeface="Times New Roman" panose="02020603050405020304" pitchFamily="18" charset="0"/>
                <a:cs typeface="Times New Roman" panose="02020603050405020304" pitchFamily="18" charset="0"/>
              </a:rPr>
              <a:t>а) работники, на которых приказом работодателя возложены обязанности по проведению инструктажа по охране труда, включающего вопросы оказания первой помощи пострадавшим, до допуска их к проведению указанного инструктажа по охране труда;</a:t>
            </a:r>
          </a:p>
          <a:p>
            <a:pPr marL="0" indent="0" algn="just">
              <a:lnSpc>
                <a:spcPct val="90000"/>
              </a:lnSpc>
              <a:spcBef>
                <a:spcPts val="0"/>
              </a:spcBef>
              <a:spcAft>
                <a:spcPts val="0"/>
              </a:spcAft>
              <a:buNone/>
            </a:pPr>
            <a:r>
              <a:rPr lang="ru-RU" sz="2200" b="1" dirty="0">
                <a:latin typeface="Times New Roman" panose="02020603050405020304" pitchFamily="18" charset="0"/>
                <a:cs typeface="Times New Roman" panose="02020603050405020304" pitchFamily="18" charset="0"/>
              </a:rPr>
              <a:t>б) работники рабочих профессий;</a:t>
            </a:r>
          </a:p>
          <a:p>
            <a:pPr marL="0" indent="0" algn="just">
              <a:lnSpc>
                <a:spcPct val="90000"/>
              </a:lnSpc>
              <a:spcBef>
                <a:spcPts val="0"/>
              </a:spcBef>
              <a:spcAft>
                <a:spcPts val="0"/>
              </a:spcAft>
              <a:buNone/>
            </a:pPr>
            <a:r>
              <a:rPr lang="ru-RU" sz="2200" b="1" dirty="0">
                <a:latin typeface="Times New Roman" panose="02020603050405020304" pitchFamily="18" charset="0"/>
                <a:cs typeface="Times New Roman" panose="02020603050405020304" pitchFamily="18" charset="0"/>
              </a:rPr>
              <a:t>в) лица, обязанные оказывать первую помощь пострадавшим в соответствии с требованиями нормативных правовых актов;</a:t>
            </a:r>
          </a:p>
          <a:p>
            <a:pPr marL="0" indent="0" algn="just">
              <a:lnSpc>
                <a:spcPct val="90000"/>
              </a:lnSpc>
              <a:spcBef>
                <a:spcPts val="0"/>
              </a:spcBef>
              <a:spcAft>
                <a:spcPts val="0"/>
              </a:spcAft>
              <a:buNone/>
            </a:pPr>
            <a:r>
              <a:rPr lang="ru-RU" sz="2200" b="1" dirty="0">
                <a:latin typeface="Times New Roman" panose="02020603050405020304" pitchFamily="18" charset="0"/>
                <a:cs typeface="Times New Roman" panose="02020603050405020304" pitchFamily="18" charset="0"/>
              </a:rPr>
              <a:t>г) работники, к трудовым функциям которых отнесено управление автотранспортным средством;</a:t>
            </a:r>
          </a:p>
          <a:p>
            <a:pPr marL="0" indent="0" algn="just">
              <a:lnSpc>
                <a:spcPct val="90000"/>
              </a:lnSpc>
              <a:spcBef>
                <a:spcPts val="0"/>
              </a:spcBef>
              <a:spcAft>
                <a:spcPts val="0"/>
              </a:spcAft>
              <a:buNone/>
            </a:pPr>
            <a:r>
              <a:rPr lang="ru-RU" sz="2200" b="1" dirty="0">
                <a:latin typeface="Times New Roman" panose="02020603050405020304" pitchFamily="18" charset="0"/>
                <a:cs typeface="Times New Roman" panose="02020603050405020304" pitchFamily="18" charset="0"/>
              </a:rPr>
              <a:t>д) работники, к компетенциям которых нормативными правовыми актами по охране труда предъявляются требования уметь оказывать первую помощь пострадавшим;</a:t>
            </a:r>
          </a:p>
          <a:p>
            <a:pPr marL="0" indent="0" algn="just">
              <a:lnSpc>
                <a:spcPct val="90000"/>
              </a:lnSpc>
              <a:spcBef>
                <a:spcPts val="0"/>
              </a:spcBef>
              <a:spcAft>
                <a:spcPts val="0"/>
              </a:spcAft>
              <a:buNone/>
            </a:pPr>
            <a:r>
              <a:rPr lang="ru-RU" sz="2200" b="1" dirty="0">
                <a:latin typeface="Times New Roman" panose="02020603050405020304" pitchFamily="18" charset="0"/>
                <a:cs typeface="Times New Roman" panose="02020603050405020304" pitchFamily="18" charset="0"/>
              </a:rPr>
              <a:t>е) председатель и члены комиссий по проверке знания требований охраны труда по вопросам оказания первой помощи пострадавшим, лица, проводящие обучение по оказанию первой помощи пострадавшим, специалисты по охране труда, а также члены комитетов (комиссий) по охране труда;</a:t>
            </a:r>
          </a:p>
          <a:p>
            <a:pPr marL="0" indent="0" algn="just">
              <a:spcBef>
                <a:spcPts val="0"/>
              </a:spcBef>
              <a:buNone/>
            </a:pPr>
            <a:r>
              <a:rPr lang="ru-RU" sz="2200" b="1" dirty="0">
                <a:latin typeface="Times New Roman" panose="02020603050405020304" pitchFamily="18" charset="0"/>
                <a:cs typeface="Times New Roman" panose="02020603050405020304" pitchFamily="18" charset="0"/>
              </a:rPr>
              <a:t>ж) иные работники по решению работодателя.</a:t>
            </a:r>
          </a:p>
        </p:txBody>
      </p:sp>
    </p:spTree>
    <p:extLst>
      <p:ext uri="{BB962C8B-B14F-4D97-AF65-F5344CB8AC3E}">
        <p14:creationId xmlns:p14="http://schemas.microsoft.com/office/powerpoint/2010/main" val="421580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56CAF-68B8-45D9-6861-85736C304A2E}"/>
              </a:ext>
            </a:extLst>
          </p:cNvPr>
          <p:cNvSpPr>
            <a:spLocks noGrp="1"/>
          </p:cNvSpPr>
          <p:nvPr>
            <p:ph type="title"/>
          </p:nvPr>
        </p:nvSpPr>
        <p:spPr>
          <a:xfrm>
            <a:off x="457200" y="609601"/>
            <a:ext cx="7355160" cy="5843735"/>
          </a:xfrm>
        </p:spPr>
        <p:txBody>
          <a:bodyPr>
            <a:noAutofit/>
          </a:bodyPr>
          <a:lstStyle/>
          <a:p>
            <a:pPr algn="r"/>
            <a:r>
              <a:rPr lang="ru-RU" sz="4800" b="1" dirty="0">
                <a:solidFill>
                  <a:srgbClr val="92D050"/>
                </a:solidFill>
                <a:latin typeface="Times New Roman" panose="02020603050405020304" pitchFamily="18" charset="0"/>
                <a:cs typeface="Times New Roman" panose="02020603050405020304" pitchFamily="18" charset="0"/>
              </a:rPr>
              <a:t>Организация и проведение обучения по использованию (применению) средств индивидуальной защиты</a:t>
            </a:r>
            <a:endParaRPr lang="ru-RU" sz="4800" dirty="0">
              <a:solidFill>
                <a:srgbClr val="92D050"/>
              </a:solidFill>
            </a:endParaRPr>
          </a:p>
        </p:txBody>
      </p:sp>
    </p:spTree>
    <p:extLst>
      <p:ext uri="{BB962C8B-B14F-4D97-AF65-F5344CB8AC3E}">
        <p14:creationId xmlns:p14="http://schemas.microsoft.com/office/powerpoint/2010/main" val="337726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8928992" cy="6858000"/>
          </a:xfrm>
        </p:spPr>
        <p:txBody>
          <a:bodyPr>
            <a:noAutofit/>
          </a:bodyPr>
          <a:lstStyle/>
          <a:p>
            <a:pPr marL="0" indent="0" algn="just">
              <a:spcBef>
                <a:spcPts val="0"/>
              </a:spcBef>
              <a:buNone/>
            </a:pPr>
            <a:r>
              <a:rPr lang="ru-RU" sz="1700" b="1" dirty="0">
                <a:latin typeface="Times New Roman" panose="02020603050405020304" pitchFamily="18" charset="0"/>
                <a:cs typeface="Times New Roman" panose="02020603050405020304" pitchFamily="18" charset="0"/>
              </a:rPr>
              <a:t>        </a:t>
            </a:r>
            <a:r>
              <a:rPr lang="ru-RU" sz="2200" b="1" dirty="0">
                <a:latin typeface="Times New Roman" panose="02020603050405020304" pitchFamily="18" charset="0"/>
                <a:cs typeface="Times New Roman" panose="02020603050405020304" pitchFamily="18" charset="0"/>
              </a:rPr>
              <a:t>Обучению по использованию (применению) средств индивидуальной защиты подлежат работники, применяющие средства индивидуальной защиты, применение которых требует практических навыков. Работодатель утверждает перечень средств индивидуальной защиты, применение которых требует от работников практических навыков в зависимости от степени риска причинения вреда работнику. При выдаче средств индивидуальной защиты, применение которых не требует от работников практических навыков, работодатель обеспечивает ознакомление со способами проверки их работоспособности и исправности в рамках проведения инструктажа по охране труда на рабочем месте.</a:t>
            </a:r>
          </a:p>
          <a:p>
            <a:pPr marL="0" indent="0" algn="just">
              <a:spcBef>
                <a:spcPts val="0"/>
              </a:spcBef>
              <a:buNone/>
            </a:pPr>
            <a:r>
              <a:rPr lang="ru-RU" sz="2200" b="1" dirty="0">
                <a:latin typeface="Times New Roman" panose="02020603050405020304" pitchFamily="18" charset="0"/>
                <a:cs typeface="Times New Roman" panose="02020603050405020304" pitchFamily="18" charset="0"/>
              </a:rPr>
              <a:t>        Программа обучения по использованию (применению) средств индивидуальной защиты для работников, использующих специальную одежду и специальную обувь, включает обучение методам ее ношения, а для работников, использующих остальные виды средств индивидуальной защиты, - обучение методам их применения.</a:t>
            </a: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407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chemeClr val="accent1">
              <a:lumMod val="50000"/>
            </a:schemeClr>
          </a:solidFill>
        </p:spPr>
        <p:txBody>
          <a:bodyPr>
            <a:normAutofit/>
          </a:bodyPr>
          <a:lstStyle/>
          <a:p>
            <a:pPr algn="r"/>
            <a:r>
              <a:rPr lang="ru-RU" sz="7200" b="1" dirty="0">
                <a:latin typeface="Times New Roman" panose="02020603050405020304" pitchFamily="18" charset="0"/>
                <a:cs typeface="Times New Roman" panose="02020603050405020304" pitchFamily="18" charset="0"/>
              </a:rPr>
              <a:t>РАССЛЕДОВАНИЕ НЕСЧАСТНЫХ СЛУЧАЕВ НА ПРОИЗВОДСТВЕ</a:t>
            </a:r>
            <a:br>
              <a:rPr lang="ru-RU" b="1" dirty="0">
                <a:solidFill>
                  <a:schemeClr val="bg1"/>
                </a:solidFill>
                <a:latin typeface="Times New Roman" panose="02020603050405020304" pitchFamily="18" charset="0"/>
                <a:cs typeface="Times New Roman" panose="02020603050405020304" pitchFamily="18" charset="0"/>
              </a:rPr>
            </a:br>
            <a:br>
              <a:rPr lang="ru-RU" b="1" dirty="0">
                <a:latin typeface="Times New Roman" panose="02020603050405020304" pitchFamily="18" charset="0"/>
                <a:cs typeface="Times New Roman" panose="02020603050405020304" pitchFamily="18" charset="0"/>
              </a:rPr>
            </a:b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05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16632"/>
            <a:ext cx="8291264" cy="864096"/>
          </a:xfrm>
        </p:spPr>
        <p:txBody>
          <a:bodyPr/>
          <a:lstStyle/>
          <a:p>
            <a:pPr algn="ctr"/>
            <a:r>
              <a:rPr lang="ru-RU" b="1" dirty="0">
                <a:solidFill>
                  <a:srgbClr val="92D050"/>
                </a:solidFill>
                <a:latin typeface="Times New Roman" panose="02020603050405020304" pitchFamily="18" charset="0"/>
                <a:cs typeface="Times New Roman" panose="02020603050405020304" pitchFamily="18" charset="0"/>
              </a:rPr>
              <a:t>Нормативные документы</a:t>
            </a:r>
          </a:p>
        </p:txBody>
      </p:sp>
      <p:sp>
        <p:nvSpPr>
          <p:cNvPr id="4" name="Объект 3"/>
          <p:cNvSpPr>
            <a:spLocks noGrp="1"/>
          </p:cNvSpPr>
          <p:nvPr>
            <p:ph idx="1"/>
          </p:nvPr>
        </p:nvSpPr>
        <p:spPr>
          <a:xfrm>
            <a:off x="0" y="980728"/>
            <a:ext cx="9144000" cy="587727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marL="109728" lvl="0" indent="0" algn="just">
              <a:buNone/>
            </a:pPr>
            <a:r>
              <a:rPr lang="ru-RU" sz="2000" b="1" dirty="0">
                <a:solidFill>
                  <a:schemeClr val="bg2"/>
                </a:solidFill>
                <a:latin typeface="Times New Roman" panose="02020603050405020304" pitchFamily="18" charset="0"/>
                <a:cs typeface="Times New Roman" panose="02020603050405020304" pitchFamily="18" charset="0"/>
              </a:rPr>
              <a:t>1. Статьи 227 – 231Трудового  Кодекса (ФЗ от 30 декабря 2001 года № 187-ФЗ)  </a:t>
            </a:r>
          </a:p>
          <a:p>
            <a:pPr marL="109728" indent="0" algn="just">
              <a:buNone/>
            </a:pPr>
            <a:r>
              <a:rPr lang="ru-RU" sz="2000" b="1" dirty="0">
                <a:solidFill>
                  <a:schemeClr val="bg2"/>
                </a:solidFill>
                <a:latin typeface="Times New Roman" panose="02020603050405020304" pitchFamily="18" charset="0"/>
                <a:cs typeface="Times New Roman" panose="02020603050405020304" pitchFamily="18" charset="0"/>
              </a:rPr>
              <a:t>2. Приказ Минтруда России от 20.04.2022 N 223н "Об утверждении Положения об особенностях расследования несчастных случаев на производстве в отдельных отраслях и организациях, форм документов, соответствующих классификаторов, необходимых для расследования несчастных случаев на производстве" (Зарегистрировано в Минюсте России 01.06.2022 N 68673) с 01.09.2022г.</a:t>
            </a:r>
            <a:endParaRPr lang="en-US" sz="2000" b="1" dirty="0">
              <a:solidFill>
                <a:schemeClr val="bg2"/>
              </a:solidFill>
              <a:latin typeface="Times New Roman" panose="02020603050405020304" pitchFamily="18" charset="0"/>
              <a:cs typeface="Times New Roman" panose="02020603050405020304" pitchFamily="18" charset="0"/>
            </a:endParaRPr>
          </a:p>
          <a:p>
            <a:pPr marL="109728" indent="0" algn="just">
              <a:buNone/>
            </a:pPr>
            <a:r>
              <a:rPr lang="ru-RU" sz="2000" b="1" dirty="0">
                <a:solidFill>
                  <a:schemeClr val="bg2"/>
                </a:solidFill>
                <a:latin typeface="Times New Roman" panose="02020603050405020304" pitchFamily="18" charset="0"/>
                <a:cs typeface="Times New Roman" panose="02020603050405020304" pitchFamily="18" charset="0"/>
              </a:rPr>
              <a:t>3. Федеральный закон от 24 июля 1998 г. N 125-ФЗ "Об обязательном социальном страховании от несчастных случаев на производстве и профессиональных заболеваний" </a:t>
            </a:r>
          </a:p>
          <a:p>
            <a:pPr marL="109728" indent="0" algn="just">
              <a:buNone/>
            </a:pPr>
            <a:r>
              <a:rPr lang="ru-RU" sz="2000" b="1" dirty="0">
                <a:solidFill>
                  <a:schemeClr val="bg2"/>
                </a:solidFill>
                <a:latin typeface="Times New Roman" panose="02020603050405020304" pitchFamily="18" charset="0"/>
                <a:cs typeface="Times New Roman" panose="02020603050405020304" pitchFamily="18" charset="0"/>
              </a:rPr>
              <a:t>4. Приказ Минздравсоцразвития России от 15.04.2005 № 275 «О формах документов, необходимых для расследова­ния несчастных случаев на производстве» (учетная форма № 315/у, 316/у)</a:t>
            </a:r>
          </a:p>
          <a:p>
            <a:pPr marL="109728" indent="0" algn="just">
              <a:buNone/>
            </a:pPr>
            <a:r>
              <a:rPr lang="ru-RU" sz="2000" b="1" dirty="0">
                <a:solidFill>
                  <a:schemeClr val="bg2"/>
                </a:solidFill>
                <a:latin typeface="Times New Roman" panose="02020603050405020304" pitchFamily="18" charset="0"/>
                <a:cs typeface="Times New Roman" panose="02020603050405020304" pitchFamily="18" charset="0"/>
              </a:rPr>
              <a:t>5. Приказ Минздрава и </a:t>
            </a:r>
            <a:r>
              <a:rPr lang="ru-RU" sz="2000" b="1" dirty="0" err="1">
                <a:solidFill>
                  <a:schemeClr val="bg2"/>
                </a:solidFill>
                <a:latin typeface="Times New Roman" panose="02020603050405020304" pitchFamily="18" charset="0"/>
                <a:cs typeface="Times New Roman" panose="02020603050405020304" pitchFamily="18" charset="0"/>
              </a:rPr>
              <a:t>соцразвия</a:t>
            </a:r>
            <a:r>
              <a:rPr lang="ru-RU" sz="2000" b="1" dirty="0">
                <a:solidFill>
                  <a:schemeClr val="bg2"/>
                </a:solidFill>
                <a:latin typeface="Times New Roman" panose="02020603050405020304" pitchFamily="18" charset="0"/>
                <a:cs typeface="Times New Roman" panose="02020603050405020304" pitchFamily="18" charset="0"/>
              </a:rPr>
              <a:t>  РФ от 24 февраля 2005 г. N 160 («Схема определения тяжести несчастных случаев на производстве»)</a:t>
            </a:r>
          </a:p>
        </p:txBody>
      </p:sp>
    </p:spTree>
    <p:extLst>
      <p:ext uri="{BB962C8B-B14F-4D97-AF65-F5344CB8AC3E}">
        <p14:creationId xmlns:p14="http://schemas.microsoft.com/office/powerpoint/2010/main" val="3830960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453437-0135-65C1-F897-A875794ADE04}"/>
              </a:ext>
            </a:extLst>
          </p:cNvPr>
          <p:cNvSpPr>
            <a:spLocks noGrp="1"/>
          </p:cNvSpPr>
          <p:nvPr>
            <p:ph type="title"/>
          </p:nvPr>
        </p:nvSpPr>
        <p:spPr>
          <a:xfrm>
            <a:off x="0" y="188640"/>
            <a:ext cx="9144000" cy="4104456"/>
          </a:xfrm>
        </p:spPr>
        <p:txBody>
          <a:bodyPr>
            <a:noAutofit/>
          </a:bodyPr>
          <a:lstStyle/>
          <a:p>
            <a:pPr algn="ctr"/>
            <a:r>
              <a:rPr lang="ru-RU" sz="2600" b="1" dirty="0">
                <a:solidFill>
                  <a:srgbClr val="92D050"/>
                </a:solidFill>
                <a:latin typeface="Times New Roman" panose="02020603050405020304" pitchFamily="18" charset="0"/>
                <a:cs typeface="Times New Roman" panose="02020603050405020304" pitchFamily="18" charset="0"/>
              </a:rPr>
              <a:t>Приказом Минтруда России от 20.04.2022 N 223н "Об утверждении Положения об особенностях расследования несчастных случаев на производстве в отдельных отраслях и организациях, форм документов, соответствующих классификаторов, необходимых для расследования несчастных случаев на производстве" (Зарегистрировано в Минюсте России 01.06.2022 N 68673) утверждены:</a:t>
            </a:r>
            <a:endParaRPr lang="ru-RU" sz="2600" b="1" dirty="0">
              <a:solidFill>
                <a:srgbClr val="92D050"/>
              </a:solidFill>
            </a:endParaRPr>
          </a:p>
        </p:txBody>
      </p:sp>
      <p:sp>
        <p:nvSpPr>
          <p:cNvPr id="3" name="Объект 2">
            <a:extLst>
              <a:ext uri="{FF2B5EF4-FFF2-40B4-BE49-F238E27FC236}">
                <a16:creationId xmlns:a16="http://schemas.microsoft.com/office/drawing/2014/main" id="{960CCA82-BD0F-EF0F-3DB5-3ED85879BD8A}"/>
              </a:ext>
            </a:extLst>
          </p:cNvPr>
          <p:cNvSpPr>
            <a:spLocks noGrp="1"/>
          </p:cNvSpPr>
          <p:nvPr>
            <p:ph idx="1"/>
          </p:nvPr>
        </p:nvSpPr>
        <p:spPr>
          <a:xfrm>
            <a:off x="0" y="4437112"/>
            <a:ext cx="9144000" cy="2420887"/>
          </a:xfrm>
        </p:spPr>
        <p:txBody>
          <a:bodyPr>
            <a:normAutofit lnSpcReduction="10000"/>
          </a:bodyPr>
          <a:lstStyle/>
          <a:p>
            <a:pPr algn="just"/>
            <a:r>
              <a:rPr lang="ru-RU" sz="2000" b="1" dirty="0">
                <a:latin typeface="Times New Roman" panose="02020603050405020304" pitchFamily="18" charset="0"/>
                <a:cs typeface="Times New Roman" panose="02020603050405020304" pitchFamily="18" charset="0"/>
              </a:rPr>
              <a:t>Положение об особенностях расследования несчастных случаев на производстве в отдельных отраслях и организациях согласно приложению N 1;</a:t>
            </a:r>
          </a:p>
          <a:p>
            <a:pPr algn="just"/>
            <a:r>
              <a:rPr lang="ru-RU" sz="2000" b="1" dirty="0">
                <a:latin typeface="Times New Roman" panose="02020603050405020304" pitchFamily="18" charset="0"/>
                <a:cs typeface="Times New Roman" panose="02020603050405020304" pitchFamily="18" charset="0"/>
              </a:rPr>
              <a:t>формы документов, необходимых для расследования несчастных случаев на производстве, согласно приложению N 2;</a:t>
            </a:r>
          </a:p>
          <a:p>
            <a:pPr algn="just"/>
            <a:r>
              <a:rPr lang="ru-RU" sz="2000" b="1" dirty="0">
                <a:latin typeface="Times New Roman" panose="02020603050405020304" pitchFamily="18" charset="0"/>
                <a:cs typeface="Times New Roman" panose="02020603050405020304" pitchFamily="18" charset="0"/>
              </a:rPr>
              <a:t>классификаторы, необходимые для расследования несчастных случаев на производстве, согласно приложению N 3.</a:t>
            </a:r>
          </a:p>
          <a:p>
            <a:endParaRPr lang="ru-RU" dirty="0"/>
          </a:p>
        </p:txBody>
      </p:sp>
    </p:spTree>
    <p:extLst>
      <p:ext uri="{BB962C8B-B14F-4D97-AF65-F5344CB8AC3E}">
        <p14:creationId xmlns:p14="http://schemas.microsoft.com/office/powerpoint/2010/main" val="355365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520" y="404664"/>
            <a:ext cx="9252520" cy="6453336"/>
          </a:xfrm>
        </p:spPr>
        <p:txBody>
          <a:bodyPr>
            <a:noAutofit/>
          </a:bodyPr>
          <a:lstStyle/>
          <a:p>
            <a:pPr lvl="0" algn="ctr">
              <a:spcBef>
                <a:spcPts val="0"/>
              </a:spcBef>
            </a:pPr>
            <a:r>
              <a:rPr lang="ru-RU" sz="2800" b="1" u="sng" dirty="0">
                <a:solidFill>
                  <a:srgbClr val="92D050"/>
                </a:solidFill>
                <a:latin typeface="Times New Roman" panose="02020603050405020304" pitchFamily="18" charset="0"/>
                <a:cs typeface="Times New Roman" panose="02020603050405020304" pitchFamily="18" charset="0"/>
              </a:rPr>
              <a:t>Постановление Правительства РФ от 24.12.2021 N 2464 «О порядке обучения по охране труда и проверки знания требований охраны труда»</a:t>
            </a:r>
          </a:p>
          <a:p>
            <a:pPr marL="0" lvl="0" indent="0" algn="ctr">
              <a:spcBef>
                <a:spcPts val="0"/>
              </a:spcBef>
              <a:buNone/>
            </a:pPr>
            <a:endParaRPr lang="ru-RU" sz="2800" b="1" u="sng" dirty="0">
              <a:solidFill>
                <a:srgbClr val="92D050"/>
              </a:solidFill>
              <a:latin typeface="Times New Roman" panose="02020603050405020304" pitchFamily="18" charset="0"/>
              <a:cs typeface="Times New Roman" panose="02020603050405020304" pitchFamily="18" charset="0"/>
            </a:endParaRPr>
          </a:p>
          <a:p>
            <a:pPr algn="ctr">
              <a:spcBef>
                <a:spcPts val="0"/>
              </a:spcBef>
            </a:pPr>
            <a:r>
              <a:rPr lang="ru-RU" sz="2800" b="1" u="sng" dirty="0">
                <a:solidFill>
                  <a:srgbClr val="92D050"/>
                </a:solidFill>
                <a:latin typeface="Times New Roman" panose="02020603050405020304" pitchFamily="18" charset="0"/>
                <a:cs typeface="Times New Roman" panose="02020603050405020304" pitchFamily="18" charset="0"/>
              </a:rPr>
              <a:t>Приказ Минтруда России от 20.04.2022 N 223н "Об утверждении Положения об особенностях расследования несчастных случаев на производстве в отдельных отраслях и организациях, форм документов, соответствующих классификаторов, необходимых для расследования несчастных случаев на производстве" (Зарегистрировано в Минюсте России 01.06.2022 N 68673) с 01.09.2022г.</a:t>
            </a:r>
          </a:p>
          <a:p>
            <a:pPr algn="ctr">
              <a:spcBef>
                <a:spcPts val="0"/>
              </a:spcBef>
            </a:pPr>
            <a:endParaRPr lang="ru-RU" sz="2200" b="1" u="sng" dirty="0">
              <a:latin typeface="Times New Roman" panose="02020603050405020304" pitchFamily="18" charset="0"/>
              <a:cs typeface="Times New Roman" panose="02020603050405020304" pitchFamily="18" charset="0"/>
            </a:endParaRPr>
          </a:p>
          <a:p>
            <a:pPr marL="0" indent="0" algn="ctr">
              <a:buNone/>
            </a:pPr>
            <a:endParaRPr lang="ru-RU" sz="22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11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116632"/>
            <a:ext cx="9036496" cy="936104"/>
          </a:xfrm>
        </p:spPr>
        <p:txBody>
          <a:bodyPr>
            <a:no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Понятие «несчастный случай на производстве»</a:t>
            </a:r>
          </a:p>
        </p:txBody>
      </p:sp>
      <p:sp>
        <p:nvSpPr>
          <p:cNvPr id="2" name="Объект 1"/>
          <p:cNvSpPr>
            <a:spLocks noGrp="1"/>
          </p:cNvSpPr>
          <p:nvPr>
            <p:ph idx="1"/>
          </p:nvPr>
        </p:nvSpPr>
        <p:spPr>
          <a:xfrm>
            <a:off x="0" y="1412776"/>
            <a:ext cx="9036496" cy="5400600"/>
          </a:xfrm>
        </p:spPr>
        <p:txBody>
          <a:bodyPr>
            <a:noAutofit/>
          </a:bodyPr>
          <a:lstStyle/>
          <a:p>
            <a:pPr marL="0" indent="0" algn="just">
              <a:spcBef>
                <a:spcPts val="0"/>
              </a:spcBef>
              <a:buNone/>
            </a:pPr>
            <a:r>
              <a:rPr lang="ru-RU" sz="14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Несчастный случай – это событие, происшедшее с работниками и другими лицами, участвующими в производственной деятельности работодателя (в том числе с лицами, подлежащими обязательному социальному страхованию от несчастных случаев на производстве и профессиональных заболеваний), при исполнении ими трудовых обязанностей или выполнении какой-либо работы по поручению работодателя (его представителя), а также при осуществлении иных правомерных действий, обусловленных трудовыми отношениями с работодателем либо совершаемых в его интереса в результате которого пострадавшими были получены: телесные повреждения (травмы), в том числе нанесенные другим лицом; тепловой удар; ожог; обморожение; утопление; поражение электрическим током, молнией, излучением; укусы и другие телесные повреждения, нанесенные животными и насекомыми; повреждения вследствие взрывов, аварий, разрушения зданий, сооружений и конструкций, стихийных бедствий и других чрезвычайных обстоятельств, иные повреждения здоровья, обусловленные воздействием внешних факторов, - повлекшие за собой необходимость перевода пострадавших на другую работу, временную или стойкую утрату ими трудоспособности либо смерть пострадавших, если указанное событие произошло:</a:t>
            </a:r>
          </a:p>
          <a:p>
            <a:pPr algn="just"/>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870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0F46A27-646C-5535-396E-8CCC89814226}"/>
              </a:ext>
            </a:extLst>
          </p:cNvPr>
          <p:cNvSpPr>
            <a:spLocks noGrp="1"/>
          </p:cNvSpPr>
          <p:nvPr>
            <p:ph idx="1"/>
          </p:nvPr>
        </p:nvSpPr>
        <p:spPr>
          <a:xfrm>
            <a:off x="-108520" y="692696"/>
            <a:ext cx="9252520" cy="6165304"/>
          </a:xfrm>
        </p:spPr>
        <p:txBody>
          <a:bodyPr>
            <a:noAutofit/>
          </a:bodyPr>
          <a:lstStyle/>
          <a:p>
            <a:pPr algn="just"/>
            <a:r>
              <a:rPr lang="ru-RU" sz="1600" b="1" dirty="0">
                <a:latin typeface="Times New Roman" panose="02020603050405020304" pitchFamily="18" charset="0"/>
                <a:cs typeface="Times New Roman" panose="02020603050405020304" pitchFamily="18" charset="0"/>
              </a:rPr>
              <a:t>в течение рабочего времени на территории работодателя либо в ином месте выполнения работы, в том числе во время установленных перерывов, а также в течение времени, необходимого для приведения в порядок орудий производства и одежды, выполнения других предусмотренных правилами внутреннего трудового распорядка действий перед началом и после окончания работы, или при выполнении работы за пределами установленной для работника продолжительности рабочего времени, в выходные и нерабочие праздничные дни;</a:t>
            </a:r>
          </a:p>
          <a:p>
            <a:pPr algn="just"/>
            <a:r>
              <a:rPr lang="ru-RU" sz="1600" b="1" dirty="0">
                <a:latin typeface="Times New Roman" panose="02020603050405020304" pitchFamily="18" charset="0"/>
                <a:cs typeface="Times New Roman" panose="02020603050405020304" pitchFamily="18" charset="0"/>
              </a:rPr>
              <a:t>при следовании к месту выполнения работы или с работы на транспортном средстве, предоставленном работодателем (его представителем), либо на личном транспортном средстве в случае использования личного транспортного средства в производственных (служебных) целях по распоряжению работодателя (его представителя) или по соглашению сторон трудового договора; </a:t>
            </a:r>
          </a:p>
          <a:p>
            <a:pPr algn="just"/>
            <a:r>
              <a:rPr lang="ru-RU" sz="1600" b="1" dirty="0">
                <a:latin typeface="Times New Roman" panose="02020603050405020304" pitchFamily="18" charset="0"/>
                <a:cs typeface="Times New Roman" panose="02020603050405020304" pitchFamily="18" charset="0"/>
              </a:rPr>
              <a:t>при следовании к месту служебной командировки и обратно, во время служебных поездок на общественном или служебном транспорте, а также при следовании по распоряжению работодателя (его представителя) к месту выполнения работы (поручения) и обратно, в том числе пешком; </a:t>
            </a:r>
          </a:p>
          <a:p>
            <a:pPr algn="just"/>
            <a:r>
              <a:rPr lang="ru-RU" sz="1600" b="1" dirty="0">
                <a:latin typeface="Times New Roman" panose="02020603050405020304" pitchFamily="18" charset="0"/>
                <a:cs typeface="Times New Roman" panose="02020603050405020304" pitchFamily="18" charset="0"/>
              </a:rPr>
              <a:t>при следовании на транспортном средстве в качестве сменщика во время междусменного отдыха (водитель-сменщик на транспортном средстве, проводник или механик рефрижераторной секции в поезде, член бригады почтового вагона и другие); </a:t>
            </a:r>
          </a:p>
          <a:p>
            <a:pPr algn="just"/>
            <a:r>
              <a:rPr lang="ru-RU" sz="1600" b="1" dirty="0">
                <a:latin typeface="Times New Roman" panose="02020603050405020304" pitchFamily="18" charset="0"/>
                <a:cs typeface="Times New Roman" panose="02020603050405020304" pitchFamily="18" charset="0"/>
              </a:rPr>
              <a:t>при работе вахтовым методом во время междусменного отдыха, а также при нахождении на судне в свободное от вахты и судовых работ время; </a:t>
            </a:r>
          </a:p>
          <a:p>
            <a:pPr algn="just"/>
            <a:r>
              <a:rPr lang="ru-RU" sz="1600" b="1" dirty="0">
                <a:latin typeface="Times New Roman" panose="02020603050405020304" pitchFamily="18" charset="0"/>
                <a:cs typeface="Times New Roman" panose="02020603050405020304" pitchFamily="18" charset="0"/>
              </a:rPr>
              <a:t>при осуществлении иных правомерных действий, обусловленных трудовыми отношениями с работодателем либо совершаемых в его интересах, в том числе действий, направленных на предотвращение катастрофы, аварии или несчастного случая.</a:t>
            </a:r>
          </a:p>
        </p:txBody>
      </p:sp>
    </p:spTree>
    <p:extLst>
      <p:ext uri="{BB962C8B-B14F-4D97-AF65-F5344CB8AC3E}">
        <p14:creationId xmlns:p14="http://schemas.microsoft.com/office/powerpoint/2010/main" val="301057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188641"/>
            <a:ext cx="7906072" cy="1877228"/>
          </a:xfrm>
        </p:spPr>
        <p:txBody>
          <a:bodyPr>
            <a:norm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Расследования проводятся в отношении</a:t>
            </a:r>
            <a:r>
              <a:rPr lang="ru-RU" sz="3600" dirty="0">
                <a:solidFill>
                  <a:srgbClr val="92D050"/>
                </a:solidFill>
                <a:latin typeface="Times New Roman" panose="02020603050405020304" pitchFamily="18" charset="0"/>
                <a:cs typeface="Times New Roman" panose="02020603050405020304" pitchFamily="18" charset="0"/>
              </a:rPr>
              <a:t>:</a:t>
            </a:r>
          </a:p>
        </p:txBody>
      </p:sp>
      <p:sp>
        <p:nvSpPr>
          <p:cNvPr id="2" name="Объект 1"/>
          <p:cNvSpPr>
            <a:spLocks noGrp="1"/>
          </p:cNvSpPr>
          <p:nvPr>
            <p:ph idx="1"/>
          </p:nvPr>
        </p:nvSpPr>
        <p:spPr>
          <a:xfrm>
            <a:off x="0" y="1847088"/>
            <a:ext cx="9144000" cy="5010912"/>
          </a:xfrm>
        </p:spPr>
        <p:txBody>
          <a:bodyPr>
            <a:noAutofit/>
          </a:bodyPr>
          <a:lstStyle/>
          <a:p>
            <a:pPr algn="just"/>
            <a:r>
              <a:rPr lang="ru-RU" sz="2200" b="1" dirty="0">
                <a:latin typeface="Times New Roman" panose="02020603050405020304" pitchFamily="18" charset="0"/>
                <a:cs typeface="Times New Roman" panose="02020603050405020304" pitchFamily="18" charset="0"/>
              </a:rPr>
              <a:t>работников, выполняющих работу по трудовому договору (контракту); </a:t>
            </a:r>
          </a:p>
          <a:p>
            <a:pPr algn="just"/>
            <a:r>
              <a:rPr lang="ru-RU" sz="2200" b="1" dirty="0">
                <a:latin typeface="Times New Roman" panose="02020603050405020304" pitchFamily="18" charset="0"/>
                <a:cs typeface="Times New Roman" panose="02020603050405020304" pitchFamily="18" charset="0"/>
              </a:rPr>
              <a:t>граждан, выполняющих работу по гражданско-правовому договору; </a:t>
            </a:r>
          </a:p>
          <a:p>
            <a:pPr algn="just"/>
            <a:r>
              <a:rPr lang="ru-RU" sz="2200" b="1" dirty="0">
                <a:latin typeface="Times New Roman" panose="02020603050405020304" pitchFamily="18" charset="0"/>
                <a:cs typeface="Times New Roman" panose="02020603050405020304" pitchFamily="18" charset="0"/>
              </a:rPr>
              <a:t>студентов образовательных учреждений высшего и среднего профессионального образования, учащиеся образовательных учреждений среднего, начального профессионального образования и образовательных учреждений основного общего образования, проходящих производственную практику в организациях;</a:t>
            </a:r>
          </a:p>
          <a:p>
            <a:pPr algn="just"/>
            <a:r>
              <a:rPr lang="ru-RU" sz="2200" b="1" dirty="0">
                <a:latin typeface="Times New Roman" panose="02020603050405020304" pitchFamily="18" charset="0"/>
                <a:cs typeface="Times New Roman" panose="02020603050405020304" pitchFamily="18" charset="0"/>
              </a:rPr>
              <a:t>лиц, осужденных к лишению свободы и привлекаемые к труду администрацией организации;</a:t>
            </a:r>
          </a:p>
          <a:p>
            <a:pPr algn="just"/>
            <a:r>
              <a:rPr lang="ru-RU" sz="2200" b="1" dirty="0">
                <a:latin typeface="Times New Roman" panose="02020603050405020304" pitchFamily="18" charset="0"/>
                <a:cs typeface="Times New Roman" panose="02020603050405020304" pitchFamily="18" charset="0"/>
              </a:rPr>
              <a:t>других лиц, участвующих в производственной деятельности организации или индивидуального предпринимателя.</a:t>
            </a:r>
          </a:p>
        </p:txBody>
      </p:sp>
    </p:spTree>
    <p:extLst>
      <p:ext uri="{BB962C8B-B14F-4D97-AF65-F5344CB8AC3E}">
        <p14:creationId xmlns:p14="http://schemas.microsoft.com/office/powerpoint/2010/main" val="3623690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435280" cy="1440160"/>
          </a:xfrm>
        </p:spPr>
        <p:txBody>
          <a:bodyPr>
            <a:norm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Обязанности работодателя при несчастном случае</a:t>
            </a:r>
            <a:endParaRPr lang="ru-RU" sz="3200" dirty="0">
              <a:solidFill>
                <a:srgbClr val="92D05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484784"/>
            <a:ext cx="9036496" cy="5373216"/>
          </a:xfrm>
        </p:spPr>
        <p:txBody>
          <a:bodyPr>
            <a:normAutofit fontScale="55000" lnSpcReduction="20000"/>
          </a:bodyPr>
          <a:lstStyle/>
          <a:p>
            <a:pPr marL="0" indent="0" algn="just">
              <a:buNone/>
            </a:pPr>
            <a:r>
              <a:rPr lang="ru-RU" b="1" dirty="0"/>
              <a:t>    </a:t>
            </a:r>
            <a:r>
              <a:rPr lang="ru-RU" sz="3200" b="1" dirty="0">
                <a:latin typeface="Times New Roman" panose="02020603050405020304" pitchFamily="18" charset="0"/>
                <a:cs typeface="Times New Roman" panose="02020603050405020304" pitchFamily="18" charset="0"/>
              </a:rPr>
              <a:t>При несчастных случаях работодатель (его представитель) обязан:</a:t>
            </a:r>
          </a:p>
          <a:p>
            <a:pPr algn="just"/>
            <a:r>
              <a:rPr lang="ru-RU" sz="3200" b="1" dirty="0">
                <a:latin typeface="Times New Roman" panose="02020603050405020304" pitchFamily="18" charset="0"/>
                <a:cs typeface="Times New Roman" panose="02020603050405020304" pitchFamily="18" charset="0"/>
              </a:rPr>
              <a:t>немедленно организовать первую помощь пострадавшему и при необходимости доставку его в медицинскую организацию;</a:t>
            </a:r>
          </a:p>
          <a:p>
            <a:pPr algn="just"/>
            <a:r>
              <a:rPr lang="ru-RU" sz="3200" b="1" dirty="0">
                <a:latin typeface="Times New Roman" panose="02020603050405020304" pitchFamily="18" charset="0"/>
                <a:cs typeface="Times New Roman" panose="02020603050405020304" pitchFamily="18" charset="0"/>
              </a:rPr>
              <a:t>принять неотложные меры по предотвращению развития аварийной или иной чрезвычайной ситуации и воздействия травмирующих факторов на других лиц;</a:t>
            </a:r>
          </a:p>
          <a:p>
            <a:pPr algn="just"/>
            <a:r>
              <a:rPr lang="ru-RU" sz="3200" b="1" dirty="0">
                <a:latin typeface="Times New Roman" panose="02020603050405020304" pitchFamily="18" charset="0"/>
                <a:cs typeface="Times New Roman" panose="02020603050405020304" pitchFamily="18" charset="0"/>
              </a:rPr>
              <a:t>сохранить до начала расследования несчастного случая обстановку, какой она была на момент происшествия, если это не угрожает жизни и здоровью других лиц и не ведет к катастрофе, аварии или возникновению иных чрезвычайных обстоятельств, а в случае невозможности ее сохранения - зафиксировать сложившуюся обстановку (составить схемы, провести фотографирование или видеосъемку, другие мероприятия);</a:t>
            </a:r>
          </a:p>
          <a:p>
            <a:pPr algn="just"/>
            <a:r>
              <a:rPr lang="ru-RU" sz="3200" b="1" dirty="0">
                <a:latin typeface="Times New Roman" panose="02020603050405020304" pitchFamily="18" charset="0"/>
                <a:cs typeface="Times New Roman" panose="02020603050405020304" pitchFamily="18" charset="0"/>
              </a:rPr>
              <a:t>немедленно проинформировать о несчастном случае органы и организации, указанные в настоящем Кодексе, других федеральных законах и иных нормативных правовых актах Российской Федерации, а о тяжелом несчастном случае или несчастном случае со смертельным исходом - также родственников пострадавшего;</a:t>
            </a:r>
          </a:p>
          <a:p>
            <a:pPr algn="just"/>
            <a:r>
              <a:rPr lang="ru-RU" sz="3200" b="1" dirty="0">
                <a:latin typeface="Times New Roman" panose="02020603050405020304" pitchFamily="18" charset="0"/>
                <a:cs typeface="Times New Roman" panose="02020603050405020304" pitchFamily="18" charset="0"/>
              </a:rPr>
              <a:t>принять иные необходимые меры по организации и обеспечению надлежащего и своевременного расследования несчастного случая и оформлению материалов расследования в соответствии с настоящей главой.</a:t>
            </a:r>
          </a:p>
          <a:p>
            <a:endParaRPr lang="ru-RU" dirty="0"/>
          </a:p>
        </p:txBody>
      </p:sp>
    </p:spTree>
    <p:extLst>
      <p:ext uri="{BB962C8B-B14F-4D97-AF65-F5344CB8AC3E}">
        <p14:creationId xmlns:p14="http://schemas.microsoft.com/office/powerpoint/2010/main" val="2694732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224136"/>
          </a:xfrm>
        </p:spPr>
        <p:txBody>
          <a:bodyPr>
            <a:no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Порядок извещения о несчастных случаях</a:t>
            </a:r>
          </a:p>
        </p:txBody>
      </p:sp>
      <p:sp>
        <p:nvSpPr>
          <p:cNvPr id="3" name="Объект 2"/>
          <p:cNvSpPr>
            <a:spLocks noGrp="1"/>
          </p:cNvSpPr>
          <p:nvPr>
            <p:ph idx="1"/>
          </p:nvPr>
        </p:nvSpPr>
        <p:spPr>
          <a:xfrm>
            <a:off x="107504" y="1340768"/>
            <a:ext cx="9036496" cy="5517232"/>
          </a:xfrm>
        </p:spPr>
        <p:txBody>
          <a:bodyPr>
            <a:normAutofit fontScale="55000" lnSpcReduction="20000"/>
          </a:bodyPr>
          <a:lstStyle/>
          <a:p>
            <a:pPr marL="0" indent="0" algn="just">
              <a:buNone/>
            </a:pPr>
            <a:r>
              <a:rPr lang="ru-RU" dirty="0"/>
              <a:t>      </a:t>
            </a:r>
            <a:r>
              <a:rPr lang="ru-RU" sz="2700" b="1" dirty="0">
                <a:latin typeface="Times New Roman" panose="02020603050405020304" pitchFamily="18" charset="0"/>
                <a:cs typeface="Times New Roman" panose="02020603050405020304" pitchFamily="18" charset="0"/>
              </a:rPr>
              <a:t>При групповом несчастном случае (два человека и более), тяжелом несчастном случае или несчастном случае со смертельным исходом работодатель (его представитель) в течение суток обязан направить извещение по установленной форме:</a:t>
            </a:r>
          </a:p>
          <a:p>
            <a:pPr algn="just"/>
            <a:r>
              <a:rPr lang="ru-RU" sz="2700" b="1" dirty="0">
                <a:latin typeface="Times New Roman" panose="02020603050405020304" pitchFamily="18" charset="0"/>
                <a:cs typeface="Times New Roman" panose="02020603050405020304" pitchFamily="18" charset="0"/>
              </a:rPr>
              <a:t>в соответствующую государственную инспекцию труда;</a:t>
            </a:r>
          </a:p>
          <a:p>
            <a:pPr algn="just"/>
            <a:r>
              <a:rPr lang="ru-RU" sz="2700" b="1" dirty="0">
                <a:latin typeface="Times New Roman" panose="02020603050405020304" pitchFamily="18" charset="0"/>
                <a:cs typeface="Times New Roman" panose="02020603050405020304" pitchFamily="18" charset="0"/>
              </a:rPr>
              <a:t>в прокуратуру по месту происшествия несчастного случая;</a:t>
            </a:r>
          </a:p>
          <a:p>
            <a:pPr algn="just"/>
            <a:r>
              <a:rPr lang="ru-RU" sz="2700" b="1" dirty="0">
                <a:latin typeface="Times New Roman" panose="02020603050405020304" pitchFamily="18" charset="0"/>
                <a:cs typeface="Times New Roman" panose="02020603050405020304" pitchFamily="18" charset="0"/>
              </a:rPr>
              <a:t>в орган исполнительной власти субъекта Российской Федерации и (или) орган местного самоуправления по месту государственной регистрации юридического лица или физического лица в качестве индивидуального предпринимателя;</a:t>
            </a:r>
          </a:p>
          <a:p>
            <a:pPr algn="just"/>
            <a:r>
              <a:rPr lang="ru-RU" sz="2700" b="1" dirty="0">
                <a:latin typeface="Times New Roman" panose="02020603050405020304" pitchFamily="18" charset="0"/>
                <a:cs typeface="Times New Roman" panose="02020603050405020304" pitchFamily="18" charset="0"/>
              </a:rPr>
              <a:t>работодателю, направившему работника, с которым произошел несчастный случай;</a:t>
            </a:r>
          </a:p>
          <a:p>
            <a:pPr algn="just"/>
            <a:r>
              <a:rPr lang="ru-RU" sz="2700" b="1" dirty="0">
                <a:latin typeface="Times New Roman" panose="02020603050405020304" pitchFamily="18" charset="0"/>
                <a:cs typeface="Times New Roman" panose="02020603050405020304" pitchFamily="18" charset="0"/>
              </a:rPr>
              <a:t>в территориальный орган соответствующего федерального органа исполнительной власти, осуществляющего функции по контролю и надзору в установленной сфере деятельности, если несчастный случай произошел в организации или на объекте, подконтрольных этому органу;</a:t>
            </a:r>
          </a:p>
          <a:p>
            <a:pPr algn="just"/>
            <a:r>
              <a:rPr lang="ru-RU" sz="2700" b="1" dirty="0">
                <a:latin typeface="Times New Roman" panose="02020603050405020304" pitchFamily="18" charset="0"/>
                <a:cs typeface="Times New Roman" panose="02020603050405020304" pitchFamily="18" charset="0"/>
              </a:rPr>
              <a:t>в исполнительный орган страховщика по вопросам обязательного социального страхования от несчастных случаев на производстве и профессиональных заболеваний (по месту регистрации работодателя в качестве страхователя).</a:t>
            </a:r>
          </a:p>
          <a:p>
            <a:pPr algn="just"/>
            <a:r>
              <a:rPr lang="ru-RU" sz="2700" b="1" dirty="0">
                <a:latin typeface="Times New Roman" panose="02020603050405020304" pitchFamily="18" charset="0"/>
                <a:cs typeface="Times New Roman" panose="02020603050405020304" pitchFamily="18" charset="0"/>
              </a:rPr>
              <a:t>При групповом несчастном случае, тяжелом несчастном случае или несчастном случае со смертельным исходом работодатель (его представитель) в течение суток также обязан направить извещение по установленной форме в соответствующее территориальное объединение организаций профсоюзов.</a:t>
            </a:r>
          </a:p>
          <a:p>
            <a:pPr algn="just"/>
            <a:r>
              <a:rPr lang="ru-RU" sz="2700" b="1" dirty="0">
                <a:latin typeface="Times New Roman" panose="02020603050405020304" pitchFamily="18" charset="0"/>
                <a:cs typeface="Times New Roman" panose="02020603050405020304" pitchFamily="18" charset="0"/>
              </a:rPr>
              <a:t>О случаях острого отравления работодатель (его представитель) сообщает в соответствующий орган федерального органа исполнительной власти, осуществляющего функции по федеральному государственному санитарно-эпидемиологическому надзору.</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981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4B5A26-1EFC-342A-40CA-7FB540B23B77}"/>
              </a:ext>
            </a:extLst>
          </p:cNvPr>
          <p:cNvSpPr>
            <a:spLocks noGrp="1"/>
          </p:cNvSpPr>
          <p:nvPr>
            <p:ph type="title"/>
          </p:nvPr>
        </p:nvSpPr>
        <p:spPr>
          <a:xfrm>
            <a:off x="-107504" y="0"/>
            <a:ext cx="9144000" cy="1484784"/>
          </a:xfrm>
        </p:spPr>
        <p:txBody>
          <a:bodyPr>
            <a:normAutofit fontScale="90000"/>
          </a:bodyPr>
          <a:lstStyle/>
          <a:p>
            <a:pPr algn="ctr"/>
            <a:r>
              <a:rPr lang="ru-RU" sz="5400" b="1" dirty="0">
                <a:solidFill>
                  <a:srgbClr val="92D050"/>
                </a:solidFill>
                <a:latin typeface="Times New Roman" panose="02020603050405020304" pitchFamily="18" charset="0"/>
                <a:cs typeface="Times New Roman" panose="02020603050405020304" pitchFamily="18" charset="0"/>
              </a:rPr>
              <a:t>Формирование комиссии</a:t>
            </a:r>
            <a:endParaRPr lang="ru-RU" dirty="0">
              <a:solidFill>
                <a:srgbClr val="92D050"/>
              </a:solidFill>
            </a:endParaRPr>
          </a:p>
        </p:txBody>
      </p:sp>
      <p:sp>
        <p:nvSpPr>
          <p:cNvPr id="3" name="Объект 2">
            <a:extLst>
              <a:ext uri="{FF2B5EF4-FFF2-40B4-BE49-F238E27FC236}">
                <a16:creationId xmlns:a16="http://schemas.microsoft.com/office/drawing/2014/main" id="{AA83A998-EE98-2DAB-AD9D-FB267D2396AA}"/>
              </a:ext>
            </a:extLst>
          </p:cNvPr>
          <p:cNvSpPr>
            <a:spLocks noGrp="1"/>
          </p:cNvSpPr>
          <p:nvPr>
            <p:ph idx="1"/>
          </p:nvPr>
        </p:nvSpPr>
        <p:spPr>
          <a:xfrm>
            <a:off x="-107504" y="1628800"/>
            <a:ext cx="9251504" cy="5229200"/>
          </a:xfrm>
        </p:spPr>
        <p:txBody>
          <a:bodyPr>
            <a:normAutofit fontScale="92500" lnSpcReduction="10000"/>
          </a:bodyPr>
          <a:lstStyle/>
          <a:p>
            <a:pPr algn="just"/>
            <a:r>
              <a:rPr lang="ru-RU" sz="2000" b="1"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Состав комиссии (включающий председателя комиссии и членов комиссии), в том числе по расследованию несчастного случая, происшедшего в отдельных отраслях и организациях, должен состоять из нечетного числа членов.</a:t>
            </a:r>
          </a:p>
          <a:p>
            <a:pPr algn="just"/>
            <a:r>
              <a:rPr lang="ru-RU" sz="2000" b="1" dirty="0">
                <a:latin typeface="Times New Roman" panose="02020603050405020304" pitchFamily="18" charset="0"/>
                <a:cs typeface="Times New Roman" panose="02020603050405020304" pitchFamily="18" charset="0"/>
              </a:rPr>
              <a:t>Для расследования несчастного случая работодатель (его представитель) незамедлительно образует комиссию в составе не менее трех человек. В </a:t>
            </a:r>
            <a:r>
              <a:rPr lang="ru-RU" sz="2000" b="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состав комиссии</a:t>
            </a:r>
            <a:r>
              <a:rPr lang="ru-RU" sz="2000" b="1" dirty="0">
                <a:latin typeface="Times New Roman" panose="02020603050405020304" pitchFamily="18" charset="0"/>
                <a:cs typeface="Times New Roman" panose="02020603050405020304" pitchFamily="18" charset="0"/>
              </a:rPr>
              <a:t> включаются специалист по охране труда или лицо, назначенное ответственным за организацию работы по охране труда приказом (распоряжением) работодателя, представители работодателя, представители выборного органа первичной профсоюзной организации или иного уполномоченного представительного органа работников (при наличии такого представительного органа), уполномоченный по охране труда (при наличии). Комиссию возглавляет работодатель (его представитель), а в случаях, предусмотренных настоящим </a:t>
            </a:r>
            <a:r>
              <a:rPr lang="ru-RU" sz="2000" b="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Кодексом</a:t>
            </a:r>
            <a:r>
              <a:rPr lang="ru-RU" sz="2000" b="1" dirty="0">
                <a:latin typeface="Times New Roman" panose="02020603050405020304" pitchFamily="18" charset="0"/>
                <a:cs typeface="Times New Roman" panose="02020603050405020304" pitchFamily="18" charset="0"/>
              </a:rPr>
              <a:t>, - должностное лицо соответствующего федерального органа исполнительной власти, осуществляющего государственный контроль (надзор) в установленной сфере деятельности.</a:t>
            </a:r>
          </a:p>
          <a:p>
            <a:pPr algn="just"/>
            <a:r>
              <a:rPr lang="ru-RU" sz="2000" b="1" dirty="0">
                <a:latin typeface="Times New Roman" panose="02020603050405020304" pitchFamily="18" charset="0"/>
                <a:cs typeface="Times New Roman" panose="02020603050405020304" pitchFamily="18" charset="0"/>
              </a:rPr>
              <a:t>Лица, на которых непосредственно возложено обеспечение соблюдения требований охраны труда на участке (объекте), где произошел несчастный случай, в состав комиссии не включаются.</a:t>
            </a:r>
          </a:p>
          <a:p>
            <a:pPr algn="just"/>
            <a:endParaRPr lang="ru-RU" sz="2000" b="1"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19176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29202" cy="1944216"/>
          </a:xfrm>
        </p:spPr>
        <p:txBody>
          <a:bodyPr>
            <a:normAutofit fontScale="90000"/>
          </a:bodyPr>
          <a:lstStyle/>
          <a:p>
            <a:pPr algn="ctr"/>
            <a:r>
              <a:rPr lang="ru-RU" sz="3600" b="1" dirty="0">
                <a:solidFill>
                  <a:srgbClr val="92D050"/>
                </a:solidFill>
                <a:latin typeface="Times New Roman" panose="02020603050405020304" pitchFamily="18" charset="0"/>
                <a:cs typeface="Times New Roman" panose="02020603050405020304" pitchFamily="18" charset="0"/>
              </a:rPr>
              <a:t>Формирование комиссии по расследованию тяжелого несчастного случая</a:t>
            </a:r>
            <a:br>
              <a:rPr lang="ru-RU" sz="3600" b="1" dirty="0">
                <a:solidFill>
                  <a:srgbClr val="92D050"/>
                </a:solidFill>
                <a:latin typeface="Times New Roman" panose="02020603050405020304" pitchFamily="18" charset="0"/>
                <a:cs typeface="Times New Roman" panose="02020603050405020304" pitchFamily="18" charset="0"/>
              </a:rPr>
            </a:br>
            <a:r>
              <a:rPr lang="ru-RU" sz="3600" b="1" dirty="0">
                <a:solidFill>
                  <a:srgbClr val="92D050"/>
                </a:solidFill>
                <a:latin typeface="Times New Roman" panose="02020603050405020304" pitchFamily="18" charset="0"/>
                <a:cs typeface="Times New Roman" panose="02020603050405020304" pitchFamily="18" charset="0"/>
              </a:rPr>
              <a:t> (со смертельным исходом)</a:t>
            </a:r>
          </a:p>
        </p:txBody>
      </p:sp>
      <p:sp>
        <p:nvSpPr>
          <p:cNvPr id="3" name="Объект 2"/>
          <p:cNvSpPr>
            <a:spLocks noGrp="1"/>
          </p:cNvSpPr>
          <p:nvPr>
            <p:ph idx="1"/>
          </p:nvPr>
        </p:nvSpPr>
        <p:spPr>
          <a:xfrm>
            <a:off x="14798" y="2276872"/>
            <a:ext cx="9129202" cy="4581128"/>
          </a:xfrm>
        </p:spPr>
        <p:txBody>
          <a:bodyPr>
            <a:normAutofit fontScale="25000" lnSpcReduction="20000"/>
          </a:bodyPr>
          <a:lstStyle/>
          <a:p>
            <a:pPr marL="0" indent="0" algn="just">
              <a:buNone/>
            </a:pPr>
            <a:r>
              <a:rPr lang="ru-RU" sz="5500" b="1" dirty="0">
                <a:latin typeface="Times New Roman" panose="02020603050405020304" pitchFamily="18" charset="0"/>
                <a:cs typeface="Times New Roman" panose="02020603050405020304" pitchFamily="18" charset="0"/>
              </a:rPr>
              <a:t>        </a:t>
            </a:r>
            <a:r>
              <a:rPr lang="ru-RU" sz="6400" b="1" dirty="0">
                <a:latin typeface="Times New Roman" panose="02020603050405020304" pitchFamily="18" charset="0"/>
                <a:cs typeface="Times New Roman" panose="02020603050405020304" pitchFamily="18" charset="0"/>
              </a:rPr>
              <a:t>Для расследования несчастного случая (в том числе группового), в результате которого один или несколько пострадавших получили тяжелые повреждения здоровья, либо несчастного случая (в том числе группового) со смертельным исходом, в состав комиссии дополнительно включаются государственный инспектор труда, представители органа исполнительной власти субъекта Российской Федерации или органа местного самоуправления (по согласованию), представитель территориального объединения организаций профес­сиональных союзов. </a:t>
            </a:r>
          </a:p>
          <a:p>
            <a:pPr marL="0" indent="0" algn="just">
              <a:buNone/>
            </a:pPr>
            <a:r>
              <a:rPr lang="ru-RU" sz="6400" b="1" dirty="0">
                <a:latin typeface="Times New Roman" panose="02020603050405020304" pitchFamily="18" charset="0"/>
                <a:cs typeface="Times New Roman" panose="02020603050405020304" pitchFamily="18" charset="0"/>
              </a:rPr>
              <a:t>       При расследовании несчастных случаев с застрахованными в состав комиссии также включаются представители исполнитель­ных органов страховщика (по месту регистрации страхователя). </a:t>
            </a:r>
          </a:p>
          <a:p>
            <a:pPr algn="just"/>
            <a:r>
              <a:rPr lang="ru-RU" sz="6400" b="1" dirty="0">
                <a:latin typeface="Times New Roman" panose="02020603050405020304" pitchFamily="18" charset="0"/>
                <a:cs typeface="Times New Roman" panose="02020603050405020304" pitchFamily="18" charset="0"/>
              </a:rPr>
              <a:t>Работодатель образует комиссию и утверждает ее состав во главе с государственным инспектором труда. </a:t>
            </a:r>
          </a:p>
          <a:p>
            <a:pPr marL="0" indent="0" algn="just">
              <a:buNone/>
            </a:pPr>
            <a:r>
              <a:rPr lang="ru-RU" sz="6400" b="1" dirty="0">
                <a:latin typeface="Times New Roman" panose="02020603050405020304" pitchFamily="18" charset="0"/>
                <a:cs typeface="Times New Roman" panose="02020603050405020304" pitchFamily="18" charset="0"/>
              </a:rPr>
              <a:t>       По требованию пострадавшего (в случае смерти пострадавшего – его родственников) в расследовании несчастного случая может принимать участие его доверенное лицо. В случае если доверенное лицо не участвует в расследовании, работодатель или уполномоченный им его представитель либо председатель комиссии обязан по требованию доверенного лица ознакомить его с материалами расследования. </a:t>
            </a:r>
          </a:p>
          <a:p>
            <a:pPr marL="0" indent="0" algn="just">
              <a:buNone/>
            </a:pPr>
            <a:r>
              <a:rPr lang="ru-RU" sz="6400" b="1" dirty="0">
                <a:latin typeface="Times New Roman" panose="02020603050405020304" pitchFamily="18" charset="0"/>
                <a:cs typeface="Times New Roman" panose="02020603050405020304" pitchFamily="18" charset="0"/>
              </a:rPr>
              <a:t>        При несчастном случае, происшедшем в организации при экс­плуатации опасных производственных объектов, подконтрольных территориальному органу федерального органа исполнительной власти, осуществляющего функции по контролю и надзору в сфере промышленной безопасности, состав комиссии утверждается руко­водителем соответствующего территориального органа. Возглавляет комиссию представитель этого органа. </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361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F672EF2-DFCA-5C84-43D9-3DF7C3B71765}"/>
              </a:ext>
            </a:extLst>
          </p:cNvPr>
          <p:cNvSpPr>
            <a:spLocks noGrp="1"/>
          </p:cNvSpPr>
          <p:nvPr>
            <p:ph type="title"/>
          </p:nvPr>
        </p:nvSpPr>
        <p:spPr>
          <a:xfrm>
            <a:off x="107504" y="116632"/>
            <a:ext cx="9036496" cy="1008112"/>
          </a:xfrm>
        </p:spPr>
        <p:txBody>
          <a:bodyPr>
            <a:normAutofit/>
          </a:bodyPr>
          <a:lstStyle/>
          <a:p>
            <a:pPr algn="ctr"/>
            <a:r>
              <a:rPr lang="ru-RU" sz="4400" b="1" dirty="0">
                <a:solidFill>
                  <a:srgbClr val="92D050"/>
                </a:solidFill>
                <a:latin typeface="Times New Roman" panose="02020603050405020304" pitchFamily="18" charset="0"/>
                <a:cs typeface="Times New Roman" panose="02020603050405020304" pitchFamily="18" charset="0"/>
              </a:rPr>
              <a:t>ЗАМЕНА ЧЛЕНА КОМИССИИ</a:t>
            </a:r>
          </a:p>
        </p:txBody>
      </p:sp>
      <p:sp>
        <p:nvSpPr>
          <p:cNvPr id="3" name="Объект 2">
            <a:extLst>
              <a:ext uri="{FF2B5EF4-FFF2-40B4-BE49-F238E27FC236}">
                <a16:creationId xmlns:a16="http://schemas.microsoft.com/office/drawing/2014/main" id="{347A2C2F-42C5-0E7F-C6DB-C4E9B5094555}"/>
              </a:ext>
            </a:extLst>
          </p:cNvPr>
          <p:cNvSpPr>
            <a:spLocks noGrp="1"/>
          </p:cNvSpPr>
          <p:nvPr>
            <p:ph idx="1"/>
          </p:nvPr>
        </p:nvSpPr>
        <p:spPr>
          <a:xfrm>
            <a:off x="0" y="980728"/>
            <a:ext cx="9144000" cy="5877272"/>
          </a:xfrm>
        </p:spPr>
        <p:txBody>
          <a:bodyPr>
            <a:normAutofit fontScale="85000" lnSpcReduction="20000"/>
          </a:bodyPr>
          <a:lstStyle/>
          <a:p>
            <a:pPr marL="0" marR="36195" lvl="0" indent="0" algn="just" fontAlgn="base">
              <a:lnSpc>
                <a:spcPct val="107000"/>
              </a:lnSpc>
              <a:spcBef>
                <a:spcPts val="0"/>
              </a:spcBef>
              <a:buClr>
                <a:srgbClr val="000000"/>
              </a:buClr>
              <a:buSzPts val="1400"/>
              <a:buNone/>
            </a:pPr>
            <a:r>
              <a:rPr lang="ru-RU" sz="1900" b="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ru-RU" sz="19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Член комиссии или председатель комиссии по расследованию несчастного случая, в том числе происшедшего в отдельных отраслях и организациях, может быть заменен в случае письменного уведомления работодателя, образовавшего комиссию по расследованию несчастного случая, руководителем соответствующего органа (организации), направившего его для участия в расследовании несчастного случая, об отзыве члена комиссии или председателя комиссии, направленного для участия в комиссии по расследованию несчастного случая, и направлении руководителем соответствующего органа (организации) другого представителя для участия в работе комиссии взамен выбывшего (далее — письменное уведомление), в том числе в случае:</a:t>
            </a:r>
          </a:p>
          <a:p>
            <a:pPr marL="36195" marR="36195" indent="454025" algn="just">
              <a:lnSpc>
                <a:spcPct val="107000"/>
              </a:lnSpc>
              <a:spcBef>
                <a:spcPts val="0"/>
              </a:spcBef>
            </a:pPr>
            <a:r>
              <a:rPr lang="ru-RU" sz="1900" b="1" dirty="0">
                <a:effectLst/>
                <a:latin typeface="Times New Roman" panose="02020603050405020304" pitchFamily="18" charset="0"/>
                <a:ea typeface="Times New Roman" panose="02020603050405020304" pitchFamily="18" charset="0"/>
              </a:rPr>
              <a:t>уклонения без уважительных причин от участия в работе комиссии при подтверждении надлежащего информирования члена комиссии о работе комиссии; невозможности исполнять свои обязанности по причине болезни (иного повреждения здоровья) либо смерти; по причине увольнения (освобождения от занимаемой должности) члена комиссии или председателя комиссии.</a:t>
            </a:r>
          </a:p>
          <a:p>
            <a:pPr marL="36195" marR="36195" indent="454025" algn="just">
              <a:lnSpc>
                <a:spcPct val="107000"/>
              </a:lnSpc>
              <a:spcBef>
                <a:spcPts val="0"/>
              </a:spcBef>
            </a:pPr>
            <a:r>
              <a:rPr lang="ru-RU" sz="1900" b="1" dirty="0">
                <a:effectLst/>
                <a:latin typeface="Times New Roman" panose="02020603050405020304" pitchFamily="18" charset="0"/>
                <a:ea typeface="Times New Roman" panose="02020603050405020304" pitchFamily="18" charset="0"/>
              </a:rPr>
              <a:t>Руководитель соответствующего органа (организации) представитель которого выведен из состава комиссии обязан незамедлительно направить другого представителя для участия в работе комиссии взамен выбывшего.</a:t>
            </a:r>
          </a:p>
          <a:p>
            <a:pPr marL="36195" marR="36195" indent="454025" algn="just">
              <a:lnSpc>
                <a:spcPct val="107000"/>
              </a:lnSpc>
              <a:spcBef>
                <a:spcPts val="0"/>
              </a:spcBef>
            </a:pPr>
            <a:r>
              <a:rPr lang="ru-RU" sz="1900" b="1" dirty="0">
                <a:effectLst/>
                <a:latin typeface="Times New Roman" panose="02020603050405020304" pitchFamily="18" charset="0"/>
                <a:ea typeface="Times New Roman" panose="02020603050405020304" pitchFamily="18" charset="0"/>
              </a:rPr>
              <a:t>Документы, подтверждающие замену члена комиссии или председателя комиссии, с указанием причины принятого решения, приобщаются к материалам расследования. Работодателем (его представителем) в течении 24 часов после получения письменного уведомления вносятся изменения в приказ (распоряжение) об образовании комиссии по расследованию несчастного случая, который приобщается к материалам расследования несчастного случая.</a:t>
            </a:r>
          </a:p>
          <a:p>
            <a:endParaRPr lang="ru-RU" dirty="0"/>
          </a:p>
        </p:txBody>
      </p:sp>
    </p:spTree>
    <p:extLst>
      <p:ext uri="{BB962C8B-B14F-4D97-AF65-F5344CB8AC3E}">
        <p14:creationId xmlns:p14="http://schemas.microsoft.com/office/powerpoint/2010/main" val="88697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39"/>
            <a:ext cx="9144000" cy="1800201"/>
          </a:xfrm>
          <a:ln>
            <a:solidFill>
              <a:schemeClr val="accent1">
                <a:lumMod val="60000"/>
                <a:lumOff val="40000"/>
              </a:schemeClr>
            </a:solidFill>
          </a:ln>
        </p:spPr>
        <p:txBody>
          <a:bodyPr>
            <a:normAutofit fontScale="90000"/>
          </a:bodyPr>
          <a:lstStyle/>
          <a:p>
            <a:pPr algn="ctr"/>
            <a:r>
              <a:rPr lang="ru-RU" sz="2400" b="1" dirty="0">
                <a:solidFill>
                  <a:srgbClr val="92D050"/>
                </a:solidFill>
                <a:effectLst/>
                <a:latin typeface="Times New Roman" panose="02020603050405020304" pitchFamily="18" charset="0"/>
                <a:ea typeface="Times New Roman" panose="02020603050405020304" pitchFamily="18" charset="0"/>
              </a:rPr>
              <a:t>Сроки расследования несчастных случаев исчисляются в календарных днях начиная со дня издания работодателем приказа об образовании комиссии по расследованию несчастного случая.</a:t>
            </a:r>
            <a:endParaRPr lang="ru-RU" sz="2400" dirty="0">
              <a:solidFill>
                <a:srgbClr val="92D05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0" y="1988840"/>
            <a:ext cx="4572000" cy="4680521"/>
          </a:xfrm>
          <a:ln>
            <a:solidFill>
              <a:schemeClr val="accent1">
                <a:lumMod val="60000"/>
                <a:lumOff val="40000"/>
              </a:schemeClr>
            </a:solidFill>
          </a:ln>
        </p:spPr>
        <p:txBody>
          <a:bodyPr>
            <a:noAutofit/>
          </a:bodyPr>
          <a:lstStyle/>
          <a:p>
            <a:pPr marL="0" indent="0" algn="just">
              <a:buNone/>
            </a:pPr>
            <a:r>
              <a:rPr lang="ru-RU" sz="2400" b="1" dirty="0">
                <a:latin typeface="Times New Roman" panose="02020603050405020304" pitchFamily="18" charset="0"/>
                <a:cs typeface="Times New Roman" panose="02020603050405020304" pitchFamily="18" charset="0"/>
              </a:rPr>
              <a:t>Расследование несчастного случая (в том числе группового), в результате которого один или несколько пострадавших получили легкие повреждения здоровья, проводится комиссией в течение трех календарных дней. </a:t>
            </a:r>
          </a:p>
        </p:txBody>
      </p:sp>
      <p:sp>
        <p:nvSpPr>
          <p:cNvPr id="4" name="Объект 3">
            <a:extLst>
              <a:ext uri="{FF2B5EF4-FFF2-40B4-BE49-F238E27FC236}">
                <a16:creationId xmlns:a16="http://schemas.microsoft.com/office/drawing/2014/main" id="{431769CE-195B-29BE-0E0E-03C263992E2F}"/>
              </a:ext>
            </a:extLst>
          </p:cNvPr>
          <p:cNvSpPr>
            <a:spLocks noGrp="1"/>
          </p:cNvSpPr>
          <p:nvPr>
            <p:ph sz="half" idx="2"/>
          </p:nvPr>
        </p:nvSpPr>
        <p:spPr>
          <a:xfrm>
            <a:off x="4572000" y="1988840"/>
            <a:ext cx="4572000" cy="4608514"/>
          </a:xfrm>
          <a:ln>
            <a:solidFill>
              <a:schemeClr val="accent1">
                <a:lumMod val="60000"/>
                <a:lumOff val="40000"/>
              </a:schemeClr>
            </a:solidFill>
          </a:ln>
        </p:spPr>
        <p:txBody>
          <a:bodyPr>
            <a:normAutofit fontScale="92500" lnSpcReduction="10000"/>
          </a:bodyPr>
          <a:lstStyle/>
          <a:p>
            <a:pPr marL="0" indent="0" algn="just">
              <a:buNone/>
            </a:pPr>
            <a:r>
              <a:rPr lang="ru-RU" sz="2800" b="1" dirty="0">
                <a:latin typeface="Times New Roman" panose="02020603050405020304" pitchFamily="18" charset="0"/>
                <a:cs typeface="Times New Roman" panose="02020603050405020304" pitchFamily="18" charset="0"/>
              </a:rPr>
              <a:t>Расследование несчастного случая (в том числе группового), в результате которого один или несколько пострадавших получили тяжелые повреждения здоровья, либо несчастного случая (в том числе группового) со смертельным исходом проводится комиссией в течение 15 календарных дней.</a:t>
            </a:r>
          </a:p>
          <a:p>
            <a:endParaRPr lang="ru-RU" dirty="0"/>
          </a:p>
        </p:txBody>
      </p:sp>
    </p:spTree>
    <p:extLst>
      <p:ext uri="{BB962C8B-B14F-4D97-AF65-F5344CB8AC3E}">
        <p14:creationId xmlns:p14="http://schemas.microsoft.com/office/powerpoint/2010/main" val="2440199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16F15F8-4736-F31A-F54F-A40B581B6B9E}"/>
              </a:ext>
            </a:extLst>
          </p:cNvPr>
          <p:cNvSpPr>
            <a:spLocks noGrp="1"/>
          </p:cNvSpPr>
          <p:nvPr>
            <p:ph idx="1"/>
          </p:nvPr>
        </p:nvSpPr>
        <p:spPr>
          <a:xfrm>
            <a:off x="0" y="980728"/>
            <a:ext cx="9036496" cy="5832648"/>
          </a:xfrm>
        </p:spPr>
        <p:txBody>
          <a:bodyPr/>
          <a:lstStyle/>
          <a:p>
            <a:pPr algn="just"/>
            <a:r>
              <a:rPr lang="ru-RU" sz="3200" b="1" dirty="0">
                <a:latin typeface="Times New Roman" panose="02020603050405020304" pitchFamily="18" charset="0"/>
                <a:cs typeface="Times New Roman" panose="02020603050405020304" pitchFamily="18" charset="0"/>
              </a:rPr>
              <a:t>Несчастный случай, о котором не было своевременно сообщено работодателю или в результате которого нетрудоспособность у пострадавшего наступила не сразу, расследуется в порядке, установленном настоящим Кодексом, другими федеральными законами по заявлению пострадавшего или его доверенного лица в течение одного месяца со дня поступления указанного заявления. </a:t>
            </a:r>
          </a:p>
          <a:p>
            <a:endParaRPr lang="ru-RU" dirty="0"/>
          </a:p>
        </p:txBody>
      </p:sp>
    </p:spTree>
    <p:extLst>
      <p:ext uri="{BB962C8B-B14F-4D97-AF65-F5344CB8AC3E}">
        <p14:creationId xmlns:p14="http://schemas.microsoft.com/office/powerpoint/2010/main" val="423219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692696"/>
            <a:ext cx="8784976" cy="6165304"/>
          </a:xfrm>
        </p:spPr>
        <p:txBody>
          <a:bodyPr>
            <a:normAutofit lnSpcReduction="10000"/>
          </a:bodyPr>
          <a:lstStyle/>
          <a:p>
            <a:pPr algn="ctr"/>
            <a:r>
              <a:rPr lang="ru-RU" sz="2400" b="1" dirty="0">
                <a:solidFill>
                  <a:srgbClr val="92D050"/>
                </a:solidFill>
                <a:latin typeface="Times New Roman" panose="02020603050405020304" pitchFamily="18" charset="0"/>
                <a:cs typeface="Times New Roman" panose="02020603050405020304" pitchFamily="18" charset="0"/>
              </a:rPr>
              <a:t>Приказ Минтруда России от 16.05.2022 N 298н "Об утверждении перечня отдельных видов работ, при выполнении которых работникам предоставляется бесплатно по установленным нормам лечебно-профилактическое питание, норм бесплатной выдачи витаминных препаратов, а также норм и условий бесплатной выдачи лечебно-профилактического питания" (Зарегистрировано в Минюсте России 30.05.2022 N 68627)</a:t>
            </a:r>
          </a:p>
          <a:p>
            <a:pPr algn="ctr"/>
            <a:endParaRPr lang="ru-RU" sz="2400" b="1" dirty="0">
              <a:solidFill>
                <a:srgbClr val="92D050"/>
              </a:solidFill>
              <a:latin typeface="Times New Roman" panose="02020603050405020304" pitchFamily="18" charset="0"/>
              <a:cs typeface="Times New Roman" panose="02020603050405020304" pitchFamily="18" charset="0"/>
            </a:endParaRPr>
          </a:p>
          <a:p>
            <a:pPr algn="ctr"/>
            <a:r>
              <a:rPr lang="ru-RU" sz="2400" b="1" u="sng" dirty="0">
                <a:solidFill>
                  <a:srgbClr val="92D050"/>
                </a:solidFill>
                <a:latin typeface="Times New Roman" panose="02020603050405020304" pitchFamily="18" charset="0"/>
                <a:cs typeface="Times New Roman" panose="02020603050405020304" pitchFamily="18" charset="0"/>
              </a:rPr>
              <a:t>Приказ Минздрава России от 20.05.2022 N 342н "Об утверждении порядка прохождения обязательного психиатрического освидетельствования работниками, осуществляющими отдельные виды деятельности, его периодичности, а также видов деятельности, при осуществлении которых проводится психиатрическое освидетельствование" (Зарегистрировано в Минюсте России 30.05.2022 N 68626)</a:t>
            </a:r>
          </a:p>
          <a:p>
            <a:pPr algn="ctr"/>
            <a:endParaRPr lang="ru-RU" sz="2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63422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0FF8AB5B-43D5-7841-4202-4B2F90624FD8}"/>
              </a:ext>
            </a:extLst>
          </p:cNvPr>
          <p:cNvSpPr>
            <a:spLocks noGrp="1"/>
          </p:cNvSpPr>
          <p:nvPr>
            <p:ph type="title"/>
          </p:nvPr>
        </p:nvSpPr>
        <p:spPr>
          <a:xfrm>
            <a:off x="0" y="260648"/>
            <a:ext cx="9144000" cy="936104"/>
          </a:xfrm>
        </p:spPr>
        <p:txBody>
          <a:bodyPr>
            <a:norm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Продление сроков расследования</a:t>
            </a:r>
          </a:p>
        </p:txBody>
      </p:sp>
      <p:sp>
        <p:nvSpPr>
          <p:cNvPr id="3" name="Объект 2">
            <a:extLst>
              <a:ext uri="{FF2B5EF4-FFF2-40B4-BE49-F238E27FC236}">
                <a16:creationId xmlns:a16="http://schemas.microsoft.com/office/drawing/2014/main" id="{75F82717-EBD7-06F8-5C12-750499E3FC34}"/>
              </a:ext>
            </a:extLst>
          </p:cNvPr>
          <p:cNvSpPr>
            <a:spLocks noGrp="1"/>
          </p:cNvSpPr>
          <p:nvPr>
            <p:ph idx="1"/>
          </p:nvPr>
        </p:nvSpPr>
        <p:spPr>
          <a:xfrm>
            <a:off x="0" y="1340768"/>
            <a:ext cx="9144000" cy="5517232"/>
          </a:xfrm>
        </p:spPr>
        <p:txBody>
          <a:bodyPr>
            <a:normAutofit/>
          </a:bodyPr>
          <a:lstStyle/>
          <a:p>
            <a:pPr marL="36195" marR="36195" indent="454025" algn="just">
              <a:lnSpc>
                <a:spcPct val="107000"/>
              </a:lnSpc>
              <a:spcAft>
                <a:spcPts val="25"/>
              </a:spcAft>
            </a:pPr>
            <a:r>
              <a:rPr lang="ru-RU" sz="2400" b="1" dirty="0">
                <a:latin typeface="Times New Roman" panose="02020603050405020304" pitchFamily="18" charset="0"/>
                <a:cs typeface="Times New Roman" panose="02020603050405020304" pitchFamily="18" charset="0"/>
              </a:rPr>
              <a:t>При необходимости проведения дополнительной проверки обстоятельств несчастного случая, получения соответствующих медицинских и иных заключений указанные в настоящей статье сроки могут быть продлены председателем комиссии, но не более чем на 15 календарных дней. Если завершить расследование несчастного случая в установленные сроки не представляется возможным в связи с необходимостью рассмотрения его обстоятельств в организациях, осуществляющих экспертизу, органах дознания, органах следствия или в суде, решение о продлении срока расследования несчастного случая принимается по согласованию с этими организациями, органами либо с учетом принятых ими решений.</a:t>
            </a:r>
          </a:p>
          <a:p>
            <a:endParaRPr lang="ru-RU" dirty="0"/>
          </a:p>
        </p:txBody>
      </p:sp>
    </p:spTree>
    <p:extLst>
      <p:ext uri="{BB962C8B-B14F-4D97-AF65-F5344CB8AC3E}">
        <p14:creationId xmlns:p14="http://schemas.microsoft.com/office/powerpoint/2010/main" val="4096432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792088"/>
          </a:xfrm>
        </p:spPr>
        <p:txBody>
          <a:bodyPr>
            <a:normAutofit fontScale="90000"/>
          </a:bodyPr>
          <a:lstStyle/>
          <a:p>
            <a:pPr algn="ctr"/>
            <a:r>
              <a:rPr lang="ru-RU" sz="4000" b="1" dirty="0">
                <a:solidFill>
                  <a:srgbClr val="92D050"/>
                </a:solidFill>
                <a:latin typeface="Times New Roman" panose="02020603050405020304" pitchFamily="18" charset="0"/>
                <a:cs typeface="Times New Roman" panose="02020603050405020304" pitchFamily="18" charset="0"/>
              </a:rPr>
              <a:t>Осмотр места происшествия</a:t>
            </a:r>
            <a:endParaRPr lang="ru-RU" sz="4000" dirty="0">
              <a:solidFill>
                <a:srgbClr val="92D05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268760"/>
            <a:ext cx="9036496" cy="5589240"/>
          </a:xfrm>
        </p:spPr>
        <p:txBody>
          <a:bodyPr>
            <a:normAutofit lnSpcReduction="10000"/>
          </a:bodyPr>
          <a:lstStyle/>
          <a:p>
            <a:pPr marL="0" indent="0" algn="just">
              <a:buNone/>
            </a:pPr>
            <a:r>
              <a:rPr lang="ru-RU" b="1" dirty="0">
                <a:latin typeface="Times New Roman" panose="02020603050405020304" pitchFamily="18" charset="0"/>
                <a:cs typeface="Times New Roman" panose="02020603050405020304" pitchFamily="18" charset="0"/>
              </a:rPr>
              <a:t>        При осмотре места, где произошел несчастный случай, комиссия по расследованию обязана установить факт сохранения (не сохранения) обстановки, о чем следует сделать запись в соответствующем разделе Протокола осмотра места происшествия с указанием причины не сохранения обстановки и виновных в этом должностных лиц. Комиссия по расследованию, устанавливая характеристику места происшествия, в Протоколе указывает, какие действия выполнял работодатель для сохранения обстановки, до начала его расследования.</a:t>
            </a:r>
          </a:p>
          <a:p>
            <a:pPr marL="0" indent="0" algn="just">
              <a:buNone/>
            </a:pPr>
            <a:r>
              <a:rPr lang="ru-RU" b="1" dirty="0">
                <a:latin typeface="Times New Roman" panose="02020603050405020304" pitchFamily="18" charset="0"/>
                <a:cs typeface="Times New Roman" panose="02020603050405020304" pitchFamily="18" charset="0"/>
              </a:rPr>
              <a:t>     В протоколе указывается:</a:t>
            </a:r>
          </a:p>
          <a:p>
            <a:pPr algn="just"/>
            <a:r>
              <a:rPr lang="ru-RU" b="1" dirty="0">
                <a:latin typeface="Times New Roman" panose="02020603050405020304" pitchFamily="18" charset="0"/>
                <a:cs typeface="Times New Roman" panose="02020603050405020304" pitchFamily="18" charset="0"/>
              </a:rPr>
              <a:t> наличие СИЗ, коллективной защиты, результаты проведенной специальной оценки условий труда, оценки рисков.</a:t>
            </a:r>
          </a:p>
          <a:p>
            <a:pPr algn="just"/>
            <a:r>
              <a:rPr lang="ru-RU" b="1" dirty="0">
                <a:latin typeface="Times New Roman" panose="02020603050405020304" pitchFamily="18" charset="0"/>
                <a:cs typeface="Times New Roman" panose="02020603050405020304" pitchFamily="18" charset="0"/>
              </a:rPr>
              <a:t>наличие вредных и опасных производственных факторов, нормы освещенности рабочих мест, районов станции, маршрутов прохода, его обозначение и состояние и т.д.;</a:t>
            </a:r>
          </a:p>
          <a:p>
            <a:pPr algn="just"/>
            <a:r>
              <a:rPr lang="ru-RU" b="1" dirty="0">
                <a:latin typeface="Times New Roman" panose="02020603050405020304" pitchFamily="18" charset="0"/>
                <a:cs typeface="Times New Roman" panose="02020603050405020304" pitchFamily="18" charset="0"/>
              </a:rPr>
              <a:t>состояние инструмента, оборудования, грузоподъемных машин и механизмов, подвижного состава, лесов и подмостей и т.д. на предмет их соответствия нормам охраны труда;</a:t>
            </a:r>
          </a:p>
          <a:p>
            <a:pPr algn="just"/>
            <a:r>
              <a:rPr lang="ru-RU" b="1" dirty="0">
                <a:latin typeface="Times New Roman" panose="02020603050405020304" pitchFamily="18" charset="0"/>
                <a:cs typeface="Times New Roman" panose="02020603050405020304" pitchFamily="18" charset="0"/>
              </a:rPr>
              <a:t>Результаты осмотра места происшествия заносятся в протокол (форма 9), утвержденный постановлением Минтруда России от 20.04.2022г. № 223н.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1173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070D19A2-A370-2C90-7B7F-1A0DB4DF8CD6}"/>
              </a:ext>
            </a:extLst>
          </p:cNvPr>
          <p:cNvSpPr>
            <a:spLocks noGrp="1"/>
          </p:cNvSpPr>
          <p:nvPr>
            <p:ph type="title"/>
          </p:nvPr>
        </p:nvSpPr>
        <p:spPr>
          <a:xfrm>
            <a:off x="0" y="404664"/>
            <a:ext cx="9144000" cy="1368152"/>
          </a:xfrm>
        </p:spPr>
        <p:txBody>
          <a:bodyPr>
            <a:normAutofit fontScale="90000"/>
          </a:bodyPr>
          <a:lstStyle/>
          <a:p>
            <a:pPr algn="ctr"/>
            <a:r>
              <a:rPr lang="ru-RU" sz="5400" b="1" dirty="0">
                <a:solidFill>
                  <a:srgbClr val="92D050"/>
                </a:solidFill>
                <a:latin typeface="Times New Roman" panose="02020603050405020304" pitchFamily="18" charset="0"/>
                <a:cs typeface="Times New Roman" panose="02020603050405020304" pitchFamily="18" charset="0"/>
              </a:rPr>
              <a:t>Опрос пострадавших и очевидцев</a:t>
            </a:r>
            <a:endParaRPr lang="ru-RU" dirty="0">
              <a:solidFill>
                <a:srgbClr val="92D050"/>
              </a:solidFill>
            </a:endParaRPr>
          </a:p>
        </p:txBody>
      </p:sp>
      <p:sp>
        <p:nvSpPr>
          <p:cNvPr id="3" name="Объект 2">
            <a:extLst>
              <a:ext uri="{FF2B5EF4-FFF2-40B4-BE49-F238E27FC236}">
                <a16:creationId xmlns:a16="http://schemas.microsoft.com/office/drawing/2014/main" id="{535DD34B-BFA9-D0BC-AC97-C9533B22D963}"/>
              </a:ext>
            </a:extLst>
          </p:cNvPr>
          <p:cNvSpPr>
            <a:spLocks noGrp="1"/>
          </p:cNvSpPr>
          <p:nvPr>
            <p:ph idx="1"/>
          </p:nvPr>
        </p:nvSpPr>
        <p:spPr>
          <a:xfrm>
            <a:off x="-108520" y="1772816"/>
            <a:ext cx="9252520" cy="5085184"/>
          </a:xfrm>
        </p:spPr>
        <p:txBody>
          <a:bodyPr>
            <a:normAutofit fontScale="92500" lnSpcReduction="20000"/>
          </a:bodyPr>
          <a:lstStyle/>
          <a:p>
            <a:pPr algn="just"/>
            <a:r>
              <a:rPr lang="ru-RU" sz="2000" b="1" dirty="0">
                <a:effectLst/>
                <a:latin typeface="Times New Roman" panose="02020603050405020304" pitchFamily="18" charset="0"/>
                <a:ea typeface="Times New Roman" panose="02020603050405020304" pitchFamily="18" charset="0"/>
              </a:rPr>
              <a:t>Допускается проведение опросов очевидцев несчастного случая, в том числе происшедшего в отдельных отраслях и организациях, и должностных лиц, получение объяснения пострадавшего, а также осмотр места происшествия, в случае необходимости, с применением дистанционных технологий, в том числе с использованием видео-конференц-связи с последующим оформлением соответствующих форм документов, необходимых для расследования несчастных случаев на производстве, предусмотренных приложением №2.</a:t>
            </a:r>
          </a:p>
          <a:p>
            <a:pPr algn="just"/>
            <a:r>
              <a:rPr lang="ru-RU" sz="2000" b="1" dirty="0">
                <a:effectLst/>
                <a:latin typeface="Times New Roman" panose="02020603050405020304" pitchFamily="18" charset="0"/>
                <a:ea typeface="Times New Roman" panose="02020603050405020304" pitchFamily="18" charset="0"/>
              </a:rPr>
              <a:t>Председатель комиссии и члены комиссии (в установленных Кодексом и Положением случаях государственный инспектор труда, самостоятельно проводящий расследование несчастного случая) организуют встречи с пострадавшими, их доверенными лицами и членами семей в целях ознакомления их с результатами расследования несчастного случая, происшедшего в отдельных отраслях и организациях, при необходимости вносят предложения по вопросам оказания им помощи социального характера, разъясняют порядок возмещения вреда, причиненного здоровью пострадавших, в том числе компенсации морального вреда, и оказывают помощь в пределах своей компетенции по разъяснению возникающих вопросов.</a:t>
            </a:r>
          </a:p>
          <a:p>
            <a:pPr algn="just"/>
            <a:r>
              <a:rPr lang="ru-RU" sz="2000" b="1" dirty="0">
                <a:latin typeface="Times New Roman" panose="02020603050405020304" pitchFamily="18" charset="0"/>
                <a:ea typeface="Times New Roman" panose="02020603050405020304" pitchFamily="18" charset="0"/>
              </a:rPr>
              <a:t>Протокол оформляется по форме №8 приказа.</a:t>
            </a:r>
            <a:endParaRPr lang="ru-RU" sz="2000" b="1"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026182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1143000"/>
          </a:xfrm>
        </p:spPr>
        <p:txBody>
          <a:bodyPr>
            <a:norm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Сбор и  изучение локальных норма­тивных актов организации</a:t>
            </a:r>
          </a:p>
        </p:txBody>
      </p:sp>
      <p:sp>
        <p:nvSpPr>
          <p:cNvPr id="3" name="Объект 2"/>
          <p:cNvSpPr>
            <a:spLocks noGrp="1"/>
          </p:cNvSpPr>
          <p:nvPr>
            <p:ph idx="1"/>
          </p:nvPr>
        </p:nvSpPr>
        <p:spPr>
          <a:xfrm>
            <a:off x="0" y="1417638"/>
            <a:ext cx="9036496" cy="5440362"/>
          </a:xfrm>
        </p:spPr>
        <p:txBody>
          <a:bodyPr>
            <a:normAutofit fontScale="85000" lnSpcReduction="10000"/>
          </a:bodyPr>
          <a:lstStyle/>
          <a:p>
            <a:pPr lvl="0" algn="just"/>
            <a:r>
              <a:rPr lang="ru-RU" b="1" dirty="0">
                <a:latin typeface="Times New Roman" panose="02020603050405020304" pitchFamily="18" charset="0"/>
                <a:cs typeface="Times New Roman" panose="02020603050405020304" pitchFamily="18" charset="0"/>
              </a:rPr>
              <a:t>Действующие инструкции по охране труда.</a:t>
            </a:r>
          </a:p>
          <a:p>
            <a:pPr lvl="0" algn="just"/>
            <a:r>
              <a:rPr lang="ru-RU" b="1" dirty="0">
                <a:latin typeface="Times New Roman" panose="02020603050405020304" pitchFamily="18" charset="0"/>
                <a:cs typeface="Times New Roman" panose="02020603050405020304" pitchFamily="18" charset="0"/>
              </a:rPr>
              <a:t>Должностные инструкции.</a:t>
            </a:r>
          </a:p>
          <a:p>
            <a:pPr lvl="0" algn="just"/>
            <a:r>
              <a:rPr lang="ru-RU" b="1" dirty="0">
                <a:latin typeface="Times New Roman" panose="02020603050405020304" pitchFamily="18" charset="0"/>
                <a:cs typeface="Times New Roman" panose="02020603050405020304" pitchFamily="18" charset="0"/>
              </a:rPr>
              <a:t>Технические паспорта, схемы машин, механизмов, оборудования, при эксплуатации которых произошел несчастный случай.</a:t>
            </a:r>
          </a:p>
          <a:p>
            <a:pPr lvl="0" algn="just"/>
            <a:r>
              <a:rPr lang="ru-RU" b="1" dirty="0">
                <a:latin typeface="Times New Roman" panose="02020603050405020304" pitchFamily="18" charset="0"/>
                <a:cs typeface="Times New Roman" panose="02020603050405020304" pitchFamily="18" charset="0"/>
              </a:rPr>
              <a:t>Акты о проведении периодических испытаний и обслуживания оборудования, при эксплуатации которого произошел несчастный случай, журналы технического состояния оборудования.</a:t>
            </a:r>
          </a:p>
          <a:p>
            <a:pPr lvl="0" algn="just"/>
            <a:r>
              <a:rPr lang="ru-RU" b="1" dirty="0">
                <a:latin typeface="Times New Roman" panose="02020603050405020304" pitchFamily="18" charset="0"/>
                <a:cs typeface="Times New Roman" panose="02020603050405020304" pitchFamily="18" charset="0"/>
              </a:rPr>
              <a:t>Документы по выдаче специальной одежды, специальной обуви и других средств индивидуальной защиты.</a:t>
            </a:r>
          </a:p>
          <a:p>
            <a:pPr lvl="0" algn="just"/>
            <a:r>
              <a:rPr lang="ru-RU" b="1" dirty="0">
                <a:latin typeface="Times New Roman" panose="02020603050405020304" pitchFamily="18" charset="0"/>
                <a:cs typeface="Times New Roman" panose="02020603050405020304" pitchFamily="18" charset="0"/>
              </a:rPr>
              <a:t>Коллективный договор, если такой имеется в организации.</a:t>
            </a:r>
          </a:p>
          <a:p>
            <a:pPr lvl="0" algn="just"/>
            <a:r>
              <a:rPr lang="ru-RU" b="1" dirty="0">
                <a:latin typeface="Times New Roman" panose="02020603050405020304" pitchFamily="18" charset="0"/>
                <a:cs typeface="Times New Roman" panose="02020603050405020304" pitchFamily="18" charset="0"/>
              </a:rPr>
              <a:t>Документы, подтверждающие проведение обучения по охране труда и проверки знаний требований охраны труда руководителей, специалистов и рабочего персонала.</a:t>
            </a:r>
          </a:p>
          <a:p>
            <a:pPr lvl="0" algn="just"/>
            <a:r>
              <a:rPr lang="ru-RU" b="1" dirty="0">
                <a:latin typeface="Times New Roman" panose="02020603050405020304" pitchFamily="18" charset="0"/>
                <a:cs typeface="Times New Roman" panose="02020603050405020304" pitchFamily="18" charset="0"/>
              </a:rPr>
              <a:t>Документы, подтверждающие прохождение пострадавшим инструкта­жей по охране труда.</a:t>
            </a:r>
          </a:p>
          <a:p>
            <a:pPr lvl="0" algn="just"/>
            <a:r>
              <a:rPr lang="ru-RU" b="1" dirty="0">
                <a:latin typeface="Times New Roman" panose="02020603050405020304" pitchFamily="18" charset="0"/>
                <a:cs typeface="Times New Roman" panose="02020603050405020304" pitchFamily="18" charset="0"/>
              </a:rPr>
              <a:t>Документы, подтверждающие право пострадав­шего на самостоятельное выполнение работы, при которой произошел несчастный случай.</a:t>
            </a:r>
          </a:p>
          <a:p>
            <a:pPr lvl="0" algn="just"/>
            <a:r>
              <a:rPr lang="ru-RU" b="1" dirty="0">
                <a:latin typeface="Times New Roman" panose="02020603050405020304" pitchFamily="18" charset="0"/>
                <a:cs typeface="Times New Roman" panose="02020603050405020304" pitchFamily="18" charset="0"/>
              </a:rPr>
              <a:t>Документы по специальной оценке условий труда, оценки </a:t>
            </a:r>
            <a:r>
              <a:rPr lang="ru-RU" b="1" dirty="0" err="1">
                <a:latin typeface="Times New Roman" panose="02020603050405020304" pitchFamily="18" charset="0"/>
                <a:cs typeface="Times New Roman" panose="02020603050405020304" pitchFamily="18" charset="0"/>
              </a:rPr>
              <a:t>профрисков</a:t>
            </a:r>
            <a:r>
              <a:rPr lang="ru-RU" b="1" dirty="0">
                <a:latin typeface="Times New Roman" panose="02020603050405020304" pitchFamily="18" charset="0"/>
                <a:cs typeface="Times New Roman" panose="02020603050405020304" pitchFamily="18" charset="0"/>
              </a:rPr>
              <a:t> и т.д. </a:t>
            </a:r>
          </a:p>
          <a:p>
            <a:pPr lvl="0" algn="just"/>
            <a:r>
              <a:rPr lang="ru-RU" b="1" dirty="0">
                <a:latin typeface="Times New Roman" panose="02020603050405020304" pitchFamily="18" charset="0"/>
                <a:cs typeface="Times New Roman" panose="02020603050405020304" pitchFamily="18" charset="0"/>
              </a:rPr>
              <a:t>Кадровые документы на пострадавшего и др.</a:t>
            </a:r>
          </a:p>
          <a:p>
            <a:pPr lvl="0" algn="just"/>
            <a:r>
              <a:rPr lang="ru-RU" b="1" dirty="0">
                <a:latin typeface="Times New Roman" panose="02020603050405020304" pitchFamily="18" charset="0"/>
                <a:cs typeface="Times New Roman" panose="02020603050405020304" pitchFamily="18" charset="0"/>
              </a:rPr>
              <a:t>Медицинские осмотры и психиатрические освидетельствования.</a:t>
            </a:r>
          </a:p>
          <a:p>
            <a:pPr lvl="0"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659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778098"/>
          </a:xfrm>
        </p:spPr>
        <p:txBody>
          <a:bodyPr>
            <a:norm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Процедура расследования</a:t>
            </a:r>
          </a:p>
        </p:txBody>
      </p:sp>
      <p:sp>
        <p:nvSpPr>
          <p:cNvPr id="3" name="Объект 2"/>
          <p:cNvSpPr>
            <a:spLocks noGrp="1"/>
          </p:cNvSpPr>
          <p:nvPr>
            <p:ph idx="1"/>
          </p:nvPr>
        </p:nvSpPr>
        <p:spPr>
          <a:xfrm>
            <a:off x="0" y="1196752"/>
            <a:ext cx="8964488" cy="5472608"/>
          </a:xfrm>
        </p:spPr>
        <p:txBody>
          <a:bodyPr>
            <a:normAutofit fontScale="70000" lnSpcReduction="20000"/>
          </a:bodyPr>
          <a:lstStyle/>
          <a:p>
            <a:pPr algn="just">
              <a:spcBef>
                <a:spcPts val="0"/>
              </a:spcBef>
            </a:pPr>
            <a:r>
              <a:rPr lang="ru-RU" sz="2700" b="1" dirty="0">
                <a:latin typeface="Times New Roman" panose="02020603050405020304" pitchFamily="18" charset="0"/>
                <a:cs typeface="Times New Roman" panose="02020603050405020304" pitchFamily="18" charset="0"/>
              </a:rPr>
              <a:t>На основании собранных материалов комиссия по окончании расследования устанавливает обстоятельства и причины несчастного случая, обеспечивает выполнение следующих действий (ст. 229.2 ТК РФ):</a:t>
            </a:r>
          </a:p>
          <a:p>
            <a:pPr algn="just">
              <a:spcBef>
                <a:spcPts val="0"/>
              </a:spcBef>
            </a:pPr>
            <a:r>
              <a:rPr lang="ru-RU" sz="2700" b="1" dirty="0">
                <a:latin typeface="Times New Roman" panose="02020603050405020304" pitchFamily="18" charset="0"/>
                <a:cs typeface="Times New Roman" panose="02020603050405020304" pitchFamily="18" charset="0"/>
              </a:rPr>
              <a:t>– выявляет лиц, допустивших нарушения государственных нормативных   требований по охране труда, локальных документов по охране труда;</a:t>
            </a:r>
          </a:p>
          <a:p>
            <a:pPr algn="just">
              <a:spcBef>
                <a:spcPts val="0"/>
              </a:spcBef>
            </a:pPr>
            <a:r>
              <a:rPr lang="ru-RU" sz="2700" b="1" dirty="0">
                <a:latin typeface="Times New Roman" panose="02020603050405020304" pitchFamily="18" charset="0"/>
                <a:cs typeface="Times New Roman" panose="02020603050405020304" pitchFamily="18" charset="0"/>
              </a:rPr>
              <a:t>– вырабатывает мероприятия по устранению причин и предупреждению подобных несчастных случаев;</a:t>
            </a:r>
          </a:p>
          <a:p>
            <a:pPr algn="just">
              <a:spcBef>
                <a:spcPts val="0"/>
              </a:spcBef>
            </a:pPr>
            <a:r>
              <a:rPr lang="ru-RU" sz="2700" b="1" dirty="0">
                <a:latin typeface="Times New Roman" panose="02020603050405020304" pitchFamily="18" charset="0"/>
                <a:cs typeface="Times New Roman" panose="02020603050405020304" pitchFamily="18" charset="0"/>
              </a:rPr>
              <a:t>– выясняет, были ли действия (бездействие) пострадавшего в момент несчастного случая обусловлены трудовыми отношениями с работодателем, участием его в производственной деятельности;</a:t>
            </a:r>
          </a:p>
          <a:p>
            <a:pPr algn="just">
              <a:spcBef>
                <a:spcPts val="0"/>
              </a:spcBef>
            </a:pPr>
            <a:r>
              <a:rPr lang="ru-RU" sz="2700" b="1" dirty="0">
                <a:latin typeface="Times New Roman" panose="02020603050405020304" pitchFamily="18" charset="0"/>
                <a:cs typeface="Times New Roman" panose="02020603050405020304" pitchFamily="18" charset="0"/>
              </a:rPr>
              <a:t>– решает вопрос об учете несчастного случая;</a:t>
            </a:r>
          </a:p>
          <a:p>
            <a:pPr algn="just">
              <a:spcBef>
                <a:spcPts val="0"/>
              </a:spcBef>
            </a:pPr>
            <a:r>
              <a:rPr lang="ru-RU" sz="2700" b="1" dirty="0">
                <a:latin typeface="Times New Roman" panose="02020603050405020304" pitchFamily="18" charset="0"/>
                <a:cs typeface="Times New Roman" panose="02020603050405020304" pitchFamily="18" charset="0"/>
              </a:rPr>
              <a:t>– квалифицирует событие как несчастный случай на производстве или как несчастный случай не связанный с производством;</a:t>
            </a:r>
          </a:p>
          <a:p>
            <a:pPr algn="just">
              <a:spcBef>
                <a:spcPts val="0"/>
              </a:spcBef>
            </a:pPr>
            <a:r>
              <a:rPr lang="ru-RU" sz="2700" b="1" dirty="0">
                <a:latin typeface="Times New Roman" panose="02020603050405020304" pitchFamily="18" charset="0"/>
                <a:cs typeface="Times New Roman" panose="02020603050405020304" pitchFamily="18" charset="0"/>
              </a:rPr>
              <a:t>– рассматривает возможность установления факта грубой неосторожности пострадавшего, содействовавшей возникновению или увеличению вреда, причиненного его здоровью, с учетом заключения профкома организации или иного уполномоченного пострадавшим органа;</a:t>
            </a:r>
          </a:p>
        </p:txBody>
      </p:sp>
    </p:spTree>
    <p:extLst>
      <p:ext uri="{BB962C8B-B14F-4D97-AF65-F5344CB8AC3E}">
        <p14:creationId xmlns:p14="http://schemas.microsoft.com/office/powerpoint/2010/main" val="1952603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E3D923F-434C-C0E3-837C-68A4690BE74E}"/>
              </a:ext>
            </a:extLst>
          </p:cNvPr>
          <p:cNvSpPr>
            <a:spLocks noGrp="1"/>
          </p:cNvSpPr>
          <p:nvPr>
            <p:ph idx="1"/>
          </p:nvPr>
        </p:nvSpPr>
        <p:spPr>
          <a:xfrm>
            <a:off x="107504" y="260648"/>
            <a:ext cx="8928992" cy="6597352"/>
          </a:xfrm>
        </p:spPr>
        <p:txBody>
          <a:bodyPr>
            <a:normAutofit lnSpcReduction="10000"/>
          </a:bodyPr>
          <a:lstStyle/>
          <a:p>
            <a:pPr algn="just">
              <a:spcBef>
                <a:spcPts val="0"/>
              </a:spcBef>
            </a:pPr>
            <a:r>
              <a:rPr lang="ru-RU" sz="2200" b="1" dirty="0">
                <a:latin typeface="Times New Roman" panose="02020603050405020304" pitchFamily="18" charset="0"/>
                <a:cs typeface="Times New Roman" panose="02020603050405020304" pitchFamily="18" charset="0"/>
              </a:rPr>
              <a:t>– определяет степень вины пострадавшего работника в процентах, если установлен факт его грубой неосторожности;</a:t>
            </a:r>
          </a:p>
          <a:p>
            <a:pPr algn="just">
              <a:spcBef>
                <a:spcPts val="0"/>
              </a:spcBef>
            </a:pPr>
            <a:r>
              <a:rPr lang="ru-RU" sz="2200" b="1" dirty="0">
                <a:latin typeface="Times New Roman" panose="02020603050405020304" pitchFamily="18" charset="0"/>
                <a:cs typeface="Times New Roman" panose="02020603050405020304" pitchFamily="18" charset="0"/>
              </a:rPr>
              <a:t> – проводит голосование членов комиссии по определению: причин несчастного случая, виновных лиц в допущенных нарушениях, учета и квалификации, степени вины пострадавшего, мероприятий по устранению выявленных нарушений и др., принимая решение по большинству голосов. Члены комиссии, не согласные с принятым решением, подписывают акты о расследовании с изложением своего аргументированного особого мнения;</a:t>
            </a:r>
          </a:p>
          <a:p>
            <a:pPr algn="just">
              <a:spcBef>
                <a:spcPts val="0"/>
              </a:spcBef>
            </a:pPr>
            <a:r>
              <a:rPr lang="ru-RU" sz="2200" b="1" dirty="0">
                <a:latin typeface="Times New Roman" panose="02020603050405020304" pitchFamily="18" charset="0"/>
                <a:cs typeface="Times New Roman" panose="02020603050405020304" pitchFamily="18" charset="0"/>
              </a:rPr>
              <a:t>– обеспечивает оформление акта о расследовании несчастного случая или акта о несчастном случае на производстве (Формы Н-1) и последующее формирование материалов дела;</a:t>
            </a:r>
          </a:p>
          <a:p>
            <a:pPr algn="just">
              <a:spcBef>
                <a:spcPts val="0"/>
              </a:spcBef>
            </a:pPr>
            <a:r>
              <a:rPr lang="ru-RU" sz="2200" b="1" dirty="0">
                <a:latin typeface="Times New Roman" panose="02020603050405020304" pitchFamily="18" charset="0"/>
                <a:cs typeface="Times New Roman" panose="02020603050405020304" pitchFamily="18" charset="0"/>
              </a:rPr>
              <a:t>– организуют встречи с пострадавшим, его доверенными лицами в целях ознакомления их с результатами расследования и разъяснением порядка возмещения вреда, причиненного здоровью пострадавшего, и оказывают правовую помощь по решению указанных вопросов.</a:t>
            </a:r>
          </a:p>
          <a:p>
            <a:endParaRPr lang="ru-RU" dirty="0"/>
          </a:p>
        </p:txBody>
      </p:sp>
    </p:spTree>
    <p:extLst>
      <p:ext uri="{BB962C8B-B14F-4D97-AF65-F5344CB8AC3E}">
        <p14:creationId xmlns:p14="http://schemas.microsoft.com/office/powerpoint/2010/main" val="4083494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64996" cy="2232248"/>
          </a:xfrm>
          <a:ln>
            <a:solidFill>
              <a:schemeClr val="accent1">
                <a:lumMod val="60000"/>
                <a:lumOff val="40000"/>
              </a:schemeClr>
            </a:solidFill>
          </a:ln>
        </p:spPr>
        <p:txBody>
          <a:bodyPr>
            <a:noAutofit/>
          </a:bodyPr>
          <a:lstStyle/>
          <a:p>
            <a:pPr algn="ctr"/>
            <a:r>
              <a:rPr lang="ru-RU" sz="4400" b="1" dirty="0">
                <a:solidFill>
                  <a:srgbClr val="92D050"/>
                </a:solidFill>
                <a:latin typeface="Times New Roman" panose="02020603050405020304" pitchFamily="18" charset="0"/>
                <a:cs typeface="Times New Roman" panose="02020603050405020304" pitchFamily="18" charset="0"/>
              </a:rPr>
              <a:t>Квалификация несчастного случая</a:t>
            </a:r>
            <a:br>
              <a:rPr lang="ru-RU" sz="4400" b="1" dirty="0">
                <a:latin typeface="Times New Roman" panose="02020603050405020304" pitchFamily="18" charset="0"/>
                <a:cs typeface="Times New Roman" panose="02020603050405020304" pitchFamily="18" charset="0"/>
              </a:rPr>
            </a:br>
            <a:r>
              <a:rPr lang="ru-RU" sz="4400" b="1" dirty="0">
                <a:solidFill>
                  <a:srgbClr val="FF0000"/>
                </a:solidFill>
                <a:latin typeface="Times New Roman" panose="02020603050405020304" pitchFamily="18" charset="0"/>
                <a:cs typeface="Times New Roman" panose="02020603050405020304" pitchFamily="18" charset="0"/>
              </a:rPr>
              <a:t>2 вида квалификации: </a:t>
            </a:r>
            <a:endParaRPr lang="ru-RU" sz="4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0" y="2374023"/>
            <a:ext cx="4427984" cy="4509119"/>
          </a:xfrm>
          <a:ln>
            <a:solidFill>
              <a:schemeClr val="accent1">
                <a:lumMod val="60000"/>
                <a:lumOff val="40000"/>
              </a:schemeClr>
            </a:solidFill>
          </a:ln>
        </p:spPr>
        <p:txBody>
          <a:bodyPr>
            <a:normAutofit/>
          </a:bodyPr>
          <a:lstStyle/>
          <a:p>
            <a:pPr marL="0" indent="0" algn="ctr">
              <a:buNone/>
            </a:pPr>
            <a:r>
              <a:rPr lang="ru-RU" sz="4000" b="1" dirty="0">
                <a:solidFill>
                  <a:srgbClr val="FF0000"/>
                </a:solidFill>
                <a:latin typeface="Times New Roman" panose="02020603050405020304" pitchFamily="18" charset="0"/>
                <a:cs typeface="Times New Roman" panose="02020603050405020304" pitchFamily="18" charset="0"/>
              </a:rPr>
              <a:t>несчастный случай на производстве</a:t>
            </a:r>
          </a:p>
          <a:p>
            <a:endParaRPr lang="ru-RU" dirty="0"/>
          </a:p>
        </p:txBody>
      </p:sp>
      <p:sp>
        <p:nvSpPr>
          <p:cNvPr id="8" name="Объект 7">
            <a:extLst>
              <a:ext uri="{FF2B5EF4-FFF2-40B4-BE49-F238E27FC236}">
                <a16:creationId xmlns:a16="http://schemas.microsoft.com/office/drawing/2014/main" id="{A70FC022-7781-1476-8D1D-F3BF13A54CD1}"/>
              </a:ext>
            </a:extLst>
          </p:cNvPr>
          <p:cNvSpPr>
            <a:spLocks noGrp="1"/>
          </p:cNvSpPr>
          <p:nvPr>
            <p:ph sz="half" idx="2"/>
          </p:nvPr>
        </p:nvSpPr>
        <p:spPr>
          <a:xfrm>
            <a:off x="4572000" y="2348880"/>
            <a:ext cx="4500500" cy="4509119"/>
          </a:xfrm>
          <a:ln>
            <a:solidFill>
              <a:schemeClr val="accent1">
                <a:lumMod val="60000"/>
                <a:lumOff val="40000"/>
              </a:schemeClr>
            </a:solidFill>
          </a:ln>
        </p:spPr>
        <p:txBody>
          <a:bodyPr/>
          <a:lstStyle/>
          <a:p>
            <a:pPr marL="0" indent="0" algn="ctr">
              <a:buNone/>
            </a:pPr>
            <a:r>
              <a:rPr lang="ru-RU" sz="4000" b="1" dirty="0">
                <a:solidFill>
                  <a:srgbClr val="FF0000"/>
                </a:solidFill>
                <a:latin typeface="Times New Roman" panose="02020603050405020304" pitchFamily="18" charset="0"/>
                <a:cs typeface="Times New Roman" panose="02020603050405020304" pitchFamily="18" charset="0"/>
              </a:rPr>
              <a:t>несчастный случай не связанный с производством</a:t>
            </a:r>
          </a:p>
          <a:p>
            <a:endParaRPr lang="ru-RU" dirty="0"/>
          </a:p>
        </p:txBody>
      </p:sp>
    </p:spTree>
    <p:extLst>
      <p:ext uri="{BB962C8B-B14F-4D97-AF65-F5344CB8AC3E}">
        <p14:creationId xmlns:p14="http://schemas.microsoft.com/office/powerpoint/2010/main" val="3894970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9B2B5-E6A7-671F-F9BF-A0A631FCB625}"/>
              </a:ext>
            </a:extLst>
          </p:cNvPr>
          <p:cNvSpPr>
            <a:spLocks noGrp="1"/>
          </p:cNvSpPr>
          <p:nvPr>
            <p:ph type="title"/>
          </p:nvPr>
        </p:nvSpPr>
        <p:spPr>
          <a:xfrm>
            <a:off x="0" y="332656"/>
            <a:ext cx="9036496" cy="5688632"/>
          </a:xfrm>
        </p:spPr>
        <p:txBody>
          <a:bodyPr>
            <a:no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Расследуются в установленном порядке и по решению комиссии (государственным инспектором труда, самостоятельно проводившим расследование несчастного случая) в зависимости от конкретных обстоятельств могут квалифицироваться как несчастные случаи, не связанные с производством:</a:t>
            </a:r>
            <a:endParaRPr lang="ru-RU" sz="3200" dirty="0">
              <a:solidFill>
                <a:srgbClr val="92D050"/>
              </a:solidFill>
            </a:endParaRPr>
          </a:p>
        </p:txBody>
      </p:sp>
    </p:spTree>
    <p:extLst>
      <p:ext uri="{BB962C8B-B14F-4D97-AF65-F5344CB8AC3E}">
        <p14:creationId xmlns:p14="http://schemas.microsoft.com/office/powerpoint/2010/main" val="1761330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35DF72-13F5-DF93-1F3C-AA0EAAE448BC}"/>
              </a:ext>
            </a:extLst>
          </p:cNvPr>
          <p:cNvSpPr>
            <a:spLocks noGrp="1"/>
          </p:cNvSpPr>
          <p:nvPr>
            <p:ph idx="1"/>
          </p:nvPr>
        </p:nvSpPr>
        <p:spPr>
          <a:xfrm>
            <a:off x="0" y="260648"/>
            <a:ext cx="9143999" cy="6597352"/>
          </a:xfrm>
        </p:spPr>
        <p:txBody>
          <a:bodyPr>
            <a:normAutofit/>
          </a:bodyPr>
          <a:lstStyle/>
          <a:p>
            <a:pPr algn="just"/>
            <a:r>
              <a:rPr lang="ru-RU" sz="2400" b="1" dirty="0">
                <a:latin typeface="Times New Roman" panose="02020603050405020304" pitchFamily="18" charset="0"/>
                <a:cs typeface="Times New Roman" panose="02020603050405020304" pitchFamily="18" charset="0"/>
              </a:rPr>
              <a:t>смерть вследствие общего заболевания или самоубийства, подтвержденная в установленном порядке соответственно медицинской организацией, органами следствия или судом;</a:t>
            </a:r>
          </a:p>
          <a:p>
            <a:pPr algn="just"/>
            <a:r>
              <a:rPr lang="ru-RU" sz="2400" b="1" dirty="0">
                <a:latin typeface="Times New Roman" panose="02020603050405020304" pitchFamily="18" charset="0"/>
                <a:cs typeface="Times New Roman" panose="02020603050405020304" pitchFamily="18" charset="0"/>
              </a:rPr>
              <a:t>смерть или повреждение здоровья, единственной причиной которых явилось по заключению медицинской организации алкогольное, наркотическое или иное токсическое опьянение (отравление) пострадавшего, не связанное с нарушениями технологического процесса, в котором используются технические спирты, ароматические, наркотические и иные токсические вещества;</a:t>
            </a:r>
          </a:p>
          <a:p>
            <a:pPr algn="just"/>
            <a:r>
              <a:rPr lang="ru-RU" sz="2400" b="1" dirty="0">
                <a:latin typeface="Times New Roman" panose="02020603050405020304" pitchFamily="18" charset="0"/>
                <a:cs typeface="Times New Roman" panose="02020603050405020304" pitchFamily="18" charset="0"/>
              </a:rPr>
              <a:t>несчастный случай, происшедший при совершении пострадавшим действий (бездействия), квалифицированных правоохранительными органами как уголовно наказуемое деяние.</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2146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7504" y="116632"/>
            <a:ext cx="8928992" cy="2016224"/>
          </a:xfrm>
          <a:ln>
            <a:solidFill>
              <a:schemeClr val="accent1">
                <a:lumMod val="60000"/>
                <a:lumOff val="40000"/>
              </a:schemeClr>
            </a:solidFill>
          </a:ln>
        </p:spPr>
        <p:txBody>
          <a:bodyPr>
            <a:no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Оформление результатов расследования несчастного случая на производстве</a:t>
            </a:r>
          </a:p>
        </p:txBody>
      </p:sp>
      <p:sp>
        <p:nvSpPr>
          <p:cNvPr id="5" name="Текст 4"/>
          <p:cNvSpPr>
            <a:spLocks noGrp="1"/>
          </p:cNvSpPr>
          <p:nvPr>
            <p:ph type="body" idx="1"/>
          </p:nvPr>
        </p:nvSpPr>
        <p:spPr>
          <a:xfrm>
            <a:off x="179512" y="2327874"/>
            <a:ext cx="3960440" cy="1622467"/>
          </a:xfrm>
          <a:ln>
            <a:solidFill>
              <a:schemeClr val="accent1">
                <a:lumMod val="60000"/>
                <a:lumOff val="40000"/>
              </a:schemeClr>
            </a:solidFill>
          </a:ln>
        </p:spPr>
        <p:txBody>
          <a:bodyPr/>
          <a:lstStyle/>
          <a:p>
            <a:pPr algn="ctr"/>
            <a:r>
              <a:rPr lang="ru-RU" sz="3200" dirty="0">
                <a:latin typeface="Times New Roman" panose="02020603050405020304" pitchFamily="18" charset="0"/>
                <a:cs typeface="Times New Roman" panose="02020603050405020304" pitchFamily="18" charset="0"/>
              </a:rPr>
              <a:t>Легкий </a:t>
            </a:r>
          </a:p>
        </p:txBody>
      </p:sp>
      <p:sp>
        <p:nvSpPr>
          <p:cNvPr id="6" name="Объект 5"/>
          <p:cNvSpPr>
            <a:spLocks noGrp="1"/>
          </p:cNvSpPr>
          <p:nvPr>
            <p:ph sz="half" idx="2"/>
          </p:nvPr>
        </p:nvSpPr>
        <p:spPr>
          <a:xfrm>
            <a:off x="107504" y="4221088"/>
            <a:ext cx="4032448" cy="2520280"/>
          </a:xfrm>
          <a:ln>
            <a:solidFill>
              <a:schemeClr val="accent1">
                <a:lumMod val="60000"/>
                <a:lumOff val="40000"/>
              </a:schemeClr>
            </a:solidFill>
          </a:ln>
        </p:spPr>
        <p:txBody>
          <a:bodyPr>
            <a:normAutofit/>
          </a:bodyPr>
          <a:lstStyle/>
          <a:p>
            <a:pPr marL="0" indent="0" algn="ctr">
              <a:buNone/>
            </a:pPr>
            <a:r>
              <a:rPr lang="ru-RU" sz="3200" b="1" dirty="0">
                <a:solidFill>
                  <a:srgbClr val="FF0000"/>
                </a:solidFill>
                <a:latin typeface="Times New Roman" panose="02020603050405020304" pitchFamily="18" charset="0"/>
                <a:cs typeface="Times New Roman" panose="02020603050405020304" pitchFamily="18" charset="0"/>
              </a:rPr>
              <a:t>Акт по форме Н-1 (форма 2</a:t>
            </a:r>
            <a:r>
              <a:rPr lang="ru-RU" sz="3200" dirty="0">
                <a:solidFill>
                  <a:srgbClr val="FF0000"/>
                </a:solidFill>
                <a:latin typeface="Times New Roman" panose="02020603050405020304" pitchFamily="18" charset="0"/>
                <a:cs typeface="Times New Roman" panose="02020603050405020304" pitchFamily="18" charset="0"/>
              </a:rPr>
              <a:t>) </a:t>
            </a:r>
          </a:p>
        </p:txBody>
      </p:sp>
      <p:sp>
        <p:nvSpPr>
          <p:cNvPr id="7" name="Текст 6"/>
          <p:cNvSpPr>
            <a:spLocks noGrp="1"/>
          </p:cNvSpPr>
          <p:nvPr>
            <p:ph type="body" sz="quarter" idx="3"/>
          </p:nvPr>
        </p:nvSpPr>
        <p:spPr>
          <a:xfrm>
            <a:off x="4644008" y="2327874"/>
            <a:ext cx="4392488" cy="1585302"/>
          </a:xfrm>
          <a:ln>
            <a:solidFill>
              <a:schemeClr val="accent1">
                <a:lumMod val="60000"/>
                <a:lumOff val="40000"/>
              </a:schemeClr>
            </a:solidFill>
          </a:ln>
        </p:spPr>
        <p:txBody>
          <a:bodyPr>
            <a:noAutofit/>
          </a:bodyPr>
          <a:lstStyle/>
          <a:p>
            <a:pPr algn="ctr"/>
            <a:r>
              <a:rPr lang="ru-RU" sz="3200" dirty="0">
                <a:latin typeface="Times New Roman" panose="02020603050405020304" pitchFamily="18" charset="0"/>
                <a:cs typeface="Times New Roman" panose="02020603050405020304" pitchFamily="18" charset="0"/>
              </a:rPr>
              <a:t>Тяжелый</a:t>
            </a:r>
          </a:p>
          <a:p>
            <a:pPr algn="ctr"/>
            <a:r>
              <a:rPr lang="ru-RU" sz="3200" dirty="0">
                <a:latin typeface="Times New Roman" panose="02020603050405020304" pitchFamily="18" charset="0"/>
                <a:cs typeface="Times New Roman" panose="02020603050405020304" pitchFamily="18" charset="0"/>
              </a:rPr>
              <a:t>(со смертельным исходом)</a:t>
            </a:r>
          </a:p>
        </p:txBody>
      </p:sp>
      <p:sp>
        <p:nvSpPr>
          <p:cNvPr id="8" name="Объект 7"/>
          <p:cNvSpPr>
            <a:spLocks noGrp="1"/>
          </p:cNvSpPr>
          <p:nvPr>
            <p:ph sz="quarter" idx="4"/>
          </p:nvPr>
        </p:nvSpPr>
        <p:spPr>
          <a:xfrm>
            <a:off x="4644008" y="4221088"/>
            <a:ext cx="4392488" cy="2520280"/>
          </a:xfrm>
          <a:ln>
            <a:solidFill>
              <a:schemeClr val="accent1">
                <a:lumMod val="60000"/>
                <a:lumOff val="40000"/>
              </a:schemeClr>
            </a:solidFill>
          </a:ln>
        </p:spPr>
        <p:txBody>
          <a:bodyPr>
            <a:normAutofit/>
          </a:bodyPr>
          <a:lstStyle/>
          <a:p>
            <a:pPr algn="ctr"/>
            <a:r>
              <a:rPr lang="ru-RU" sz="3200" b="1" dirty="0">
                <a:solidFill>
                  <a:srgbClr val="FF0000"/>
                </a:solidFill>
                <a:latin typeface="Times New Roman" panose="02020603050405020304" pitchFamily="18" charset="0"/>
                <a:cs typeface="Times New Roman" panose="02020603050405020304" pitchFamily="18" charset="0"/>
              </a:rPr>
              <a:t>Акт по форме 5 (форма 5)</a:t>
            </a:r>
          </a:p>
          <a:p>
            <a:pPr algn="ctr"/>
            <a:r>
              <a:rPr lang="ru-RU" sz="3200" b="1" dirty="0">
                <a:solidFill>
                  <a:srgbClr val="FF0000"/>
                </a:solidFill>
                <a:latin typeface="Times New Roman" panose="02020603050405020304" pitchFamily="18" charset="0"/>
                <a:cs typeface="Times New Roman" panose="02020603050405020304" pitchFamily="18" charset="0"/>
              </a:rPr>
              <a:t>Акт по форме Н-1</a:t>
            </a:r>
          </a:p>
        </p:txBody>
      </p:sp>
    </p:spTree>
    <p:extLst>
      <p:ext uri="{BB962C8B-B14F-4D97-AF65-F5344CB8AC3E}">
        <p14:creationId xmlns:p14="http://schemas.microsoft.com/office/powerpoint/2010/main" val="46430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2506AD-3D1D-49FA-B879-548147EA49D9}"/>
              </a:ext>
            </a:extLst>
          </p:cNvPr>
          <p:cNvSpPr>
            <a:spLocks noGrp="1"/>
          </p:cNvSpPr>
          <p:nvPr>
            <p:ph type="title"/>
          </p:nvPr>
        </p:nvSpPr>
        <p:spPr>
          <a:xfrm>
            <a:off x="395536" y="188640"/>
            <a:ext cx="8352928" cy="6264696"/>
          </a:xfrm>
        </p:spPr>
        <p:txBody>
          <a:bodyPr>
            <a:noAutofit/>
          </a:bodyPr>
          <a:lstStyle/>
          <a:p>
            <a:pPr algn="ctr"/>
            <a:r>
              <a:rPr lang="ru-RU" sz="4800" b="1" u="sng" dirty="0">
                <a:effectLst/>
                <a:latin typeface="Times New Roman" panose="02020603050405020304" pitchFamily="18" charset="0"/>
                <a:cs typeface="Times New Roman" panose="02020603050405020304" pitchFamily="18" charset="0"/>
              </a:rPr>
              <a:t>Постановление Правительства РФ от 24.12.2021 N 2464 "О порядке обучения по охране труда и проверки знания требований охраны труда"</a:t>
            </a:r>
            <a:endParaRPr lang="ru-RU" sz="4800" b="1" u="sng" dirty="0"/>
          </a:p>
        </p:txBody>
      </p:sp>
    </p:spTree>
    <p:extLst>
      <p:ext uri="{BB962C8B-B14F-4D97-AF65-F5344CB8AC3E}">
        <p14:creationId xmlns:p14="http://schemas.microsoft.com/office/powerpoint/2010/main" val="3903791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07504" y="116632"/>
            <a:ext cx="8900382" cy="2016224"/>
          </a:xfrm>
        </p:spPr>
        <p:txBody>
          <a:bodyPr>
            <a:normAutofit fontScale="90000"/>
          </a:bodyPr>
          <a:lstStyle/>
          <a:p>
            <a:pPr algn="ctr"/>
            <a:r>
              <a:rPr lang="ru-RU" sz="3600" b="1" dirty="0">
                <a:solidFill>
                  <a:srgbClr val="92D050"/>
                </a:solidFill>
                <a:latin typeface="Times New Roman" panose="02020603050405020304" pitchFamily="18" charset="0"/>
                <a:cs typeface="Times New Roman" panose="02020603050405020304" pitchFamily="18" charset="0"/>
              </a:rPr>
              <a:t>Оформление результатов расследования несчастного случая не связанного с производством</a:t>
            </a:r>
          </a:p>
        </p:txBody>
      </p:sp>
      <p:sp>
        <p:nvSpPr>
          <p:cNvPr id="9" name="Текст 8"/>
          <p:cNvSpPr>
            <a:spLocks noGrp="1"/>
          </p:cNvSpPr>
          <p:nvPr>
            <p:ph type="body" idx="1"/>
          </p:nvPr>
        </p:nvSpPr>
        <p:spPr>
          <a:xfrm>
            <a:off x="139562" y="2278583"/>
            <a:ext cx="4176464" cy="1726481"/>
          </a:xfrm>
          <a:ln>
            <a:solidFill>
              <a:schemeClr val="accent1">
                <a:lumMod val="60000"/>
                <a:lumOff val="40000"/>
              </a:schemeClr>
            </a:solidFill>
          </a:ln>
        </p:spPr>
        <p:txBody>
          <a:bodyPr/>
          <a:lstStyle/>
          <a:p>
            <a:pPr algn="ctr"/>
            <a:r>
              <a:rPr lang="ru-RU" sz="3600" dirty="0">
                <a:latin typeface="Times New Roman" panose="02020603050405020304" pitchFamily="18" charset="0"/>
                <a:cs typeface="Times New Roman" panose="02020603050405020304" pitchFamily="18" charset="0"/>
              </a:rPr>
              <a:t>Легкий</a:t>
            </a:r>
          </a:p>
        </p:txBody>
      </p:sp>
      <p:sp>
        <p:nvSpPr>
          <p:cNvPr id="10" name="Объект 9"/>
          <p:cNvSpPr>
            <a:spLocks noGrp="1"/>
          </p:cNvSpPr>
          <p:nvPr>
            <p:ph sz="half" idx="2"/>
          </p:nvPr>
        </p:nvSpPr>
        <p:spPr>
          <a:xfrm>
            <a:off x="107504" y="4581128"/>
            <a:ext cx="4176464" cy="2160239"/>
          </a:xfrm>
          <a:ln>
            <a:solidFill>
              <a:schemeClr val="accent1">
                <a:lumMod val="60000"/>
                <a:lumOff val="40000"/>
              </a:schemeClr>
            </a:solidFill>
          </a:ln>
        </p:spPr>
        <p:txBody>
          <a:bodyPr/>
          <a:lstStyle/>
          <a:p>
            <a:pPr marL="0" indent="0" algn="ctr">
              <a:buNone/>
            </a:pPr>
            <a:r>
              <a:rPr lang="ru-RU" sz="3200" dirty="0">
                <a:solidFill>
                  <a:srgbClr val="FF0000"/>
                </a:solidFill>
                <a:latin typeface="Times New Roman" panose="02020603050405020304" pitchFamily="18" charset="0"/>
                <a:cs typeface="Times New Roman" panose="02020603050405020304" pitchFamily="18" charset="0"/>
              </a:rPr>
              <a:t>    </a:t>
            </a:r>
            <a:r>
              <a:rPr lang="ru-RU" sz="3200" b="1" dirty="0">
                <a:solidFill>
                  <a:srgbClr val="FF0000"/>
                </a:solidFill>
                <a:latin typeface="Times New Roman" panose="02020603050405020304" pitchFamily="18" charset="0"/>
                <a:cs typeface="Times New Roman" panose="02020603050405020304" pitchFamily="18" charset="0"/>
              </a:rPr>
              <a:t>Акт по форме 5 (форма 5) </a:t>
            </a:r>
          </a:p>
          <a:p>
            <a:pPr marL="0" indent="0">
              <a:buNone/>
            </a:pPr>
            <a:endParaRPr lang="ru-RU" dirty="0">
              <a:latin typeface="Times New Roman" panose="02020603050405020304" pitchFamily="18" charset="0"/>
              <a:cs typeface="Times New Roman" panose="02020603050405020304" pitchFamily="18" charset="0"/>
            </a:endParaRPr>
          </a:p>
        </p:txBody>
      </p:sp>
      <p:sp>
        <p:nvSpPr>
          <p:cNvPr id="11" name="Текст 10"/>
          <p:cNvSpPr>
            <a:spLocks noGrp="1"/>
          </p:cNvSpPr>
          <p:nvPr>
            <p:ph type="body" sz="quarter" idx="3"/>
          </p:nvPr>
        </p:nvSpPr>
        <p:spPr>
          <a:xfrm>
            <a:off x="4860032" y="2276871"/>
            <a:ext cx="4147854" cy="1728193"/>
          </a:xfrm>
          <a:ln>
            <a:solidFill>
              <a:schemeClr val="accent1">
                <a:lumMod val="60000"/>
                <a:lumOff val="40000"/>
              </a:schemeClr>
            </a:solidFill>
          </a:ln>
        </p:spPr>
        <p:txBody>
          <a:bodyPr>
            <a:noAutofit/>
          </a:bodyPr>
          <a:lstStyle/>
          <a:p>
            <a:pPr algn="ctr"/>
            <a:r>
              <a:rPr lang="ru-RU" sz="3600" dirty="0">
                <a:latin typeface="Times New Roman" panose="02020603050405020304" pitchFamily="18" charset="0"/>
                <a:cs typeface="Times New Roman" panose="02020603050405020304" pitchFamily="18" charset="0"/>
              </a:rPr>
              <a:t>Тяжелый </a:t>
            </a:r>
          </a:p>
          <a:p>
            <a:pPr algn="ctr"/>
            <a:r>
              <a:rPr lang="ru-RU" sz="3600" dirty="0">
                <a:latin typeface="Times New Roman" panose="02020603050405020304" pitchFamily="18" charset="0"/>
                <a:cs typeface="Times New Roman" panose="02020603050405020304" pitchFamily="18" charset="0"/>
              </a:rPr>
              <a:t>(со смертельным исходом)</a:t>
            </a:r>
          </a:p>
        </p:txBody>
      </p:sp>
      <p:sp>
        <p:nvSpPr>
          <p:cNvPr id="12" name="Объект 11"/>
          <p:cNvSpPr>
            <a:spLocks noGrp="1"/>
          </p:cNvSpPr>
          <p:nvPr>
            <p:ph sz="quarter" idx="4"/>
          </p:nvPr>
        </p:nvSpPr>
        <p:spPr>
          <a:xfrm>
            <a:off x="4860032" y="4581129"/>
            <a:ext cx="4176464" cy="2160240"/>
          </a:xfrm>
          <a:ln>
            <a:solidFill>
              <a:schemeClr val="accent1">
                <a:lumMod val="60000"/>
                <a:lumOff val="40000"/>
              </a:schemeClr>
            </a:solidFill>
          </a:ln>
        </p:spPr>
        <p:txBody>
          <a:bodyPr>
            <a:normAutofit/>
          </a:bodyPr>
          <a:lstStyle/>
          <a:p>
            <a:pPr marL="0" indent="0" algn="ctr">
              <a:buNone/>
            </a:pPr>
            <a:r>
              <a:rPr lang="ru-RU" sz="3200" b="1" dirty="0">
                <a:solidFill>
                  <a:srgbClr val="FF0000"/>
                </a:solidFill>
                <a:latin typeface="Times New Roman" panose="02020603050405020304" pitchFamily="18" charset="0"/>
                <a:cs typeface="Times New Roman" panose="02020603050405020304" pitchFamily="18" charset="0"/>
              </a:rPr>
              <a:t>Акт по форме 5 (форма 5) </a:t>
            </a:r>
          </a:p>
        </p:txBody>
      </p:sp>
    </p:spTree>
    <p:extLst>
      <p:ext uri="{BB962C8B-B14F-4D97-AF65-F5344CB8AC3E}">
        <p14:creationId xmlns:p14="http://schemas.microsoft.com/office/powerpoint/2010/main" val="102540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52128"/>
          </a:xfrm>
        </p:spPr>
        <p:txBody>
          <a:bodyPr>
            <a:normAutofit/>
          </a:bodyPr>
          <a:lstStyle/>
          <a:p>
            <a:pPr algn="ctr"/>
            <a:r>
              <a:rPr lang="ru-RU" b="1" dirty="0">
                <a:solidFill>
                  <a:srgbClr val="92D050"/>
                </a:solidFill>
                <a:latin typeface="Times New Roman" panose="02020603050405020304" pitchFamily="18" charset="0"/>
                <a:cs typeface="Times New Roman" panose="02020603050405020304" pitchFamily="18" charset="0"/>
              </a:rPr>
              <a:t>Определение степени вины пострадавшего при несчастном случае</a:t>
            </a:r>
            <a:endParaRPr lang="ru-RU" dirty="0">
              <a:solidFill>
                <a:srgbClr val="92D05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8520" y="1268760"/>
            <a:ext cx="9144000" cy="5589240"/>
          </a:xfrm>
        </p:spPr>
        <p:txBody>
          <a:bodyPr>
            <a:normAutofit/>
          </a:bodyPr>
          <a:lstStyle/>
          <a:p>
            <a:pPr algn="just"/>
            <a:r>
              <a:rPr lang="ru-RU" sz="1800" b="1" dirty="0">
                <a:latin typeface="Times New Roman" panose="02020603050405020304" pitchFamily="18" charset="0"/>
                <a:cs typeface="Times New Roman" panose="02020603050405020304" pitchFamily="18" charset="0"/>
              </a:rPr>
              <a:t>Если при расследовании несчастного случая с застрахованным комиссией установлено, что грубая неосторожность застрахованного содействовала возникновению или увеличению вреда, причиненного его здоровью, то с учетом заключения профсоюзного органа или иного уполномоченного застрахованным представительного органа данной организации комиссия определяет степень вины застрахованного в процентах, которая указывается в п. 11 акта формы Н-1. </a:t>
            </a:r>
          </a:p>
          <a:p>
            <a:pPr algn="just"/>
            <a:r>
              <a:rPr lang="ru-RU" sz="1800" b="1" dirty="0">
                <a:latin typeface="Times New Roman" panose="02020603050405020304" pitchFamily="18" charset="0"/>
                <a:cs typeface="Times New Roman" panose="02020603050405020304" pitchFamily="18" charset="0"/>
              </a:rPr>
              <a:t>В соответ­ствии со ст. 14 Федерального закона от 24 июля 1998 г. № 125-ФЗ «Об обязательном социальном страховании от несчастных случаев на производстве и профессиональных заболеваний» Если при расследовании страхового случая комиссией по расследованию страхового случая установлено, что грубая неосторожность застрахованного содействовала возникновению или увеличению вреда, причиненного его здоровью, размер ежемесячных страховых выплат уменьшается соответственно степени вины застрахованного, но не более чем на 25 процентов. Степень вины застрахованного устанавливается комиссией по расследованию страхового случая в процентах и указывается в </a:t>
            </a:r>
            <a:r>
              <a:rPr lang="ru-RU" sz="1800" b="1" u="sng" dirty="0">
                <a:latin typeface="Times New Roman" panose="02020603050405020304" pitchFamily="18" charset="0"/>
                <a:cs typeface="Times New Roman" panose="02020603050405020304" pitchFamily="18" charset="0"/>
                <a:hlinkClick r:id="rId2"/>
              </a:rPr>
              <a:t>акте</a:t>
            </a:r>
            <a:r>
              <a:rPr lang="ru-RU" sz="1800" b="1" dirty="0">
                <a:latin typeface="Times New Roman" panose="02020603050405020304" pitchFamily="18" charset="0"/>
                <a:cs typeface="Times New Roman" panose="02020603050405020304" pitchFamily="18" charset="0"/>
              </a:rPr>
              <a:t> о несчастном случае на производстве или в </a:t>
            </a:r>
            <a:r>
              <a:rPr lang="ru-RU" sz="1800" b="1" u="sng" dirty="0">
                <a:latin typeface="Times New Roman" panose="02020603050405020304" pitchFamily="18" charset="0"/>
                <a:cs typeface="Times New Roman" panose="02020603050405020304" pitchFamily="18" charset="0"/>
                <a:hlinkClick r:id="rId3"/>
              </a:rPr>
              <a:t>акте</a:t>
            </a:r>
            <a:r>
              <a:rPr lang="ru-RU" sz="1800" b="1" dirty="0">
                <a:latin typeface="Times New Roman" panose="02020603050405020304" pitchFamily="18" charset="0"/>
                <a:cs typeface="Times New Roman" panose="02020603050405020304" pitchFamily="18" charset="0"/>
              </a:rPr>
              <a:t> о профессиональном заболевании.</a:t>
            </a:r>
          </a:p>
          <a:p>
            <a:pPr algn="just"/>
            <a:r>
              <a:rPr lang="ru-RU" sz="1800" b="1" dirty="0">
                <a:latin typeface="Times New Roman" panose="02020603050405020304" pitchFamily="18" charset="0"/>
                <a:cs typeface="Times New Roman" panose="02020603050405020304" pitchFamily="18" charset="0"/>
              </a:rPr>
              <a:t>При определении степени вины застрахованного рассматривается заключение профсоюзного комитета или иного уполномоченного застрахованным представительного органа.</a:t>
            </a:r>
          </a:p>
        </p:txBody>
      </p:sp>
    </p:spTree>
    <p:extLst>
      <p:ext uri="{BB962C8B-B14F-4D97-AF65-F5344CB8AC3E}">
        <p14:creationId xmlns:p14="http://schemas.microsoft.com/office/powerpoint/2010/main" val="40583262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496944" cy="1066130"/>
          </a:xfrm>
        </p:spPr>
        <p:txBody>
          <a:bodyPr>
            <a:normAutofit/>
          </a:bodyPr>
          <a:lstStyle/>
          <a:p>
            <a:pPr algn="ctr"/>
            <a:r>
              <a:rPr lang="ru-RU" b="1" dirty="0">
                <a:solidFill>
                  <a:srgbClr val="92D050"/>
                </a:solidFill>
                <a:latin typeface="Times New Roman" panose="02020603050405020304" pitchFamily="18" charset="0"/>
                <a:cs typeface="Times New Roman" panose="02020603050405020304" pitchFamily="18" charset="0"/>
              </a:rPr>
              <a:t>Особое мнение членов комиссии</a:t>
            </a:r>
          </a:p>
        </p:txBody>
      </p:sp>
      <p:sp>
        <p:nvSpPr>
          <p:cNvPr id="3" name="Объект 2"/>
          <p:cNvSpPr>
            <a:spLocks noGrp="1"/>
          </p:cNvSpPr>
          <p:nvPr>
            <p:ph idx="1"/>
          </p:nvPr>
        </p:nvSpPr>
        <p:spPr>
          <a:xfrm>
            <a:off x="0" y="1340768"/>
            <a:ext cx="8964488" cy="5400600"/>
          </a:xfrm>
        </p:spPr>
        <p:txBody>
          <a:bodyPr>
            <a:normAutofit/>
          </a:bodyPr>
          <a:lstStyle/>
          <a:p>
            <a:pPr algn="just"/>
            <a:r>
              <a:rPr lang="ru-RU" sz="2200" b="1" dirty="0">
                <a:latin typeface="Times New Roman" panose="02020603050405020304" pitchFamily="18" charset="0"/>
                <a:cs typeface="Times New Roman" panose="02020603050405020304" pitchFamily="18" charset="0"/>
              </a:rPr>
              <a:t>В случаях разногласий, возникших между членами комиссии в ходе расследования несчастного случая (о его причинах, лицах, виновных в допущенных нарушениях, учете, квалификации и др.), решение принимается большинством голосов членов комиссии. При этом члены комиссии, не согласные с принятым решением, подписывают акты о расследовании с изложением своего аргументированного особого мнения, которое приобщается к материалам расследования несчастного случая. </a:t>
            </a:r>
          </a:p>
          <a:p>
            <a:pPr algn="just"/>
            <a:r>
              <a:rPr lang="ru-RU" sz="2200" b="1" dirty="0">
                <a:latin typeface="Times New Roman" panose="02020603050405020304" pitchFamily="18" charset="0"/>
                <a:cs typeface="Times New Roman" panose="02020603050405020304" pitchFamily="18" charset="0"/>
              </a:rPr>
              <a:t>Особое мнение членов рассматривается руководителя­ми организаций, направивших их для участия в расследовании, которые с учетом рассмотрения материалов расследования несчастного случая принимают решение о целесообразности обжалования выводов комиссии. </a:t>
            </a:r>
          </a:p>
          <a:p>
            <a:endParaRPr lang="ru-RU" dirty="0"/>
          </a:p>
        </p:txBody>
      </p:sp>
    </p:spTree>
    <p:extLst>
      <p:ext uri="{BB962C8B-B14F-4D97-AF65-F5344CB8AC3E}">
        <p14:creationId xmlns:p14="http://schemas.microsoft.com/office/powerpoint/2010/main" val="2649176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6BD244-254C-49A8-672B-9E3B95D61B9B}"/>
              </a:ext>
            </a:extLst>
          </p:cNvPr>
          <p:cNvSpPr>
            <a:spLocks noGrp="1"/>
          </p:cNvSpPr>
          <p:nvPr>
            <p:ph type="title"/>
          </p:nvPr>
        </p:nvSpPr>
        <p:spPr>
          <a:xfrm>
            <a:off x="0" y="332656"/>
            <a:ext cx="9036496" cy="1656184"/>
          </a:xfrm>
        </p:spPr>
        <p:txBody>
          <a:bodyPr>
            <a:no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Единоличное расследование государственным инспектором труда</a:t>
            </a:r>
          </a:p>
        </p:txBody>
      </p:sp>
      <p:sp>
        <p:nvSpPr>
          <p:cNvPr id="3" name="Объект 2">
            <a:extLst>
              <a:ext uri="{FF2B5EF4-FFF2-40B4-BE49-F238E27FC236}">
                <a16:creationId xmlns:a16="http://schemas.microsoft.com/office/drawing/2014/main" id="{8A79155D-8EAF-F5A1-E228-0CB75518EB55}"/>
              </a:ext>
            </a:extLst>
          </p:cNvPr>
          <p:cNvSpPr>
            <a:spLocks noGrp="1"/>
          </p:cNvSpPr>
          <p:nvPr>
            <p:ph idx="1"/>
          </p:nvPr>
        </p:nvSpPr>
        <p:spPr>
          <a:xfrm>
            <a:off x="0" y="1988840"/>
            <a:ext cx="9144000" cy="4869160"/>
          </a:xfrm>
        </p:spPr>
        <p:txBody>
          <a:bodyPr>
            <a:normAutofit/>
          </a:bodyPr>
          <a:lstStyle/>
          <a:p>
            <a:pPr marL="36195" marR="36195" indent="454025" algn="just">
              <a:lnSpc>
                <a:spcPct val="107000"/>
              </a:lnSpc>
              <a:spcAft>
                <a:spcPts val="25"/>
              </a:spcAft>
            </a:pPr>
            <a:r>
              <a:rPr lang="ru-RU" sz="2000" b="1" dirty="0">
                <a:effectLst/>
                <a:latin typeface="Times New Roman" panose="02020603050405020304" pitchFamily="18" charset="0"/>
                <a:ea typeface="Times New Roman" panose="02020603050405020304" pitchFamily="18" charset="0"/>
              </a:rPr>
              <a:t>При выявлении несчастного случая, в том числе страхового случая, о котором работодателем не было сообщено в соответствующую государственную инспекцию труда и (или) исполнительный орган страховщика (по месту регистрации страхователя) в сроки, установленные статьей 228.1 Кодекса (далее сокрытый несчастный случай), государственный инспектор труда соответствующей государственной инспекции труда проводит расследование самостоятельно в соответствии с требованиями статьи 229.3 Кодекса и Положения с привлечением профсоюзного инспектора труда и представителя исполнительного органа страховщика (по месту регистрации работодателя в качестве страхователя) по согласованию с руководителем органа, организации, представителем которого является привлекаемое лицо.</a:t>
            </a:r>
          </a:p>
          <a:p>
            <a:pPr marL="36195" marR="36195" indent="454025" algn="just">
              <a:lnSpc>
                <a:spcPct val="107000"/>
              </a:lnSpc>
              <a:spcAft>
                <a:spcPts val="25"/>
              </a:spcAft>
            </a:pPr>
            <a:endParaRPr lang="ru-RU" sz="1800" dirty="0">
              <a:solidFill>
                <a:srgbClr val="000000"/>
              </a:solidFill>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640670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640960" cy="1066130"/>
          </a:xfrm>
        </p:spPr>
        <p:txBody>
          <a:bodyPr>
            <a:normAutofit fontScale="90000"/>
          </a:bodyPr>
          <a:lstStyle/>
          <a:p>
            <a:pPr algn="ctr"/>
            <a:r>
              <a:rPr lang="ru-RU" sz="4400" b="1" dirty="0">
                <a:solidFill>
                  <a:srgbClr val="92D050"/>
                </a:solidFill>
                <a:latin typeface="Times New Roman" panose="02020603050405020304" pitchFamily="18" charset="0"/>
                <a:cs typeface="Times New Roman" panose="02020603050405020304" pitchFamily="18" charset="0"/>
              </a:rPr>
              <a:t>Особенности расследований</a:t>
            </a:r>
          </a:p>
        </p:txBody>
      </p:sp>
      <p:sp>
        <p:nvSpPr>
          <p:cNvPr id="3" name="Объект 2"/>
          <p:cNvSpPr>
            <a:spLocks noGrp="1"/>
          </p:cNvSpPr>
          <p:nvPr>
            <p:ph idx="1"/>
          </p:nvPr>
        </p:nvSpPr>
        <p:spPr>
          <a:xfrm>
            <a:off x="0" y="1340768"/>
            <a:ext cx="9144000" cy="5517232"/>
          </a:xfrm>
        </p:spPr>
        <p:txBody>
          <a:bodyPr>
            <a:normAutofit/>
          </a:bodyPr>
          <a:lstStyle/>
          <a:p>
            <a:pPr algn="just"/>
            <a:r>
              <a:rPr lang="ru-RU" sz="2200" b="1" dirty="0">
                <a:latin typeface="Times New Roman" panose="02020603050405020304" pitchFamily="18" charset="0"/>
                <a:cs typeface="Times New Roman" panose="02020603050405020304" pitchFamily="18" charset="0"/>
              </a:rPr>
              <a:t>Травмы по пути на работу или с работы – не подлежат расследованию, за исключением случаев, если несчастный случай произошел при следовании к месту выполнения работы или с работы на транспортном средстве, предоставленном работодателем (его представителем), либо на личном транспортном средстве в случае использования личного транспортного средства в производственных (служебных) целях по распоряжению работодателя (его представителя) или по соглашению сторон трудового договора.</a:t>
            </a:r>
          </a:p>
          <a:p>
            <a:pPr algn="just"/>
            <a:r>
              <a:rPr lang="ru-RU" sz="2200" b="1" dirty="0">
                <a:latin typeface="Times New Roman" panose="02020603050405020304" pitchFamily="18" charset="0"/>
                <a:cs typeface="Times New Roman" panose="02020603050405020304" pitchFamily="18" charset="0"/>
              </a:rPr>
              <a:t>Расследование несчастного случая на производстве, происшедшего в результате аварии транспортного средства, проводится комиссией, образуемой работодателем с обязательным использованием материалов расследования, проведенного соответствующим государст­венным органом надзора и контроля.</a:t>
            </a:r>
          </a:p>
          <a:p>
            <a:endParaRPr lang="ru-RU" dirty="0"/>
          </a:p>
        </p:txBody>
      </p:sp>
    </p:spTree>
    <p:extLst>
      <p:ext uri="{BB962C8B-B14F-4D97-AF65-F5344CB8AC3E}">
        <p14:creationId xmlns:p14="http://schemas.microsoft.com/office/powerpoint/2010/main" val="32697793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6AC4C2-8491-6927-481B-087C0DE4B86D}"/>
              </a:ext>
            </a:extLst>
          </p:cNvPr>
          <p:cNvSpPr>
            <a:spLocks noGrp="1"/>
          </p:cNvSpPr>
          <p:nvPr>
            <p:ph type="title"/>
          </p:nvPr>
        </p:nvSpPr>
        <p:spPr>
          <a:xfrm>
            <a:off x="457200" y="609601"/>
            <a:ext cx="8507288" cy="5915743"/>
          </a:xfrm>
        </p:spPr>
        <p:txBody>
          <a:bodyPr>
            <a:normAutofit/>
          </a:bodyPr>
          <a:lstStyle/>
          <a:p>
            <a:pPr algn="ctr"/>
            <a:r>
              <a:rPr lang="ru-RU" sz="2800" b="1" dirty="0">
                <a:latin typeface="Times New Roman" panose="02020603050405020304" pitchFamily="18" charset="0"/>
                <a:cs typeface="Times New Roman" panose="02020603050405020304" pitchFamily="18" charset="0"/>
              </a:rPr>
              <a:t>Приказ Минздрава России от 20.05.2022 N 342н "Об утверждении порядка прохождения обязательного психиатрического освидетельствования работниками, осуществляющими отдельные виды деятельности, его периодичности, а также видов деятельности, при осуществлении которых проводится психиатрическое освидетельствование" (Зарегистрировано в Минюсте России 30.05.2022 N 68626)</a:t>
            </a:r>
            <a:endParaRPr lang="ru-RU" dirty="0"/>
          </a:p>
        </p:txBody>
      </p:sp>
    </p:spTree>
    <p:extLst>
      <p:ext uri="{BB962C8B-B14F-4D97-AF65-F5344CB8AC3E}">
        <p14:creationId xmlns:p14="http://schemas.microsoft.com/office/powerpoint/2010/main" val="3064552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964488" cy="6480720"/>
          </a:xfrm>
        </p:spPr>
        <p:txBody>
          <a:bodyPr>
            <a:normAutofit/>
          </a:bodyPr>
          <a:lstStyle/>
          <a:p>
            <a:pPr marL="0" indent="0">
              <a:buNone/>
            </a:pPr>
            <a:r>
              <a:rPr lang="ru-RU" sz="2800" b="1" dirty="0">
                <a:latin typeface="Times New Roman" panose="02020603050405020304" pitchFamily="18" charset="0"/>
                <a:cs typeface="Times New Roman" panose="02020603050405020304" pitchFamily="18" charset="0"/>
              </a:rPr>
              <a:t>      Утверждены:</a:t>
            </a:r>
          </a:p>
          <a:p>
            <a:pPr algn="just"/>
            <a:r>
              <a:rPr lang="ru-RU" sz="2800" b="1" dirty="0">
                <a:latin typeface="Times New Roman" panose="02020603050405020304" pitchFamily="18" charset="0"/>
                <a:cs typeface="Times New Roman" panose="02020603050405020304" pitchFamily="18" charset="0"/>
              </a:rPr>
              <a:t>порядок прохождения обязательного психиатрического освидетельствования работниками, осуществляющими отдельные виды деятельности, его периодичность согласно </a:t>
            </a:r>
            <a:r>
              <a:rPr lang="ru-RU" sz="2800" b="1" u="sng" dirty="0">
                <a:latin typeface="Times New Roman" panose="02020603050405020304" pitchFamily="18" charset="0"/>
                <a:cs typeface="Times New Roman" panose="02020603050405020304" pitchFamily="18" charset="0"/>
                <a:hlinkClick r:id="rId2"/>
              </a:rPr>
              <a:t>приложению N 1</a:t>
            </a:r>
            <a:r>
              <a:rPr lang="ru-RU" sz="2800" b="1" dirty="0">
                <a:latin typeface="Times New Roman" panose="02020603050405020304" pitchFamily="18" charset="0"/>
                <a:cs typeface="Times New Roman" panose="02020603050405020304" pitchFamily="18" charset="0"/>
              </a:rPr>
              <a:t>;</a:t>
            </a:r>
          </a:p>
          <a:p>
            <a:pPr algn="just"/>
            <a:r>
              <a:rPr lang="ru-RU" sz="2800" b="1" dirty="0">
                <a:latin typeface="Times New Roman" panose="02020603050405020304" pitchFamily="18" charset="0"/>
                <a:cs typeface="Times New Roman" panose="02020603050405020304" pitchFamily="18" charset="0"/>
              </a:rPr>
              <a:t>виды деятельности, при осуществлении которых проводится психиатрическое освидетельствование, согласно </a:t>
            </a:r>
            <a:r>
              <a:rPr lang="ru-RU" sz="2800" b="1" u="sng" dirty="0">
                <a:latin typeface="Times New Roman" panose="02020603050405020304" pitchFamily="18" charset="0"/>
                <a:cs typeface="Times New Roman" panose="02020603050405020304" pitchFamily="18" charset="0"/>
                <a:hlinkClick r:id="rId3"/>
              </a:rPr>
              <a:t>приложению N 2</a:t>
            </a:r>
            <a:r>
              <a:rPr lang="ru-RU" sz="2800" b="1" dirty="0">
                <a:latin typeface="Times New Roman" panose="02020603050405020304" pitchFamily="18" charset="0"/>
                <a:cs typeface="Times New Roman" panose="02020603050405020304" pitchFamily="18" charset="0"/>
              </a:rPr>
              <a:t>.</a:t>
            </a:r>
          </a:p>
          <a:p>
            <a:pPr algn="just"/>
            <a:r>
              <a:rPr lang="ru-RU" sz="2800" b="1" dirty="0">
                <a:latin typeface="Times New Roman" panose="02020603050405020304" pitchFamily="18" charset="0"/>
                <a:cs typeface="Times New Roman" panose="02020603050405020304" pitchFamily="18" charset="0"/>
              </a:rPr>
              <a:t>Приказ вступает в силу с 1 сентября 2022 г. и действует до 1 сентября 2028 г.</a:t>
            </a:r>
          </a:p>
        </p:txBody>
      </p:sp>
    </p:spTree>
    <p:extLst>
      <p:ext uri="{BB962C8B-B14F-4D97-AF65-F5344CB8AC3E}">
        <p14:creationId xmlns:p14="http://schemas.microsoft.com/office/powerpoint/2010/main" val="1166487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864096"/>
          </a:xfrm>
        </p:spPr>
        <p:txBody>
          <a:bodyPr>
            <a:norm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ПОРЯДОК ПРОВЕДЕНИЯ</a:t>
            </a:r>
          </a:p>
        </p:txBody>
      </p:sp>
      <p:sp>
        <p:nvSpPr>
          <p:cNvPr id="3" name="Объект 2"/>
          <p:cNvSpPr>
            <a:spLocks noGrp="1"/>
          </p:cNvSpPr>
          <p:nvPr>
            <p:ph idx="1"/>
          </p:nvPr>
        </p:nvSpPr>
        <p:spPr>
          <a:xfrm>
            <a:off x="-180528" y="908720"/>
            <a:ext cx="9324528" cy="5949280"/>
          </a:xfrm>
        </p:spPr>
        <p:txBody>
          <a:bodyPr>
            <a:normAutofit/>
          </a:bodyPr>
          <a:lstStyle/>
          <a:p>
            <a:pPr algn="just">
              <a:spcAft>
                <a:spcPts val="0"/>
              </a:spcAft>
            </a:pPr>
            <a:r>
              <a:rPr lang="ru-RU" sz="1900" b="1" dirty="0">
                <a:latin typeface="Times New Roman" panose="02020603050405020304" pitchFamily="18" charset="0"/>
                <a:cs typeface="Times New Roman" panose="02020603050405020304" pitchFamily="18" charset="0"/>
              </a:rPr>
              <a:t>Освидетельствование работника проводится в обязательном порядке на основании выданного работодателем (его уполномоченным представителем) направления на освидетельствование (далее - направление) и с учетом заключений, выданных по результатам обязательных предварительных и периодических медицинских осмотров работников, предусмотренных </a:t>
            </a:r>
            <a:r>
              <a:rPr lang="ru-RU" sz="1900" b="1" u="sng" dirty="0">
                <a:latin typeface="Times New Roman" panose="02020603050405020304" pitchFamily="18" charset="0"/>
                <a:cs typeface="Times New Roman" panose="02020603050405020304" pitchFamily="18" charset="0"/>
                <a:hlinkClick r:id="rId2"/>
              </a:rPr>
              <a:t>статьей 220</a:t>
            </a:r>
            <a:r>
              <a:rPr lang="ru-RU" sz="1900" b="1" dirty="0">
                <a:latin typeface="Times New Roman" panose="02020603050405020304" pitchFamily="18" charset="0"/>
                <a:cs typeface="Times New Roman" panose="02020603050405020304" pitchFamily="18" charset="0"/>
              </a:rPr>
              <a:t> Трудового кодекса Российской Федерации (при их наличии).</a:t>
            </a:r>
          </a:p>
          <a:p>
            <a:pPr algn="just">
              <a:spcAft>
                <a:spcPts val="0"/>
              </a:spcAft>
            </a:pPr>
            <a:r>
              <a:rPr lang="ru-RU" sz="1900" b="1" u="sng" dirty="0">
                <a:latin typeface="Times New Roman" panose="02020603050405020304" pitchFamily="18" charset="0"/>
                <a:cs typeface="Times New Roman" panose="02020603050405020304" pitchFamily="18" charset="0"/>
              </a:rPr>
              <a:t>Повторное прохождение освидетельствования работником не требуется в случае, если работник поступает на работу по виду деятельности, по которому ранее проходил освидетельствование (не позднее двух лет) и по состоянию психического здоровья был пригоден к выполнению указанного вида деятельности. Результат ранее проведенного освидетельствования подтверждается медицинскими документами, в том числе полученными путем электронного обмена между медицинскими организациями.</a:t>
            </a:r>
          </a:p>
          <a:p>
            <a:pPr algn="just">
              <a:spcAft>
                <a:spcPts val="0"/>
              </a:spcAft>
            </a:pPr>
            <a:r>
              <a:rPr lang="ru-RU" sz="1900" b="1" dirty="0">
                <a:latin typeface="Times New Roman" panose="02020603050405020304" pitchFamily="18" charset="0"/>
                <a:cs typeface="Times New Roman" panose="02020603050405020304" pitchFamily="18" charset="0"/>
              </a:rPr>
              <a:t>Направление выдается работнику под подпись.</a:t>
            </a:r>
          </a:p>
          <a:p>
            <a:pPr algn="just">
              <a:spcAft>
                <a:spcPts val="0"/>
              </a:spcAft>
            </a:pPr>
            <a:r>
              <a:rPr lang="ru-RU" sz="1900" b="1" dirty="0">
                <a:latin typeface="Times New Roman" panose="02020603050405020304" pitchFamily="18" charset="0"/>
                <a:cs typeface="Times New Roman" panose="02020603050405020304" pitchFamily="18" charset="0"/>
              </a:rPr>
              <a:t>Направление может быть сформировано в форме электронного документа с использованием простых электронных подписей работодателя (его уполномоченного представителя) и работника (при наличии технической возможности).</a:t>
            </a:r>
          </a:p>
          <a:p>
            <a:pPr algn="just">
              <a:spcAft>
                <a:spcPts val="0"/>
              </a:spcAft>
            </a:pPr>
            <a:r>
              <a:rPr lang="ru-RU" sz="1900" b="1" dirty="0">
                <a:latin typeface="Times New Roman" panose="02020603050405020304" pitchFamily="18" charset="0"/>
                <a:cs typeface="Times New Roman" panose="02020603050405020304" pitchFamily="18" charset="0"/>
              </a:rPr>
              <a:t>Работодатель (его уполномоченный представитель) организует учет выданных направлений, в том числе в форме электронного документа.</a:t>
            </a:r>
          </a:p>
        </p:txBody>
      </p:sp>
    </p:spTree>
    <p:extLst>
      <p:ext uri="{BB962C8B-B14F-4D97-AF65-F5344CB8AC3E}">
        <p14:creationId xmlns:p14="http://schemas.microsoft.com/office/powerpoint/2010/main" val="27990701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9036496" cy="1512168"/>
          </a:xfrm>
        </p:spPr>
        <p:txBody>
          <a:bodyPr>
            <a:noAutofit/>
          </a:bodyPr>
          <a:lstStyle/>
          <a:p>
            <a:pPr algn="ctr"/>
            <a:r>
              <a:rPr lang="ru-RU" sz="2800" b="1" dirty="0">
                <a:solidFill>
                  <a:srgbClr val="92D050"/>
                </a:solidFill>
                <a:latin typeface="Times New Roman" panose="02020603050405020304" pitchFamily="18" charset="0"/>
                <a:cs typeface="Times New Roman" panose="02020603050405020304" pitchFamily="18" charset="0"/>
              </a:rPr>
              <a:t>ВИДЫ ДЕЯТЕЛЬНОСТИ, ПРИ ОСУЩЕСТВЛЕНИИ КОТОРЫХ ПРОВОДИТСЯ</a:t>
            </a:r>
            <a:br>
              <a:rPr lang="ru-RU" sz="2800" b="1" dirty="0">
                <a:solidFill>
                  <a:srgbClr val="92D050"/>
                </a:solidFill>
                <a:latin typeface="Times New Roman" panose="02020603050405020304" pitchFamily="18" charset="0"/>
                <a:cs typeface="Times New Roman" panose="02020603050405020304" pitchFamily="18" charset="0"/>
              </a:rPr>
            </a:br>
            <a:r>
              <a:rPr lang="ru-RU" sz="2800" b="1" dirty="0">
                <a:solidFill>
                  <a:srgbClr val="92D050"/>
                </a:solidFill>
                <a:latin typeface="Times New Roman" panose="02020603050405020304" pitchFamily="18" charset="0"/>
                <a:cs typeface="Times New Roman" panose="02020603050405020304" pitchFamily="18" charset="0"/>
              </a:rPr>
              <a:t>ПСИХИАТРИЧЕСКОЕ ОСВИДЕТЕЛЬСТВОВАНИЕ</a:t>
            </a:r>
          </a:p>
        </p:txBody>
      </p:sp>
      <p:sp>
        <p:nvSpPr>
          <p:cNvPr id="3" name="Объект 2"/>
          <p:cNvSpPr>
            <a:spLocks noGrp="1"/>
          </p:cNvSpPr>
          <p:nvPr>
            <p:ph idx="1"/>
          </p:nvPr>
        </p:nvSpPr>
        <p:spPr>
          <a:xfrm>
            <a:off x="0" y="1844824"/>
            <a:ext cx="9144000" cy="5013176"/>
          </a:xfrm>
        </p:spPr>
        <p:txBody>
          <a:bodyPr>
            <a:normAutofit/>
          </a:bodyPr>
          <a:lstStyle/>
          <a:p>
            <a:pPr algn="just"/>
            <a:r>
              <a:rPr lang="ru-RU" sz="2000" b="1" dirty="0">
                <a:latin typeface="Times New Roman" panose="02020603050405020304" pitchFamily="18" charset="0"/>
                <a:cs typeface="Times New Roman" panose="02020603050405020304" pitchFamily="18" charset="0"/>
              </a:rPr>
              <a:t>1. Деятельность, связанная с управлением транспортными средствами или управлением движением транспортных средств по профессиям и должностям согласно </a:t>
            </a:r>
            <a:r>
              <a:rPr lang="ru-RU" sz="2000" b="1" u="sng" dirty="0">
                <a:latin typeface="Times New Roman" panose="02020603050405020304" pitchFamily="18" charset="0"/>
                <a:cs typeface="Times New Roman" panose="02020603050405020304" pitchFamily="18" charset="0"/>
                <a:hlinkClick r:id="rId2"/>
              </a:rPr>
              <a:t>перечню</a:t>
            </a:r>
            <a:r>
              <a:rPr lang="ru-RU" sz="2000" b="1" dirty="0">
                <a:latin typeface="Times New Roman" panose="02020603050405020304" pitchFamily="18" charset="0"/>
                <a:cs typeface="Times New Roman" panose="02020603050405020304" pitchFamily="18" charset="0"/>
              </a:rPr>
              <a:t> работ, профессий, должностей, непосредственно связанных с управлением транспортными средствами или управлением движением транспортных средств .</a:t>
            </a:r>
          </a:p>
          <a:p>
            <a:pPr algn="just"/>
            <a:r>
              <a:rPr lang="ru-RU" sz="2000" b="1" dirty="0">
                <a:latin typeface="Times New Roman" panose="02020603050405020304" pitchFamily="18" charset="0"/>
                <a:cs typeface="Times New Roman" panose="02020603050405020304" pitchFamily="18" charset="0"/>
              </a:rPr>
              <a:t>2. Деятельность, связанная с производством, транспортировкой, хранением и применением взрывчатых материалов и веществ.</a:t>
            </a:r>
          </a:p>
          <a:p>
            <a:pPr algn="just"/>
            <a:r>
              <a:rPr lang="ru-RU" sz="2000" b="1" dirty="0">
                <a:latin typeface="Times New Roman" panose="02020603050405020304" pitchFamily="18" charset="0"/>
                <a:cs typeface="Times New Roman" panose="02020603050405020304" pitchFamily="18" charset="0"/>
              </a:rPr>
              <a:t>3. Деятельность в области использования атомной энергии, осуществляемая работниками объектов использования атомной энергии при наличии у них разрешений, выдаваемых органами Федеральной службы по экологическому, технологическому и атомному надзору.</a:t>
            </a:r>
          </a:p>
          <a:p>
            <a:pPr algn="just"/>
            <a:r>
              <a:rPr lang="ru-RU" sz="2000" b="1" dirty="0">
                <a:latin typeface="Times New Roman" panose="02020603050405020304" pitchFamily="18" charset="0"/>
                <a:cs typeface="Times New Roman" panose="02020603050405020304" pitchFamily="18" charset="0"/>
              </a:rPr>
              <a:t>4. Деятельность, связанная с оборотом оружия.</a:t>
            </a:r>
          </a:p>
          <a:p>
            <a:pPr algn="just"/>
            <a:r>
              <a:rPr lang="ru-RU" sz="2000" b="1" dirty="0">
                <a:latin typeface="Times New Roman" panose="02020603050405020304" pitchFamily="18" charset="0"/>
                <a:cs typeface="Times New Roman" panose="02020603050405020304" pitchFamily="18" charset="0"/>
              </a:rPr>
              <a:t>5. Деятельность, связанная с проведением аварийно-спасательных работ, а также с работой, выполняемой пожарной охраной при тушении пожаров.</a:t>
            </a:r>
          </a:p>
        </p:txBody>
      </p:sp>
    </p:spTree>
    <p:extLst>
      <p:ext uri="{BB962C8B-B14F-4D97-AF65-F5344CB8AC3E}">
        <p14:creationId xmlns:p14="http://schemas.microsoft.com/office/powerpoint/2010/main" val="3871164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10A560-EA04-9976-DB81-AC8771ACDF27}"/>
              </a:ext>
            </a:extLst>
          </p:cNvPr>
          <p:cNvSpPr>
            <a:spLocks noGrp="1"/>
          </p:cNvSpPr>
          <p:nvPr>
            <p:ph idx="1"/>
          </p:nvPr>
        </p:nvSpPr>
        <p:spPr>
          <a:xfrm>
            <a:off x="107504" y="44624"/>
            <a:ext cx="9036496" cy="6813376"/>
          </a:xfrm>
        </p:spPr>
        <p:txBody>
          <a:bodyPr>
            <a:normAutofit/>
          </a:bodyPr>
          <a:lstStyle/>
          <a:p>
            <a:pPr algn="just"/>
            <a:r>
              <a:rPr lang="ru-RU" sz="2800" b="1" dirty="0">
                <a:latin typeface="Times New Roman" panose="02020603050405020304" pitchFamily="18" charset="0"/>
                <a:cs typeface="Times New Roman" panose="02020603050405020304" pitchFamily="18" charset="0"/>
              </a:rPr>
              <a:t>6. Деятельность, непосредственно связанная с управлением подъемными механизмами (кранами), подлежащими учету в органах Федеральной службы по экологическому, технологическому и атомному надзору.</a:t>
            </a:r>
          </a:p>
          <a:p>
            <a:pPr algn="just"/>
            <a:r>
              <a:rPr lang="ru-RU" sz="2800" b="1" dirty="0">
                <a:latin typeface="Times New Roman" panose="02020603050405020304" pitchFamily="18" charset="0"/>
                <a:cs typeface="Times New Roman" panose="02020603050405020304" pitchFamily="18" charset="0"/>
              </a:rPr>
              <a:t>7. Деятельность по непосредственному забору, очистке и распределению воды питьевых нужд систем централизованного водоснабжения.</a:t>
            </a:r>
          </a:p>
          <a:p>
            <a:pPr algn="just"/>
            <a:r>
              <a:rPr lang="ru-RU" sz="2800" b="1" dirty="0">
                <a:latin typeface="Times New Roman" panose="02020603050405020304" pitchFamily="18" charset="0"/>
                <a:cs typeface="Times New Roman" panose="02020603050405020304" pitchFamily="18" charset="0"/>
              </a:rPr>
              <a:t>8. Педагогическая деятельность в организациях, осуществляющих образовательную деятельность.</a:t>
            </a:r>
          </a:p>
          <a:p>
            <a:pPr algn="just"/>
            <a:r>
              <a:rPr lang="ru-RU" sz="2800" b="1" dirty="0">
                <a:latin typeface="Times New Roman" panose="02020603050405020304" pitchFamily="18" charset="0"/>
                <a:cs typeface="Times New Roman" panose="02020603050405020304" pitchFamily="18" charset="0"/>
              </a:rPr>
              <a:t>9. Деятельность по присмотру и уходу за детьми.</a:t>
            </a:r>
          </a:p>
          <a:p>
            <a:pPr algn="just"/>
            <a:r>
              <a:rPr lang="ru-RU" sz="2800" b="1" dirty="0">
                <a:latin typeface="Times New Roman" panose="02020603050405020304" pitchFamily="18" charset="0"/>
                <a:cs typeface="Times New Roman" panose="02020603050405020304" pitchFamily="18" charset="0"/>
              </a:rPr>
              <a:t>10. Деятельность, связанная с работами с использованием сведений, составляющими государственную тайну.</a:t>
            </a:r>
          </a:p>
        </p:txBody>
      </p:sp>
    </p:spTree>
    <p:extLst>
      <p:ext uri="{BB962C8B-B14F-4D97-AF65-F5344CB8AC3E}">
        <p14:creationId xmlns:p14="http://schemas.microsoft.com/office/powerpoint/2010/main" val="232656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5B90B9-0FE3-4A73-99DE-9F65D5A15E6A}"/>
              </a:ext>
            </a:extLst>
          </p:cNvPr>
          <p:cNvSpPr>
            <a:spLocks noGrp="1"/>
          </p:cNvSpPr>
          <p:nvPr>
            <p:ph type="title"/>
          </p:nvPr>
        </p:nvSpPr>
        <p:spPr>
          <a:xfrm>
            <a:off x="0" y="332656"/>
            <a:ext cx="9144000" cy="2664296"/>
          </a:xfrm>
        </p:spPr>
        <p:txBody>
          <a:bodyPr>
            <a:noAutofit/>
          </a:bodyPr>
          <a:lstStyle/>
          <a:p>
            <a:pPr algn="ctr"/>
            <a:r>
              <a:rPr lang="ru-RU" sz="4400" b="1" dirty="0">
                <a:solidFill>
                  <a:srgbClr val="92D050"/>
                </a:solidFill>
                <a:latin typeface="Times New Roman" panose="02020603050405020304" pitchFamily="18" charset="0"/>
                <a:cs typeface="Times New Roman" panose="02020603050405020304" pitchFamily="18" charset="0"/>
              </a:rPr>
              <a:t>С 1 сентября 2022 г. вступает в силу новый порядок обучения по охране труда</a:t>
            </a:r>
            <a:endParaRPr lang="ru-RU" sz="4400"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D909CCC-9DD8-4D84-9D3B-86FFD020D1BF}"/>
              </a:ext>
            </a:extLst>
          </p:cNvPr>
          <p:cNvSpPr>
            <a:spLocks noGrp="1"/>
          </p:cNvSpPr>
          <p:nvPr>
            <p:ph idx="1"/>
          </p:nvPr>
        </p:nvSpPr>
        <p:spPr>
          <a:xfrm>
            <a:off x="-108520" y="2708920"/>
            <a:ext cx="9252520" cy="4149080"/>
          </a:xfrm>
        </p:spPr>
        <p:txBody>
          <a:bodyPr>
            <a:noAutofit/>
          </a:bodyPr>
          <a:lstStyle/>
          <a:p>
            <a:pPr algn="ctr">
              <a:spcBef>
                <a:spcPts val="0"/>
              </a:spcBef>
            </a:pPr>
            <a:r>
              <a:rPr lang="ru-RU" sz="3200" b="1" dirty="0">
                <a:effectLst/>
                <a:latin typeface="Times New Roman" panose="02020603050405020304" pitchFamily="18" charset="0"/>
                <a:cs typeface="Times New Roman" panose="02020603050405020304" pitchFamily="18" charset="0"/>
              </a:rPr>
              <a:t>Документы, подтверждающие проверку у работников знания требований охраны труда, выданные до введения в действие нового порядка, действительны до окончания срока их действия.</a:t>
            </a:r>
          </a:p>
        </p:txBody>
      </p:sp>
    </p:spTree>
    <p:extLst>
      <p:ext uri="{BB962C8B-B14F-4D97-AF65-F5344CB8AC3E}">
        <p14:creationId xmlns:p14="http://schemas.microsoft.com/office/powerpoint/2010/main" val="42251984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520" y="0"/>
            <a:ext cx="9252520" cy="6858000"/>
          </a:xfrm>
        </p:spPr>
        <p:txBody>
          <a:bodyPr>
            <a:normAutofit/>
          </a:bodyPr>
          <a:lstStyle/>
          <a:p>
            <a:pPr algn="just"/>
            <a:r>
              <a:rPr lang="ru-RU" sz="2400" b="1" dirty="0">
                <a:latin typeface="Times New Roman" panose="02020603050405020304" pitchFamily="18" charset="0"/>
                <a:cs typeface="Times New Roman" panose="02020603050405020304" pitchFamily="18" charset="0"/>
              </a:rPr>
              <a:t>11. Деятельность в сфере электроэнергетики, связанная с организацией и осуществлением монтажа, наладки, технического обслуживания, ремонта, управления режимом работы электроустановок.</a:t>
            </a:r>
          </a:p>
          <a:p>
            <a:pPr algn="just"/>
            <a:r>
              <a:rPr lang="ru-RU" sz="2400" b="1" dirty="0">
                <a:latin typeface="Times New Roman" panose="02020603050405020304" pitchFamily="18" charset="0"/>
                <a:cs typeface="Times New Roman" panose="02020603050405020304" pitchFamily="18" charset="0"/>
              </a:rPr>
              <a:t>12. Деятельность в сфере теплоснабжения, связанная с организацией и осуществлением монтажа, наладки, технического обслуживания, ремонта, управления режимом работы объектов теплоснабжения.</a:t>
            </a:r>
          </a:p>
          <a:p>
            <a:pPr algn="just"/>
            <a:r>
              <a:rPr lang="ru-RU" sz="2400" b="1" dirty="0">
                <a:latin typeface="Times New Roman" panose="02020603050405020304" pitchFamily="18" charset="0"/>
                <a:cs typeface="Times New Roman" panose="02020603050405020304" pitchFamily="18" charset="0"/>
              </a:rPr>
              <a:t>13. Деятельность, непосредственно связанная с обслуживанием оборудования, работающего под избыточным давлением более 0,07 МПа и подлежащего учету в органах Федеральной службы по экологическому, технологическому и атомному надзору:</a:t>
            </a:r>
          </a:p>
          <a:p>
            <a:pPr algn="just"/>
            <a:r>
              <a:rPr lang="ru-RU" sz="2400" b="1" dirty="0">
                <a:latin typeface="Times New Roman" panose="02020603050405020304" pitchFamily="18" charset="0"/>
                <a:cs typeface="Times New Roman" panose="02020603050405020304" pitchFamily="18" charset="0"/>
              </a:rPr>
              <a:t>пара, газа (в газообразном, сжиженном состоянии);</a:t>
            </a:r>
          </a:p>
          <a:p>
            <a:pPr algn="just"/>
            <a:r>
              <a:rPr lang="ru-RU" sz="2400" b="1" dirty="0">
                <a:latin typeface="Times New Roman" panose="02020603050405020304" pitchFamily="18" charset="0"/>
                <a:cs typeface="Times New Roman" panose="02020603050405020304" pitchFamily="18" charset="0"/>
              </a:rPr>
              <a:t>воды при температуре более 115 °C;</a:t>
            </a:r>
          </a:p>
          <a:p>
            <a:pPr algn="just"/>
            <a:r>
              <a:rPr lang="ru-RU" sz="2400" b="1" dirty="0">
                <a:latin typeface="Times New Roman" panose="02020603050405020304" pitchFamily="18" charset="0"/>
                <a:cs typeface="Times New Roman" panose="02020603050405020304" pitchFamily="18" charset="0"/>
              </a:rPr>
              <a:t>иных жидкостей при температуре, превышающей температуру их кипения при избыточном давлении 0,07 МПа.</a:t>
            </a:r>
          </a:p>
          <a:p>
            <a:endParaRPr lang="ru-RU" dirty="0"/>
          </a:p>
        </p:txBody>
      </p:sp>
    </p:spTree>
    <p:extLst>
      <p:ext uri="{BB962C8B-B14F-4D97-AF65-F5344CB8AC3E}">
        <p14:creationId xmlns:p14="http://schemas.microsoft.com/office/powerpoint/2010/main" val="3883601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383BEB-9E8B-5B2C-35B2-7058AC1F315A}"/>
              </a:ext>
            </a:extLst>
          </p:cNvPr>
          <p:cNvSpPr>
            <a:spLocks noGrp="1"/>
          </p:cNvSpPr>
          <p:nvPr>
            <p:ph idx="1"/>
          </p:nvPr>
        </p:nvSpPr>
        <p:spPr>
          <a:xfrm>
            <a:off x="107504" y="0"/>
            <a:ext cx="9036496" cy="6858000"/>
          </a:xfrm>
        </p:spPr>
        <p:txBody>
          <a:bodyPr>
            <a:normAutofit/>
          </a:bodyPr>
          <a:lstStyle/>
          <a:p>
            <a:pPr algn="just"/>
            <a:r>
              <a:rPr lang="ru-RU" sz="2200" b="1" dirty="0">
                <a:latin typeface="Times New Roman" panose="02020603050405020304" pitchFamily="18" charset="0"/>
                <a:cs typeface="Times New Roman" panose="02020603050405020304" pitchFamily="18" charset="0"/>
              </a:rPr>
              <a:t>14. Деятельность, непосредственно связанная с диспетчеризацией производственных процессов в химической (нефтехимической) промышленности, включая деятельность операторов производственного оборудования в химической (нефтехимической) промышленности (при производстве химических веществ 1 и 2 классов опасности).</a:t>
            </a:r>
          </a:p>
          <a:p>
            <a:pPr algn="just"/>
            <a:r>
              <a:rPr lang="ru-RU" sz="2200" b="1" dirty="0">
                <a:latin typeface="Times New Roman" panose="02020603050405020304" pitchFamily="18" charset="0"/>
                <a:cs typeface="Times New Roman" panose="02020603050405020304" pitchFamily="18" charset="0"/>
              </a:rPr>
              <a:t>15. Деятельность, связанная с добычей угля подземным способом.</a:t>
            </a:r>
          </a:p>
          <a:p>
            <a:pPr algn="just"/>
            <a:r>
              <a:rPr lang="ru-RU" sz="2200" b="1" dirty="0">
                <a:latin typeface="Times New Roman" panose="02020603050405020304" pitchFamily="18" charset="0"/>
                <a:cs typeface="Times New Roman" panose="02020603050405020304" pitchFamily="18" charset="0"/>
              </a:rPr>
              <a:t>16. Деятельность, связанная с эксплуатацией, ремонтом скважин и установок при переработке высокосернистой нефти, очистке нефти и газа от сероводорода, очистке нефтеналивных судов, цистерн, резервуаров, добычей и обработкой озокерита, </a:t>
            </a:r>
            <a:r>
              <a:rPr lang="ru-RU" sz="2200" b="1" dirty="0" err="1">
                <a:latin typeface="Times New Roman" panose="02020603050405020304" pitchFamily="18" charset="0"/>
                <a:cs typeface="Times New Roman" panose="02020603050405020304" pitchFamily="18" charset="0"/>
              </a:rPr>
              <a:t>экстракционноозокеритовым</a:t>
            </a:r>
            <a:r>
              <a:rPr lang="ru-RU" sz="2200" b="1" dirty="0">
                <a:latin typeface="Times New Roman" panose="02020603050405020304" pitchFamily="18" charset="0"/>
                <a:cs typeface="Times New Roman" panose="02020603050405020304" pitchFamily="18" charset="0"/>
              </a:rPr>
              <a:t> производством.</a:t>
            </a:r>
          </a:p>
          <a:p>
            <a:pPr algn="just"/>
            <a:r>
              <a:rPr lang="ru-RU" sz="2200" b="1" dirty="0">
                <a:latin typeface="Times New Roman" panose="02020603050405020304" pitchFamily="18" charset="0"/>
                <a:cs typeface="Times New Roman" panose="02020603050405020304" pitchFamily="18" charset="0"/>
              </a:rPr>
              <a:t>17. Деятельность, непосредственно связанная с контактами с возбудителями инфекционных заболеваний - патогенными микроорганизмами I и II группы патогенности, возбудителями особо опасных инфекций, а также с биологическими токсинами (микробного, растительного и животного происхождения) или с доступом к указанным субстанциям.</a:t>
            </a:r>
          </a:p>
        </p:txBody>
      </p:sp>
    </p:spTree>
    <p:extLst>
      <p:ext uri="{BB962C8B-B14F-4D97-AF65-F5344CB8AC3E}">
        <p14:creationId xmlns:p14="http://schemas.microsoft.com/office/powerpoint/2010/main" val="24152453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8964488" cy="5328592"/>
          </a:xfrm>
        </p:spPr>
        <p:txBody>
          <a:bodyPr>
            <a:noAutofit/>
          </a:bodyPr>
          <a:lstStyle/>
          <a:p>
            <a:pPr algn="ctr"/>
            <a:r>
              <a:rPr lang="ru-RU" sz="4000" b="1" dirty="0">
                <a:latin typeface="Times New Roman" panose="02020603050405020304" pitchFamily="18" charset="0"/>
                <a:cs typeface="Times New Roman" panose="02020603050405020304" pitchFamily="18" charset="0"/>
              </a:rPr>
              <a:t>Утвержден новый перечень отдельных видов работ, при выполнении которых работникам бесплатно предоставляется лечебно-профилактическое питание</a:t>
            </a:r>
          </a:p>
        </p:txBody>
      </p:sp>
    </p:spTree>
    <p:extLst>
      <p:ext uri="{BB962C8B-B14F-4D97-AF65-F5344CB8AC3E}">
        <p14:creationId xmlns:p14="http://schemas.microsoft.com/office/powerpoint/2010/main" val="1907863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3FAA8E7-8847-4555-694D-5DF4E6C1B932}"/>
              </a:ext>
            </a:extLst>
          </p:cNvPr>
          <p:cNvSpPr>
            <a:spLocks noGrp="1"/>
          </p:cNvSpPr>
          <p:nvPr>
            <p:ph idx="1"/>
          </p:nvPr>
        </p:nvSpPr>
        <p:spPr>
          <a:xfrm>
            <a:off x="0" y="44624"/>
            <a:ext cx="9144000" cy="6813376"/>
          </a:xfrm>
        </p:spPr>
        <p:txBody>
          <a:bodyPr>
            <a:normAutofit/>
          </a:bodyPr>
          <a:lstStyle/>
          <a:p>
            <a:pPr algn="just"/>
            <a:r>
              <a:rPr lang="ru-RU" sz="2000" b="1" dirty="0">
                <a:latin typeface="Times New Roman" panose="02020603050405020304" pitchFamily="18" charset="0"/>
                <a:cs typeface="Times New Roman" panose="02020603050405020304" pitchFamily="18" charset="0"/>
              </a:rPr>
              <a:t>Приказ Минтруда России от 16.05.2022 N 298н "Об утверждении перечня отдельных видов работ, при выполнении которых работникам предоставляется бесплатно по установленным нормам лечебно-профилактическое питание, норм бесплатной выдачи витаминных препаратов, а также норм и условий бесплатной выдачи лечебно-профилактического питания" (Зарегистрировано в Минюсте России 30.05.2022 N 68627)</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Указанный перечень содержит наименование производств, профессий и должностей, а также номер рациона лечебно-профилактического питания для работников, занятых на таких производствах.</a:t>
            </a:r>
          </a:p>
          <a:p>
            <a:pPr algn="just"/>
            <a:r>
              <a:rPr lang="ru-RU" sz="2000" dirty="0">
                <a:latin typeface="Times New Roman" panose="02020603050405020304" pitchFamily="18" charset="0"/>
                <a:cs typeface="Times New Roman" panose="02020603050405020304" pitchFamily="18" charset="0"/>
              </a:rPr>
              <a:t>Документом, в числе прочего, утверждены нормы и условия бесплатной выдачи лечебно-профилактического питания, а также нормы бесплатной выдачи витаминных препаратов.</a:t>
            </a:r>
          </a:p>
          <a:p>
            <a:pPr algn="just"/>
            <a:r>
              <a:rPr lang="ru-RU" sz="2000" dirty="0">
                <a:latin typeface="Times New Roman" panose="02020603050405020304" pitchFamily="18" charset="0"/>
                <a:cs typeface="Times New Roman" panose="02020603050405020304" pitchFamily="18" charset="0"/>
              </a:rPr>
              <a:t>Настоящий приказ вступает в силу с 1 сентября 2022 года и действует до 1 сентября 2028 года. Признаны утратившими силу приказ Минздравсоцразвития РФ от 16 февраля 2009 г. N 46н, изданный для регламентации аналогичных правоотношений, и изменяющий его акт.</a:t>
            </a:r>
          </a:p>
          <a:p>
            <a:endParaRPr lang="ru-RU" dirty="0"/>
          </a:p>
        </p:txBody>
      </p:sp>
    </p:spTree>
    <p:extLst>
      <p:ext uri="{BB962C8B-B14F-4D97-AF65-F5344CB8AC3E}">
        <p14:creationId xmlns:p14="http://schemas.microsoft.com/office/powerpoint/2010/main" val="3845334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9036496" cy="1268760"/>
          </a:xfrm>
        </p:spPr>
        <p:txBody>
          <a:bodyPr>
            <a:norm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ПОРЯДОК ОБЕСПЕЧЕНИЯ:</a:t>
            </a:r>
          </a:p>
        </p:txBody>
      </p:sp>
      <p:sp>
        <p:nvSpPr>
          <p:cNvPr id="3" name="Объект 2"/>
          <p:cNvSpPr>
            <a:spLocks noGrp="1"/>
          </p:cNvSpPr>
          <p:nvPr>
            <p:ph idx="1"/>
          </p:nvPr>
        </p:nvSpPr>
        <p:spPr>
          <a:xfrm>
            <a:off x="0" y="980728"/>
            <a:ext cx="9036496" cy="5877272"/>
          </a:xfrm>
        </p:spPr>
        <p:txBody>
          <a:bodyPr>
            <a:normAutofit/>
          </a:bodyPr>
          <a:lstStyle/>
          <a:p>
            <a:pPr algn="just"/>
            <a:r>
              <a:rPr lang="ru-RU" sz="2000" b="1" dirty="0">
                <a:latin typeface="Times New Roman" panose="02020603050405020304" pitchFamily="18" charset="0"/>
                <a:cs typeface="Times New Roman" panose="02020603050405020304" pitchFamily="18" charset="0"/>
              </a:rPr>
              <a:t>Лечебно-профилактическое питание выдается работникам в дни фактического выполнения ими работы в производствах, профессиях и должностях, предусмотренных Перечнем, при условии занятости на такой работе не менее половины рабочего дня (смены), а также в период профессионального заболевания указанных работников с временной утратой трудоспособности без госпитализации.</a:t>
            </a:r>
          </a:p>
          <a:p>
            <a:pPr algn="just"/>
            <a:r>
              <a:rPr lang="ru-RU" sz="2000" b="1" dirty="0">
                <a:latin typeface="Times New Roman" panose="02020603050405020304" pitchFamily="18" charset="0"/>
                <a:cs typeface="Times New Roman" panose="02020603050405020304" pitchFamily="18" charset="0"/>
              </a:rPr>
              <a:t>В случае, если беременные женщины, имевшие право на бесплатное получение лечебно-профилактического питания, в соответствии с медицинским заключением переводятся на другую работу с целью устранения влияния вредных производственных факторов до наступления отпуска по беременности и родам, лечебно-профилактическое питание выдается им в течение всего периода с момента перевода на другую работу до окончания отпуска по уходу за ребенком в возрасте до полутора лет.</a:t>
            </a:r>
          </a:p>
          <a:p>
            <a:pPr algn="just"/>
            <a:r>
              <a:rPr lang="ru-RU" sz="2000" b="1" dirty="0">
                <a:latin typeface="Times New Roman" panose="02020603050405020304" pitchFamily="18" charset="0"/>
                <a:cs typeface="Times New Roman" panose="02020603050405020304" pitchFamily="18" charset="0"/>
              </a:rPr>
              <a:t>Выдача лечебно-профилактического питания производится перед началом работы в виде горячих завтраков или специализированных вахтовых рационов (для труднодоступных регионов при отсутствии столовых) перед началом работы. </a:t>
            </a:r>
          </a:p>
        </p:txBody>
      </p:sp>
    </p:spTree>
    <p:extLst>
      <p:ext uri="{BB962C8B-B14F-4D97-AF65-F5344CB8AC3E}">
        <p14:creationId xmlns:p14="http://schemas.microsoft.com/office/powerpoint/2010/main" val="38046010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44624"/>
            <a:ext cx="9108504" cy="1368152"/>
          </a:xfrm>
        </p:spPr>
        <p:txBody>
          <a:bodyPr>
            <a:normAutofit/>
          </a:bodyPr>
          <a:lstStyle/>
          <a:p>
            <a:pPr algn="ctr"/>
            <a:r>
              <a:rPr lang="ru-RU" b="1" dirty="0">
                <a:solidFill>
                  <a:srgbClr val="92D050"/>
                </a:solidFill>
                <a:latin typeface="Times New Roman" panose="02020603050405020304" pitchFamily="18" charset="0"/>
                <a:cs typeface="Times New Roman" panose="02020603050405020304" pitchFamily="18" charset="0"/>
              </a:rPr>
              <a:t>Лечебно-профилактическое питание не выдается:</a:t>
            </a:r>
          </a:p>
        </p:txBody>
      </p:sp>
      <p:sp>
        <p:nvSpPr>
          <p:cNvPr id="3" name="Объект 2"/>
          <p:cNvSpPr>
            <a:spLocks noGrp="1"/>
          </p:cNvSpPr>
          <p:nvPr>
            <p:ph idx="1"/>
          </p:nvPr>
        </p:nvSpPr>
        <p:spPr>
          <a:xfrm>
            <a:off x="35496" y="1124744"/>
            <a:ext cx="9108504" cy="5733256"/>
          </a:xfrm>
        </p:spPr>
        <p:txBody>
          <a:bodyPr>
            <a:normAutofit/>
          </a:bodyPr>
          <a:lstStyle/>
          <a:p>
            <a:pPr marL="0" indent="0" fontAlgn="base">
              <a:buNone/>
            </a:pP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а)в нерабочие дни;</a:t>
            </a:r>
          </a:p>
          <a:p>
            <a:pPr fontAlgn="base"/>
            <a:r>
              <a:rPr lang="ru-RU" sz="2000" b="1" dirty="0">
                <a:latin typeface="Times New Roman" panose="02020603050405020304" pitchFamily="18" charset="0"/>
                <a:cs typeface="Times New Roman" panose="02020603050405020304" pitchFamily="18" charset="0"/>
              </a:rPr>
              <a:t>б)в дни отпуска, кроме предусмотренного подпунктом "е" пункта 6 настоящих Норм и условий;</a:t>
            </a:r>
          </a:p>
          <a:p>
            <a:pPr fontAlgn="base"/>
            <a:r>
              <a:rPr lang="ru-RU" sz="2000" b="1" dirty="0">
                <a:latin typeface="Times New Roman" panose="02020603050405020304" pitchFamily="18" charset="0"/>
                <a:cs typeface="Times New Roman" panose="02020603050405020304" pitchFamily="18" charset="0"/>
              </a:rPr>
              <a:t>в)в дни служебных командировок при отсутствии в эти дни предусмотренных Перечнем работ;</a:t>
            </a:r>
          </a:p>
          <a:p>
            <a:pPr fontAlgn="base"/>
            <a:r>
              <a:rPr lang="ru-RU" sz="2000" b="1" dirty="0">
                <a:latin typeface="Times New Roman" panose="02020603050405020304" pitchFamily="18" charset="0"/>
                <a:cs typeface="Times New Roman" panose="02020603050405020304" pitchFamily="18" charset="0"/>
              </a:rPr>
              <a:t>г)в дни обучения с отрывом от производства;</a:t>
            </a:r>
          </a:p>
          <a:p>
            <a:pPr fontAlgn="base"/>
            <a:r>
              <a:rPr lang="ru-RU" sz="2000" b="1" dirty="0">
                <a:latin typeface="Times New Roman" panose="02020603050405020304" pitchFamily="18" charset="0"/>
                <a:cs typeface="Times New Roman" panose="02020603050405020304" pitchFamily="18" charset="0"/>
              </a:rPr>
              <a:t>д)в дни выполнения работ на участках, где бесплатная выдача лечебно-профилактического питания не установлена;</a:t>
            </a:r>
          </a:p>
          <a:p>
            <a:pPr fontAlgn="base"/>
            <a:r>
              <a:rPr lang="ru-RU" sz="2000" b="1" dirty="0">
                <a:latin typeface="Times New Roman" panose="02020603050405020304" pitchFamily="18" charset="0"/>
                <a:cs typeface="Times New Roman" panose="02020603050405020304" pitchFamily="18" charset="0"/>
              </a:rPr>
              <a:t>е)в дни выполнения работ, связанных с исполнением общественных и государственных поручений;</a:t>
            </a:r>
          </a:p>
          <a:p>
            <a:pPr fontAlgn="base"/>
            <a:r>
              <a:rPr lang="ru-RU" sz="2000" b="1" dirty="0">
                <a:latin typeface="Times New Roman" panose="02020603050405020304" pitchFamily="18" charset="0"/>
                <a:cs typeface="Times New Roman" panose="02020603050405020304" pitchFamily="18" charset="0"/>
              </a:rPr>
              <a:t>ж)в период временной нетрудоспособности при заболеваниях общего характера;</a:t>
            </a:r>
          </a:p>
          <a:p>
            <a:pPr fontAlgn="base"/>
            <a:r>
              <a:rPr lang="ru-RU" sz="2000" b="1" dirty="0">
                <a:latin typeface="Times New Roman" panose="02020603050405020304" pitchFamily="18" charset="0"/>
                <a:cs typeface="Times New Roman" panose="02020603050405020304" pitchFamily="18" charset="0"/>
              </a:rPr>
              <a:t>з)в дни пребывания на лечении в медицинском учреждении, в том числе санаторного типа.</a:t>
            </a:r>
          </a:p>
        </p:txBody>
      </p:sp>
    </p:spTree>
    <p:extLst>
      <p:ext uri="{BB962C8B-B14F-4D97-AF65-F5344CB8AC3E}">
        <p14:creationId xmlns:p14="http://schemas.microsoft.com/office/powerpoint/2010/main" val="40104166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980728"/>
            <a:ext cx="8856984" cy="4104456"/>
          </a:xfrm>
        </p:spPr>
        <p:txBody>
          <a:bodyPr>
            <a:noAutofit/>
          </a:bodyPr>
          <a:lstStyle/>
          <a:p>
            <a:pPr algn="ctr"/>
            <a:r>
              <a:rPr lang="ru-RU" sz="6000" b="1" dirty="0">
                <a:latin typeface="Times New Roman" panose="02020603050405020304" pitchFamily="18" charset="0"/>
                <a:cs typeface="Times New Roman" panose="02020603050405020304" pitchFamily="18" charset="0"/>
              </a:rPr>
              <a:t>ИЗМЕНЕНИЯ ТРУДОВОГО ЗАКОНОДАТЕЛЬСТВА</a:t>
            </a:r>
            <a:br>
              <a:rPr lang="ru-RU" sz="6000" b="1" dirty="0">
                <a:latin typeface="Times New Roman" panose="02020603050405020304" pitchFamily="18" charset="0"/>
                <a:cs typeface="Times New Roman" panose="02020603050405020304" pitchFamily="18" charset="0"/>
              </a:rPr>
            </a:br>
            <a:r>
              <a:rPr lang="ru-RU" sz="6000" b="1" dirty="0">
                <a:latin typeface="Times New Roman" panose="02020603050405020304" pitchFamily="18" charset="0"/>
                <a:cs typeface="Times New Roman" panose="02020603050405020304" pitchFamily="18" charset="0"/>
              </a:rPr>
              <a:t> С 1 ЯНВАРЯ 2023 ГОДА</a:t>
            </a:r>
          </a:p>
        </p:txBody>
      </p:sp>
    </p:spTree>
    <p:extLst>
      <p:ext uri="{BB962C8B-B14F-4D97-AF65-F5344CB8AC3E}">
        <p14:creationId xmlns:p14="http://schemas.microsoft.com/office/powerpoint/2010/main" val="27316403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528" y="2420888"/>
            <a:ext cx="9145016" cy="4176464"/>
          </a:xfrm>
        </p:spPr>
        <p:txBody>
          <a:bodyPr>
            <a:normAutofit/>
          </a:bodyPr>
          <a:lstStyle/>
          <a:p>
            <a:pPr algn="just"/>
            <a:r>
              <a:rPr lang="ru-RU" sz="2400" b="1" dirty="0">
                <a:latin typeface="Times New Roman" panose="02020603050405020304" pitchFamily="18" charset="0"/>
                <a:cs typeface="Times New Roman" panose="02020603050405020304" pitchFamily="18" charset="0"/>
              </a:rPr>
              <a:t>Приказ Минтруда России от 17.03.2022 N 140н </a:t>
            </a:r>
            <a:r>
              <a:rPr lang="ru-RU" sz="2400" dirty="0">
                <a:latin typeface="Times New Roman" panose="02020603050405020304" pitchFamily="18" charset="0"/>
                <a:cs typeface="Times New Roman" panose="02020603050405020304" pitchFamily="18" charset="0"/>
              </a:rPr>
              <a:t>"О неприменении Приказа Министерства труда и социальной защиты Российской Федерации от 29 октября 2021 т. N 772н "Об утверждении основных требований к порядку разработки и содержанию правил и инструкций по охране труда, разрабатываемых работодателем" (Зарегистрировано в Минюсте России 18.03.2022 N 67792) – </a:t>
            </a:r>
            <a:r>
              <a:rPr lang="ru-RU" sz="2400" b="1" dirty="0">
                <a:latin typeface="Times New Roman" panose="02020603050405020304" pitchFamily="18" charset="0"/>
                <a:cs typeface="Times New Roman" panose="02020603050405020304" pitchFamily="18" charset="0"/>
              </a:rPr>
              <a:t>приказ N 772н не применяется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до 1 января 2023 года.</a:t>
            </a:r>
            <a:endParaRPr lang="ru-RU" sz="2400" b="1" dirty="0">
              <a:latin typeface="Times New Roman" panose="02020603050405020304" pitchFamily="18" charset="0"/>
              <a:cs typeface="Times New Roman" panose="02020603050405020304" pitchFamily="18" charset="0"/>
            </a:endParaRPr>
          </a:p>
        </p:txBody>
      </p:sp>
      <p:sp>
        <p:nvSpPr>
          <p:cNvPr id="5" name="Заголовок 4">
            <a:extLst>
              <a:ext uri="{FF2B5EF4-FFF2-40B4-BE49-F238E27FC236}">
                <a16:creationId xmlns:a16="http://schemas.microsoft.com/office/drawing/2014/main" id="{6AF72E4F-1429-F24A-1000-E47B1A9968E4}"/>
              </a:ext>
            </a:extLst>
          </p:cNvPr>
          <p:cNvSpPr>
            <a:spLocks noGrp="1"/>
          </p:cNvSpPr>
          <p:nvPr>
            <p:ph type="title"/>
          </p:nvPr>
        </p:nvSpPr>
        <p:spPr>
          <a:xfrm>
            <a:off x="0" y="0"/>
            <a:ext cx="8964488" cy="2780927"/>
          </a:xfrm>
        </p:spPr>
        <p:txBody>
          <a:bodyPr>
            <a:normAutofit fontScale="90000"/>
          </a:bodyPr>
          <a:lstStyle/>
          <a:p>
            <a:pPr algn="ctr"/>
            <a:r>
              <a:rPr lang="ru-RU" sz="2700" b="1" u="sng" dirty="0">
                <a:solidFill>
                  <a:srgbClr val="92D050"/>
                </a:solidFill>
                <a:latin typeface="Times New Roman" panose="02020603050405020304" pitchFamily="18" charset="0"/>
                <a:cs typeface="Times New Roman" panose="02020603050405020304" pitchFamily="18" charset="0"/>
              </a:rPr>
              <a:t>Приказ Минтруда России от 29.10.2021 N 772н "Об утверждении основных требований к порядку разработки и содержанию правил и инструкций по охране труда, разрабатываемых работодателем" (Зарегистрировано в Минюсте России 26.11.2021 N 66015)</a:t>
            </a:r>
            <a:r>
              <a:rPr lang="ru-RU" sz="2700" b="1" dirty="0">
                <a:solidFill>
                  <a:srgbClr val="92D050"/>
                </a:solidFill>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18888158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35A242-C1CD-4B76-8DF2-F8D6FFCBF14F}"/>
              </a:ext>
            </a:extLst>
          </p:cNvPr>
          <p:cNvSpPr>
            <a:spLocks noGrp="1"/>
          </p:cNvSpPr>
          <p:nvPr>
            <p:ph type="title"/>
          </p:nvPr>
        </p:nvSpPr>
        <p:spPr>
          <a:xfrm>
            <a:off x="107504" y="260648"/>
            <a:ext cx="8928992" cy="1728192"/>
          </a:xfrm>
        </p:spPr>
        <p:txBody>
          <a:bodyPr>
            <a:no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Инструкция по охране труда должна содержать:</a:t>
            </a:r>
          </a:p>
        </p:txBody>
      </p:sp>
      <p:sp>
        <p:nvSpPr>
          <p:cNvPr id="3" name="Объект 2">
            <a:extLst>
              <a:ext uri="{FF2B5EF4-FFF2-40B4-BE49-F238E27FC236}">
                <a16:creationId xmlns:a16="http://schemas.microsoft.com/office/drawing/2014/main" id="{36F89846-AC64-4817-9338-A2CF635A58EA}"/>
              </a:ext>
            </a:extLst>
          </p:cNvPr>
          <p:cNvSpPr>
            <a:spLocks noGrp="1"/>
          </p:cNvSpPr>
          <p:nvPr>
            <p:ph idx="1"/>
          </p:nvPr>
        </p:nvSpPr>
        <p:spPr>
          <a:xfrm>
            <a:off x="107504" y="1772816"/>
            <a:ext cx="8928992" cy="5085184"/>
          </a:xfrm>
        </p:spPr>
        <p:txBody>
          <a:bodyPr>
            <a:normAutofit/>
          </a:bodyPr>
          <a:lstStyle/>
          <a:p>
            <a:pPr marL="0" indent="0" algn="just">
              <a:buNone/>
            </a:pPr>
            <a:r>
              <a:rPr lang="ru-RU" sz="2800" b="1" dirty="0">
                <a:latin typeface="Times New Roman" panose="02020603050405020304" pitchFamily="18" charset="0"/>
                <a:cs typeface="Times New Roman" panose="02020603050405020304" pitchFamily="18" charset="0"/>
              </a:rPr>
              <a:t>а) общие требования охраны труда;</a:t>
            </a:r>
          </a:p>
          <a:p>
            <a:pPr marL="0" indent="0" algn="just">
              <a:buNone/>
            </a:pPr>
            <a:r>
              <a:rPr lang="ru-RU" sz="2800" b="1" dirty="0">
                <a:latin typeface="Times New Roman" panose="02020603050405020304" pitchFamily="18" charset="0"/>
                <a:cs typeface="Times New Roman" panose="02020603050405020304" pitchFamily="18" charset="0"/>
              </a:rPr>
              <a:t>б) требования охраны труда перед началом работы;</a:t>
            </a:r>
          </a:p>
          <a:p>
            <a:pPr marL="0" indent="0" algn="just">
              <a:buNone/>
            </a:pPr>
            <a:r>
              <a:rPr lang="ru-RU" sz="2800" b="1" dirty="0">
                <a:latin typeface="Times New Roman" panose="02020603050405020304" pitchFamily="18" charset="0"/>
                <a:cs typeface="Times New Roman" panose="02020603050405020304" pitchFamily="18" charset="0"/>
              </a:rPr>
              <a:t>в) требования охраны труда во время работы;</a:t>
            </a:r>
          </a:p>
          <a:p>
            <a:pPr marL="0" indent="0" algn="just">
              <a:buNone/>
            </a:pPr>
            <a:r>
              <a:rPr lang="ru-RU" sz="2800" b="1" dirty="0">
                <a:latin typeface="Times New Roman" panose="02020603050405020304" pitchFamily="18" charset="0"/>
                <a:cs typeface="Times New Roman" panose="02020603050405020304" pitchFamily="18" charset="0"/>
              </a:rPr>
              <a:t>г) требования охраны труда в аварийных ситуациях;</a:t>
            </a:r>
          </a:p>
          <a:p>
            <a:pPr marL="0" indent="0" algn="just">
              <a:buNone/>
            </a:pPr>
            <a:r>
              <a:rPr lang="ru-RU" sz="2800" b="1" dirty="0">
                <a:latin typeface="Times New Roman" panose="02020603050405020304" pitchFamily="18" charset="0"/>
                <a:cs typeface="Times New Roman" panose="02020603050405020304" pitchFamily="18" charset="0"/>
              </a:rPr>
              <a:t>д) требования охраны труда по окончании работы.</a:t>
            </a:r>
          </a:p>
          <a:p>
            <a:pPr marL="0" indent="0" algn="just">
              <a:buNone/>
            </a:pP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5102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6BF323-1807-4FD8-915D-BD1F3133278B}"/>
              </a:ext>
            </a:extLst>
          </p:cNvPr>
          <p:cNvSpPr>
            <a:spLocks noGrp="1"/>
          </p:cNvSpPr>
          <p:nvPr>
            <p:ph type="title"/>
          </p:nvPr>
        </p:nvSpPr>
        <p:spPr>
          <a:xfrm>
            <a:off x="0" y="533400"/>
            <a:ext cx="9144000" cy="1402080"/>
          </a:xfrm>
        </p:spPr>
        <p:txBody>
          <a:bodyPr>
            <a:noAutofit/>
          </a:bodyPr>
          <a:lstStyle/>
          <a:p>
            <a:pPr algn="ctr"/>
            <a:r>
              <a:rPr lang="ru-RU" sz="3600" b="1" u="sng" dirty="0">
                <a:solidFill>
                  <a:srgbClr val="92D050"/>
                </a:solidFill>
                <a:latin typeface="Times New Roman" panose="02020603050405020304" pitchFamily="18" charset="0"/>
                <a:cs typeface="Times New Roman" panose="02020603050405020304" pitchFamily="18" charset="0"/>
              </a:rPr>
              <a:t>В разделе "Общие требования охраны труда" необходимо отражать:</a:t>
            </a:r>
            <a:endParaRPr lang="ru-RU" sz="3600" dirty="0">
              <a:solidFill>
                <a:srgbClr val="92D050"/>
              </a:solidFill>
            </a:endParaRPr>
          </a:p>
        </p:txBody>
      </p:sp>
      <p:sp>
        <p:nvSpPr>
          <p:cNvPr id="3" name="Объект 2">
            <a:extLst>
              <a:ext uri="{FF2B5EF4-FFF2-40B4-BE49-F238E27FC236}">
                <a16:creationId xmlns:a16="http://schemas.microsoft.com/office/drawing/2014/main" id="{5FE1D69D-0E02-4737-832A-3CB3CDDA2233}"/>
              </a:ext>
            </a:extLst>
          </p:cNvPr>
          <p:cNvSpPr>
            <a:spLocks noGrp="1"/>
          </p:cNvSpPr>
          <p:nvPr>
            <p:ph idx="1"/>
          </p:nvPr>
        </p:nvSpPr>
        <p:spPr>
          <a:xfrm>
            <a:off x="0" y="1935480"/>
            <a:ext cx="9144000" cy="4922520"/>
          </a:xfrm>
        </p:spPr>
        <p:txBody>
          <a:bodyPr>
            <a:normAutofit lnSpcReduction="10000"/>
          </a:bodyPr>
          <a:lstStyle/>
          <a:p>
            <a:pPr algn="just"/>
            <a:r>
              <a:rPr lang="ru-RU" b="1" dirty="0">
                <a:latin typeface="Times New Roman" panose="02020603050405020304" pitchFamily="18" charset="0"/>
                <a:cs typeface="Times New Roman" panose="02020603050405020304" pitchFamily="18" charset="0"/>
              </a:rPr>
              <a:t>а) указания о необходимости соблюдения правил внутреннего трудового распорядка;</a:t>
            </a:r>
          </a:p>
          <a:p>
            <a:pPr algn="just"/>
            <a:r>
              <a:rPr lang="ru-RU" b="1" dirty="0">
                <a:latin typeface="Times New Roman" panose="02020603050405020304" pitchFamily="18" charset="0"/>
                <a:cs typeface="Times New Roman" panose="02020603050405020304" pitchFamily="18" charset="0"/>
              </a:rPr>
              <a:t>б) требования по выполнению режима рабочего времени и времени отдыха при выполнении соответствующих работ;</a:t>
            </a:r>
          </a:p>
          <a:p>
            <a:pPr algn="just"/>
            <a:r>
              <a:rPr lang="ru-RU" b="1" dirty="0">
                <a:latin typeface="Times New Roman" panose="02020603050405020304" pitchFamily="18" charset="0"/>
                <a:cs typeface="Times New Roman" panose="02020603050405020304" pitchFamily="18" charset="0"/>
              </a:rPr>
              <a:t>в) перечень вредных и (или) опасных производственных факторов, которые могут воздействовать на работника в процессе работы, а также перечень профессиональных рисков и опасностей;</a:t>
            </a:r>
          </a:p>
          <a:p>
            <a:pPr algn="just"/>
            <a:r>
              <a:rPr lang="ru-RU" b="1" dirty="0">
                <a:latin typeface="Times New Roman" panose="02020603050405020304" pitchFamily="18" charset="0"/>
                <a:cs typeface="Times New Roman" panose="02020603050405020304" pitchFamily="18" charset="0"/>
              </a:rPr>
              <a:t>г) перечень специальной одежды, специальной обуви и других средств индивидуальной защиты, выдаваемых работникам в соответствии с установленными государственными нормативными требованиями охраны труда, или ссылку на локальный нормативный акт;</a:t>
            </a:r>
          </a:p>
          <a:p>
            <a:pPr algn="just"/>
            <a:r>
              <a:rPr lang="ru-RU" b="1" dirty="0">
                <a:latin typeface="Times New Roman" panose="02020603050405020304" pitchFamily="18" charset="0"/>
                <a:cs typeface="Times New Roman" panose="02020603050405020304" pitchFamily="18" charset="0"/>
              </a:rPr>
              <a:t>д) порядок уведомления о случаях травмирования работника и неисправности оборудования, приспособлений и инструмента (или ссылку на локальный нормативный акт);</a:t>
            </a:r>
          </a:p>
          <a:p>
            <a:pPr algn="just"/>
            <a:r>
              <a:rPr lang="ru-RU" b="1" dirty="0">
                <a:latin typeface="Times New Roman" panose="02020603050405020304" pitchFamily="18" charset="0"/>
                <a:cs typeface="Times New Roman" panose="02020603050405020304" pitchFamily="18" charset="0"/>
              </a:rPr>
              <a:t>е) правила личной гигиены и эпидемиологические нормы, которые должен знать и соблюдать работник при выполнении работы.</a:t>
            </a:r>
          </a:p>
        </p:txBody>
      </p:sp>
    </p:spTree>
    <p:extLst>
      <p:ext uri="{BB962C8B-B14F-4D97-AF65-F5344CB8AC3E}">
        <p14:creationId xmlns:p14="http://schemas.microsoft.com/office/powerpoint/2010/main" val="107286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A2BDFD-A1C8-4837-8E5C-36DC8D1DAEBD}"/>
              </a:ext>
            </a:extLst>
          </p:cNvPr>
          <p:cNvSpPr>
            <a:spLocks noGrp="1"/>
          </p:cNvSpPr>
          <p:nvPr>
            <p:ph idx="1"/>
          </p:nvPr>
        </p:nvSpPr>
        <p:spPr>
          <a:xfrm>
            <a:off x="107504" y="476672"/>
            <a:ext cx="9036496" cy="6381328"/>
          </a:xfrm>
        </p:spPr>
        <p:txBody>
          <a:bodyPr>
            <a:normAutofit fontScale="92500" lnSpcReduction="20000"/>
          </a:bodyPr>
          <a:lstStyle/>
          <a:p>
            <a:pPr indent="0" algn="ctr">
              <a:lnSpc>
                <a:spcPct val="107000"/>
              </a:lnSpc>
              <a:spcBef>
                <a:spcPts val="0"/>
              </a:spcBef>
              <a:buNone/>
            </a:pPr>
            <a:r>
              <a:rPr lang="ru-RU" sz="2800" b="1" u="sng" dirty="0">
                <a:solidFill>
                  <a:srgbClr val="92D050"/>
                </a:solidFill>
                <a:effectLst/>
                <a:latin typeface="Times New Roman" panose="02020603050405020304" pitchFamily="18" charset="0"/>
                <a:ea typeface="Calibri" panose="020F0502020204030204" pitchFamily="34" charset="0"/>
                <a:cs typeface="Times New Roman" panose="02020603050405020304" pitchFamily="18" charset="0"/>
              </a:rPr>
              <a:t>Постановлением утверждены:</a:t>
            </a:r>
          </a:p>
          <a:p>
            <a:pPr marL="0" indent="0" algn="just">
              <a:lnSpc>
                <a:spcPct val="107000"/>
              </a:lnSpc>
              <a:spcBef>
                <a:spcPts val="0"/>
              </a:spcBef>
              <a:buNone/>
            </a:pP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Примерные перечни тем для программы вводного инструктажа по охране труда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8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Примерные перечни тем теоретических и практических занятий для формирования программ обучения по оказанию первой помощи пострадавшим</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8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Примерные перечни тем для формирования программ обучения требованиям охраны труда</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8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Минимальное количество работников, подлежащих обучению требованиям охраны труда в организации или у индивидуального предпринимателя, оказывающих услуги по обучению работодателей и работников вопросам охраны труда, с учетом среднесписочной численности и категории риска организации</a:t>
            </a:r>
            <a:endParaRPr lang="ru-RU" sz="2800" b="1" dirty="0">
              <a:effectLst/>
              <a:latin typeface="Times New Roman" panose="02020603050405020304" pitchFamily="18" charset="0"/>
              <a:cs typeface="Times New Roman" panose="02020603050405020304" pitchFamily="18" charset="0"/>
            </a:endParaRPr>
          </a:p>
          <a:p>
            <a:pPr algn="just">
              <a:spcBef>
                <a:spcPts val="0"/>
              </a:spcBef>
            </a:pPr>
            <a:r>
              <a:rPr lang="ru-RU" sz="2800" dirty="0">
                <a:effectLst/>
                <a:latin typeface="Times New Roman" panose="02020603050405020304" pitchFamily="18" charset="0"/>
                <a:cs typeface="Times New Roman" panose="02020603050405020304" pitchFamily="18" charset="0"/>
              </a:rPr>
              <a:t>Постановление действует до 1 сентября 2026 г.</a:t>
            </a:r>
          </a:p>
          <a:p>
            <a:endParaRPr lang="ru-RU" dirty="0"/>
          </a:p>
        </p:txBody>
      </p:sp>
    </p:spTree>
    <p:extLst>
      <p:ext uri="{BB962C8B-B14F-4D97-AF65-F5344CB8AC3E}">
        <p14:creationId xmlns:p14="http://schemas.microsoft.com/office/powerpoint/2010/main" val="11159870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D38B21-57C5-477F-AAB4-476D66F46899}"/>
              </a:ext>
            </a:extLst>
          </p:cNvPr>
          <p:cNvSpPr>
            <a:spLocks noGrp="1"/>
          </p:cNvSpPr>
          <p:nvPr>
            <p:ph type="title"/>
          </p:nvPr>
        </p:nvSpPr>
        <p:spPr>
          <a:xfrm>
            <a:off x="179512" y="404664"/>
            <a:ext cx="8856984" cy="1728192"/>
          </a:xfrm>
        </p:spPr>
        <p:txBody>
          <a:bodyPr>
            <a:noAutofit/>
          </a:bodyPr>
          <a:lstStyle/>
          <a:p>
            <a:pPr algn="ctr"/>
            <a:r>
              <a:rPr lang="ru-RU" sz="3600" b="1" u="sng" dirty="0">
                <a:solidFill>
                  <a:srgbClr val="92D050"/>
                </a:solidFill>
                <a:latin typeface="Times New Roman" panose="02020603050405020304" pitchFamily="18" charset="0"/>
                <a:cs typeface="Times New Roman" panose="02020603050405020304" pitchFamily="18" charset="0"/>
              </a:rPr>
              <a:t>В разделе "Требования охраны труда перед началом работы" необходимо отражать:</a:t>
            </a:r>
            <a:endParaRPr lang="ru-RU" sz="3600" dirty="0">
              <a:solidFill>
                <a:srgbClr val="92D050"/>
              </a:solidFill>
            </a:endParaRPr>
          </a:p>
        </p:txBody>
      </p:sp>
      <p:sp>
        <p:nvSpPr>
          <p:cNvPr id="3" name="Объект 2">
            <a:extLst>
              <a:ext uri="{FF2B5EF4-FFF2-40B4-BE49-F238E27FC236}">
                <a16:creationId xmlns:a16="http://schemas.microsoft.com/office/drawing/2014/main" id="{034E2097-DA44-4A0E-A2AC-CE1DFF4A462E}"/>
              </a:ext>
            </a:extLst>
          </p:cNvPr>
          <p:cNvSpPr>
            <a:spLocks noGrp="1"/>
          </p:cNvSpPr>
          <p:nvPr>
            <p:ph idx="1"/>
          </p:nvPr>
        </p:nvSpPr>
        <p:spPr>
          <a:xfrm>
            <a:off x="179512" y="2132856"/>
            <a:ext cx="8856984" cy="4608512"/>
          </a:xfrm>
        </p:spPr>
        <p:txBody>
          <a:bodyPr>
            <a:normAutofit fontScale="92500" lnSpcReduction="10000"/>
          </a:bodyPr>
          <a:lstStyle/>
          <a:p>
            <a:pPr algn="just"/>
            <a:r>
              <a:rPr lang="ru-RU" sz="2800" b="1" dirty="0">
                <a:latin typeface="Times New Roman" panose="02020603050405020304" pitchFamily="18" charset="0"/>
                <a:cs typeface="Times New Roman" panose="02020603050405020304" pitchFamily="18" charset="0"/>
              </a:rPr>
              <a:t>а) порядок подготовки рабочего места;</a:t>
            </a:r>
          </a:p>
          <a:p>
            <a:pPr algn="just"/>
            <a:r>
              <a:rPr lang="ru-RU" sz="2800" b="1" dirty="0">
                <a:latin typeface="Times New Roman" panose="02020603050405020304" pitchFamily="18" charset="0"/>
                <a:cs typeface="Times New Roman" panose="02020603050405020304" pitchFamily="18" charset="0"/>
              </a:rPr>
              <a:t>б) порядок проверки исходных материалов (заготовки, полуфабрикаты) (при наличии);</a:t>
            </a:r>
          </a:p>
          <a:p>
            <a:pPr algn="just"/>
            <a:r>
              <a:rPr lang="ru-RU" sz="2800" b="1" dirty="0">
                <a:latin typeface="Times New Roman" panose="02020603050405020304" pitchFamily="18" charset="0"/>
                <a:cs typeface="Times New Roman" panose="02020603050405020304" pitchFamily="18" charset="0"/>
              </a:rPr>
              <a:t>в) порядок осмотра работником и подготовки к работе средств индивидуальной защиты до использования;</a:t>
            </a:r>
          </a:p>
          <a:p>
            <a:pPr algn="just"/>
            <a:r>
              <a:rPr lang="ru-RU" sz="2800" b="1" dirty="0">
                <a:latin typeface="Times New Roman" panose="02020603050405020304" pitchFamily="18" charset="0"/>
                <a:cs typeface="Times New Roman" panose="02020603050405020304" pitchFamily="18" charset="0"/>
              </a:rPr>
              <a:t>г) порядок проверки исправности оборудования, приспособлений и инструмента, ограждений, сигнализации, блокировочных и других устройств, защитного заземления, вентиляции, местного освещения, наличия предупреждающих и предписывающих плакатов (знаков).</a:t>
            </a:r>
          </a:p>
        </p:txBody>
      </p:sp>
    </p:spTree>
    <p:extLst>
      <p:ext uri="{BB962C8B-B14F-4D97-AF65-F5344CB8AC3E}">
        <p14:creationId xmlns:p14="http://schemas.microsoft.com/office/powerpoint/2010/main" val="19429274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FFE9F-99A2-48CE-B5F3-288C0113A493}"/>
              </a:ext>
            </a:extLst>
          </p:cNvPr>
          <p:cNvSpPr>
            <a:spLocks noGrp="1"/>
          </p:cNvSpPr>
          <p:nvPr>
            <p:ph type="title"/>
          </p:nvPr>
        </p:nvSpPr>
        <p:spPr>
          <a:xfrm>
            <a:off x="179512" y="260648"/>
            <a:ext cx="8856984" cy="2016224"/>
          </a:xfrm>
        </p:spPr>
        <p:txBody>
          <a:bodyPr>
            <a:noAutofit/>
          </a:bodyPr>
          <a:lstStyle/>
          <a:p>
            <a:pPr algn="ctr"/>
            <a:r>
              <a:rPr lang="ru-RU" sz="3600" b="1" u="sng" dirty="0">
                <a:solidFill>
                  <a:srgbClr val="92D050"/>
                </a:solidFill>
                <a:latin typeface="Times New Roman" panose="02020603050405020304" pitchFamily="18" charset="0"/>
                <a:cs typeface="Times New Roman" panose="02020603050405020304" pitchFamily="18" charset="0"/>
              </a:rPr>
              <a:t>В разделе "Требования охраны труда во время работы" необходимо предусматривать:</a:t>
            </a:r>
            <a:endParaRPr lang="ru-RU" sz="3600" dirty="0">
              <a:solidFill>
                <a:srgbClr val="92D050"/>
              </a:solidFill>
            </a:endParaRPr>
          </a:p>
        </p:txBody>
      </p:sp>
      <p:sp>
        <p:nvSpPr>
          <p:cNvPr id="3" name="Объект 2">
            <a:extLst>
              <a:ext uri="{FF2B5EF4-FFF2-40B4-BE49-F238E27FC236}">
                <a16:creationId xmlns:a16="http://schemas.microsoft.com/office/drawing/2014/main" id="{CAB6D084-AD7A-40E2-AF1C-169291D8AD84}"/>
              </a:ext>
            </a:extLst>
          </p:cNvPr>
          <p:cNvSpPr>
            <a:spLocks noGrp="1"/>
          </p:cNvSpPr>
          <p:nvPr>
            <p:ph idx="1"/>
          </p:nvPr>
        </p:nvSpPr>
        <p:spPr>
          <a:xfrm>
            <a:off x="0" y="2420888"/>
            <a:ext cx="9036496" cy="4320480"/>
          </a:xfrm>
        </p:spPr>
        <p:txBody>
          <a:bodyPr>
            <a:normAutofit fontScale="85000" lnSpcReduction="20000"/>
          </a:bodyPr>
          <a:lstStyle/>
          <a:p>
            <a:pPr algn="just"/>
            <a:r>
              <a:rPr lang="ru-RU" sz="2800" dirty="0">
                <a:latin typeface="Times New Roman" panose="02020603050405020304" pitchFamily="18" charset="0"/>
                <a:cs typeface="Times New Roman" panose="02020603050405020304" pitchFamily="18" charset="0"/>
              </a:rPr>
              <a:t>а</a:t>
            </a:r>
            <a:r>
              <a:rPr lang="ru-RU" sz="2800" b="1" dirty="0">
                <a:latin typeface="Times New Roman" panose="02020603050405020304" pitchFamily="18" charset="0"/>
                <a:cs typeface="Times New Roman" panose="02020603050405020304" pitchFamily="18" charset="0"/>
              </a:rPr>
              <a:t>) способы и приемы безопасного выполнения работ, использования оборудования, транспортных средств, грузоподъемных механизмов, приспособлений и инструментов;</a:t>
            </a:r>
          </a:p>
          <a:p>
            <a:pPr algn="just"/>
            <a:r>
              <a:rPr lang="ru-RU" sz="2800" b="1" dirty="0">
                <a:latin typeface="Times New Roman" panose="02020603050405020304" pitchFamily="18" charset="0"/>
                <a:cs typeface="Times New Roman" panose="02020603050405020304" pitchFamily="18" charset="0"/>
              </a:rPr>
              <a:t>б) требования безопасного обращения с исходными материалами (сырье, заготовки, полуфабрикаты);</a:t>
            </a:r>
          </a:p>
          <a:p>
            <a:pPr algn="just"/>
            <a:r>
              <a:rPr lang="ru-RU" sz="2800" b="1" dirty="0">
                <a:latin typeface="Times New Roman" panose="02020603050405020304" pitchFamily="18" charset="0"/>
                <a:cs typeface="Times New Roman" panose="02020603050405020304" pitchFamily="18" charset="0"/>
              </a:rPr>
              <a:t>в) указания по безопасному содержанию рабочего места;</a:t>
            </a:r>
          </a:p>
          <a:p>
            <a:pPr algn="just"/>
            <a:r>
              <a:rPr lang="ru-RU" sz="2800" b="1" dirty="0">
                <a:latin typeface="Times New Roman" panose="02020603050405020304" pitchFamily="18" charset="0"/>
                <a:cs typeface="Times New Roman" panose="02020603050405020304" pitchFamily="18" charset="0"/>
              </a:rPr>
              <a:t>г) действия, направленные на предотвращение аварийных ситуаций;</a:t>
            </a:r>
          </a:p>
          <a:p>
            <a:pPr algn="just"/>
            <a:r>
              <a:rPr lang="ru-RU" sz="2800" b="1" dirty="0">
                <a:latin typeface="Times New Roman" panose="02020603050405020304" pitchFamily="18" charset="0"/>
                <a:cs typeface="Times New Roman" panose="02020603050405020304" pitchFamily="18" charset="0"/>
              </a:rPr>
              <a:t>д) требования, предъявляемые к правильному использованию (применению) средств индивидуальной защиты работников.</a:t>
            </a:r>
          </a:p>
        </p:txBody>
      </p:sp>
    </p:spTree>
    <p:extLst>
      <p:ext uri="{BB962C8B-B14F-4D97-AF65-F5344CB8AC3E}">
        <p14:creationId xmlns:p14="http://schemas.microsoft.com/office/powerpoint/2010/main" val="23532651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1F729B-47E1-426E-97C0-B0B243A7F1A2}"/>
              </a:ext>
            </a:extLst>
          </p:cNvPr>
          <p:cNvSpPr>
            <a:spLocks noGrp="1"/>
          </p:cNvSpPr>
          <p:nvPr>
            <p:ph type="title"/>
          </p:nvPr>
        </p:nvSpPr>
        <p:spPr>
          <a:xfrm>
            <a:off x="107504" y="533400"/>
            <a:ext cx="9036496" cy="1887488"/>
          </a:xfrm>
        </p:spPr>
        <p:txBody>
          <a:bodyPr>
            <a:noAutofit/>
          </a:bodyPr>
          <a:lstStyle/>
          <a:p>
            <a:pPr algn="ctr"/>
            <a:r>
              <a:rPr lang="ru-RU" sz="3600" b="1" u="sng" dirty="0">
                <a:solidFill>
                  <a:srgbClr val="92D050"/>
                </a:solidFill>
                <a:latin typeface="Times New Roman" panose="02020603050405020304" pitchFamily="18" charset="0"/>
                <a:cs typeface="Times New Roman" panose="02020603050405020304" pitchFamily="18" charset="0"/>
              </a:rPr>
              <a:t>В разделе "Требования охраны труда в аварийных ситуациях" необходимо отражать:</a:t>
            </a:r>
            <a:endParaRPr lang="ru-RU" sz="3600" dirty="0">
              <a:solidFill>
                <a:srgbClr val="92D050"/>
              </a:solidFill>
            </a:endParaRPr>
          </a:p>
        </p:txBody>
      </p:sp>
      <p:sp>
        <p:nvSpPr>
          <p:cNvPr id="3" name="Объект 2">
            <a:extLst>
              <a:ext uri="{FF2B5EF4-FFF2-40B4-BE49-F238E27FC236}">
                <a16:creationId xmlns:a16="http://schemas.microsoft.com/office/drawing/2014/main" id="{C448A38C-A36E-4612-B158-7710EB7E7F48}"/>
              </a:ext>
            </a:extLst>
          </p:cNvPr>
          <p:cNvSpPr>
            <a:spLocks noGrp="1"/>
          </p:cNvSpPr>
          <p:nvPr>
            <p:ph idx="1"/>
          </p:nvPr>
        </p:nvSpPr>
        <p:spPr>
          <a:xfrm>
            <a:off x="107504" y="2420888"/>
            <a:ext cx="8928992" cy="4437112"/>
          </a:xfrm>
        </p:spPr>
        <p:txBody>
          <a:bodyPr>
            <a:normAutofit fontScale="85000" lnSpcReduction="20000"/>
          </a:bodyPr>
          <a:lstStyle/>
          <a:p>
            <a:pPr marL="0" indent="0" algn="just">
              <a:buNone/>
            </a:pPr>
            <a:endParaRPr lang="ru-RU" dirty="0">
              <a:latin typeface="Times New Roman" panose="02020603050405020304" pitchFamily="18" charset="0"/>
              <a:cs typeface="Times New Roman" panose="02020603050405020304" pitchFamily="18" charset="0"/>
            </a:endParaRPr>
          </a:p>
          <a:p>
            <a:pPr algn="just"/>
            <a:r>
              <a:rPr lang="ru-RU" sz="2900" b="1" dirty="0">
                <a:latin typeface="Times New Roman" panose="02020603050405020304" pitchFamily="18" charset="0"/>
                <a:cs typeface="Times New Roman" panose="02020603050405020304" pitchFamily="18" charset="0"/>
              </a:rPr>
              <a:t>а) перечень основных возможных аварий и аварийных ситуаций и причины, их вызывающие;</a:t>
            </a:r>
          </a:p>
          <a:p>
            <a:pPr algn="just"/>
            <a:r>
              <a:rPr lang="ru-RU" sz="2900" b="1" dirty="0">
                <a:latin typeface="Times New Roman" panose="02020603050405020304" pitchFamily="18" charset="0"/>
                <a:cs typeface="Times New Roman" panose="02020603050405020304" pitchFamily="18" charset="0"/>
              </a:rPr>
              <a:t>б) процесс извещения руководителя работ о ситуации, угрожающей жизни и здоровью людей, и о каждом произошедшем несчастном случае;</a:t>
            </a:r>
          </a:p>
          <a:p>
            <a:pPr algn="just"/>
            <a:r>
              <a:rPr lang="ru-RU" sz="2900" b="1" dirty="0">
                <a:latin typeface="Times New Roman" panose="02020603050405020304" pitchFamily="18" charset="0"/>
                <a:cs typeface="Times New Roman" panose="02020603050405020304" pitchFamily="18" charset="0"/>
              </a:rPr>
              <a:t>в) действия работников при возникновении аварий и аварийных ситуаций;</a:t>
            </a:r>
          </a:p>
          <a:p>
            <a:pPr algn="just"/>
            <a:r>
              <a:rPr lang="ru-RU" sz="2900" b="1" dirty="0">
                <a:latin typeface="Times New Roman" panose="02020603050405020304" pitchFamily="18" charset="0"/>
                <a:cs typeface="Times New Roman" panose="02020603050405020304" pitchFamily="18" charset="0"/>
              </a:rPr>
              <a:t>г) действия по оказанию первой помощи пострадавшим при травмировании, отравлении и других повреждениях здоровья (исходя из результатов оценки профессиональных рисков).</a:t>
            </a:r>
          </a:p>
          <a:p>
            <a:endParaRPr lang="ru-RU" dirty="0"/>
          </a:p>
        </p:txBody>
      </p:sp>
    </p:spTree>
    <p:extLst>
      <p:ext uri="{BB962C8B-B14F-4D97-AF65-F5344CB8AC3E}">
        <p14:creationId xmlns:p14="http://schemas.microsoft.com/office/powerpoint/2010/main" val="396524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377BA8-002C-48FE-AEEC-14F325CDD13E}"/>
              </a:ext>
            </a:extLst>
          </p:cNvPr>
          <p:cNvSpPr>
            <a:spLocks noGrp="1"/>
          </p:cNvSpPr>
          <p:nvPr>
            <p:ph type="title"/>
          </p:nvPr>
        </p:nvSpPr>
        <p:spPr>
          <a:xfrm>
            <a:off x="107504" y="332656"/>
            <a:ext cx="9036496" cy="1944216"/>
          </a:xfrm>
        </p:spPr>
        <p:txBody>
          <a:bodyPr>
            <a:noAutofit/>
          </a:bodyPr>
          <a:lstStyle/>
          <a:p>
            <a:pPr algn="ctr"/>
            <a:r>
              <a:rPr lang="ru-RU" sz="3600" b="1" u="sng" dirty="0">
                <a:solidFill>
                  <a:srgbClr val="92D050"/>
                </a:solidFill>
                <a:latin typeface="Times New Roman" panose="02020603050405020304" pitchFamily="18" charset="0"/>
                <a:cs typeface="Times New Roman" panose="02020603050405020304" pitchFamily="18" charset="0"/>
              </a:rPr>
              <a:t>В разделе "Требования охраны труда по окончании работ" необходимо отражать:</a:t>
            </a:r>
            <a:endParaRPr lang="ru-RU" sz="3600" dirty="0">
              <a:solidFill>
                <a:srgbClr val="92D050"/>
              </a:solidFill>
            </a:endParaRPr>
          </a:p>
        </p:txBody>
      </p:sp>
      <p:sp>
        <p:nvSpPr>
          <p:cNvPr id="3" name="Объект 2">
            <a:extLst>
              <a:ext uri="{FF2B5EF4-FFF2-40B4-BE49-F238E27FC236}">
                <a16:creationId xmlns:a16="http://schemas.microsoft.com/office/drawing/2014/main" id="{082F8996-FBFD-4497-A0CE-EF02DCA2DE0B}"/>
              </a:ext>
            </a:extLst>
          </p:cNvPr>
          <p:cNvSpPr>
            <a:spLocks noGrp="1"/>
          </p:cNvSpPr>
          <p:nvPr>
            <p:ph idx="1"/>
          </p:nvPr>
        </p:nvSpPr>
        <p:spPr>
          <a:xfrm>
            <a:off x="107504" y="2132856"/>
            <a:ext cx="8928992" cy="4725144"/>
          </a:xfrm>
        </p:spPr>
        <p:txBody>
          <a:bodyPr>
            <a:normAutofit/>
          </a:bodyPr>
          <a:lstStyle/>
          <a:p>
            <a:pPr algn="just"/>
            <a:r>
              <a:rPr lang="ru-RU" b="1" dirty="0">
                <a:latin typeface="Times New Roman" panose="02020603050405020304" pitchFamily="18" charset="0"/>
                <a:cs typeface="Times New Roman" panose="02020603050405020304" pitchFamily="18" charset="0"/>
              </a:rPr>
              <a:t>а) действия при приеме и передаче смены в случае непрерывного технологического процесса и работы оборудования;</a:t>
            </a:r>
          </a:p>
          <a:p>
            <a:pPr algn="just"/>
            <a:r>
              <a:rPr lang="ru-RU" b="1" dirty="0">
                <a:latin typeface="Times New Roman" panose="02020603050405020304" pitchFamily="18" charset="0"/>
                <a:cs typeface="Times New Roman" panose="02020603050405020304" pitchFamily="18" charset="0"/>
              </a:rPr>
              <a:t>б) последовательность отключения, остановки, разборки, очистки и смазки оборудования, приспособлений, машин, механизмов и аппаратуры;</a:t>
            </a:r>
          </a:p>
          <a:p>
            <a:pPr algn="just"/>
            <a:r>
              <a:rPr lang="ru-RU" b="1" dirty="0">
                <a:latin typeface="Times New Roman" panose="02020603050405020304" pitchFamily="18" charset="0"/>
                <a:cs typeface="Times New Roman" panose="02020603050405020304" pitchFamily="18" charset="0"/>
              </a:rPr>
              <a:t>в) действия при уборке отходов, полученных в ходе производственной деятельности;</a:t>
            </a:r>
          </a:p>
          <a:p>
            <a:pPr algn="just"/>
            <a:r>
              <a:rPr lang="ru-RU" b="1" dirty="0">
                <a:latin typeface="Times New Roman" panose="02020603050405020304" pitchFamily="18" charset="0"/>
                <a:cs typeface="Times New Roman" panose="02020603050405020304" pitchFamily="18" charset="0"/>
              </a:rPr>
              <a:t>г) требования соблюдения личной гигиены;</a:t>
            </a:r>
          </a:p>
          <a:p>
            <a:pPr algn="just"/>
            <a:r>
              <a:rPr lang="ru-RU" b="1" dirty="0">
                <a:latin typeface="Times New Roman" panose="02020603050405020304" pitchFamily="18" charset="0"/>
                <a:cs typeface="Times New Roman" panose="02020603050405020304" pitchFamily="18" charset="0"/>
              </a:rPr>
              <a:t>д) процесс извещения руководителя работ о недостатках, влияющих на безопасность труда, обнаруженных во время работы.</a:t>
            </a:r>
          </a:p>
          <a:p>
            <a:endParaRPr lang="ru-RU" dirty="0"/>
          </a:p>
        </p:txBody>
      </p:sp>
    </p:spTree>
    <p:extLst>
      <p:ext uri="{BB962C8B-B14F-4D97-AF65-F5344CB8AC3E}">
        <p14:creationId xmlns:p14="http://schemas.microsoft.com/office/powerpoint/2010/main" val="30862998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980728"/>
            <a:ext cx="8856984" cy="4104456"/>
          </a:xfrm>
        </p:spPr>
        <p:txBody>
          <a:bodyPr>
            <a:noAutofit/>
          </a:bodyPr>
          <a:lstStyle/>
          <a:p>
            <a:pPr algn="ctr"/>
            <a:r>
              <a:rPr lang="ru-RU" sz="6000" b="1" dirty="0">
                <a:latin typeface="Times New Roman" panose="02020603050405020304" pitchFamily="18" charset="0"/>
                <a:cs typeface="Times New Roman" panose="02020603050405020304" pitchFamily="18" charset="0"/>
              </a:rPr>
              <a:t>ИЗМЕНЕНИЯ ТРУДОВОГО ЗАКОНОДАТЕЛЬСТВА</a:t>
            </a:r>
            <a:br>
              <a:rPr lang="ru-RU" sz="6000" b="1" dirty="0">
                <a:latin typeface="Times New Roman" panose="02020603050405020304" pitchFamily="18" charset="0"/>
                <a:cs typeface="Times New Roman" panose="02020603050405020304" pitchFamily="18" charset="0"/>
              </a:rPr>
            </a:br>
            <a:r>
              <a:rPr lang="ru-RU" sz="6000" b="1" dirty="0">
                <a:latin typeface="Times New Roman" panose="02020603050405020304" pitchFamily="18" charset="0"/>
                <a:cs typeface="Times New Roman" panose="02020603050405020304" pitchFamily="18" charset="0"/>
              </a:rPr>
              <a:t> С 1 МАРТА 2023 ГОДА</a:t>
            </a:r>
          </a:p>
        </p:txBody>
      </p:sp>
    </p:spTree>
    <p:extLst>
      <p:ext uri="{BB962C8B-B14F-4D97-AF65-F5344CB8AC3E}">
        <p14:creationId xmlns:p14="http://schemas.microsoft.com/office/powerpoint/2010/main" val="36810504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268760"/>
            <a:ext cx="8507288" cy="3528392"/>
          </a:xfrm>
        </p:spPr>
        <p:txBody>
          <a:bodyPr>
            <a:noAutofit/>
          </a:bodyPr>
          <a:lstStyle/>
          <a:p>
            <a:pPr algn="ctr"/>
            <a:r>
              <a:rPr lang="ru-RU" sz="6000" b="1" dirty="0">
                <a:latin typeface="Times New Roman" panose="02020603050405020304" pitchFamily="18" charset="0"/>
                <a:cs typeface="Times New Roman" panose="02020603050405020304" pitchFamily="18" charset="0"/>
              </a:rPr>
              <a:t>ПОРЯДОК РАССЛЕДОВАНИЯ ПРОФЗАБОЛЕВАНИЯ</a:t>
            </a:r>
          </a:p>
        </p:txBody>
      </p:sp>
    </p:spTree>
    <p:extLst>
      <p:ext uri="{BB962C8B-B14F-4D97-AF65-F5344CB8AC3E}">
        <p14:creationId xmlns:p14="http://schemas.microsoft.com/office/powerpoint/2010/main" val="38872017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3600400"/>
          </a:xfrm>
        </p:spPr>
        <p:txBody>
          <a:bodyPr>
            <a:noAutofit/>
          </a:bodyPr>
          <a:lstStyle/>
          <a:p>
            <a:pPr algn="ctr"/>
            <a:r>
              <a:rPr lang="ru-RU" sz="4000" b="1" dirty="0">
                <a:solidFill>
                  <a:srgbClr val="FF0000"/>
                </a:solidFill>
                <a:latin typeface="Times New Roman" panose="02020603050405020304" pitchFamily="18" charset="0"/>
                <a:cs typeface="Times New Roman" panose="02020603050405020304" pitchFamily="18" charset="0"/>
              </a:rPr>
              <a:t>С 1 марта 2023 г. устанавливается новый порядок расследования и учета случаев профессиональных заболеваний работников</a:t>
            </a:r>
            <a:endParaRPr lang="ru-RU" sz="40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3861048"/>
            <a:ext cx="9144000" cy="2996952"/>
          </a:xfrm>
        </p:spPr>
        <p:txBody>
          <a:bodyPr/>
          <a:lstStyle/>
          <a:p>
            <a:pPr algn="just"/>
            <a:r>
              <a:rPr lang="ru-RU" sz="2800" b="1" dirty="0">
                <a:latin typeface="Times New Roman" panose="02020603050405020304" pitchFamily="18" charset="0"/>
                <a:cs typeface="Times New Roman" panose="02020603050405020304" pitchFamily="18" charset="0"/>
              </a:rPr>
              <a:t>Постановление Правительства РФ от 05.07.2022 N 1206 «О порядке расследования и учета случаев профессиональных заболеваний работников»</a:t>
            </a:r>
          </a:p>
          <a:p>
            <a:pPr algn="just"/>
            <a:br>
              <a:rPr lang="ru-RU" dirty="0"/>
            </a:br>
            <a:br>
              <a:rPr lang="ru-RU" dirty="0"/>
            </a:br>
            <a:endParaRPr lang="ru-RU" dirty="0"/>
          </a:p>
        </p:txBody>
      </p:sp>
    </p:spTree>
    <p:extLst>
      <p:ext uri="{BB962C8B-B14F-4D97-AF65-F5344CB8AC3E}">
        <p14:creationId xmlns:p14="http://schemas.microsoft.com/office/powerpoint/2010/main" val="245345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528" y="0"/>
            <a:ext cx="9324528" cy="6858000"/>
          </a:xfrm>
        </p:spPr>
        <p:txBody>
          <a:bodyPr>
            <a:normAutofit/>
          </a:bodyPr>
          <a:lstStyle/>
          <a:p>
            <a:pPr algn="just"/>
            <a:r>
              <a:rPr lang="ru-RU" sz="2000" b="1" dirty="0">
                <a:latin typeface="Times New Roman" panose="02020603050405020304" pitchFamily="18" charset="0"/>
                <a:cs typeface="Times New Roman" panose="02020603050405020304" pitchFamily="18" charset="0"/>
              </a:rPr>
              <a:t>Расследование и учет проводятся в отношении профессионального заболевания (отравления), возникшего у работника в результате однократного (в течение не более одного рабочего дня, одной рабочей смены) воздействия на работника вредного производственного фактора (факторов), повлекшего временную или стойкую утрату им профессиональной трудоспособности и (или) его смерть (далее - острое профессиональное заболевание), или в результате длительного воздействия на работника вредного производственного фактора (факторов), повлекшего временную или стойкую утрату им профессиональной трудоспособности и (или) его смерть (далее - хроническое профессиональное заболевание), при исполнении им трудовых обязанностей или выполнении какой-либо работы по поручению работодателя (его представителя), а также при осуществлении иных правомерных действий, обусловленных трудовыми отношениями с работодателем.</a:t>
            </a:r>
          </a:p>
          <a:p>
            <a:pPr algn="just"/>
            <a:r>
              <a:rPr lang="ru-RU" sz="2000" b="1" dirty="0">
                <a:latin typeface="Times New Roman" panose="02020603050405020304" pitchFamily="18" charset="0"/>
                <a:cs typeface="Times New Roman" panose="02020603050405020304" pitchFamily="18" charset="0"/>
              </a:rPr>
              <a:t>Работник имеет право на личное участие или участие через своих представителей в расследовании возникшего у него профессионального заболевания.</a:t>
            </a:r>
          </a:p>
        </p:txBody>
      </p:sp>
    </p:spTree>
    <p:extLst>
      <p:ext uri="{BB962C8B-B14F-4D97-AF65-F5344CB8AC3E}">
        <p14:creationId xmlns:p14="http://schemas.microsoft.com/office/powerpoint/2010/main" val="17548832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224136"/>
          </a:xfrm>
        </p:spPr>
        <p:txBody>
          <a:bodyPr>
            <a:noAutofit/>
          </a:bodyPr>
          <a:lstStyle/>
          <a:p>
            <a:pPr algn="ctr"/>
            <a:r>
              <a:rPr lang="ru-RU" sz="3500" b="1" dirty="0">
                <a:solidFill>
                  <a:srgbClr val="92D050"/>
                </a:solidFill>
                <a:latin typeface="Times New Roman" panose="02020603050405020304" pitchFamily="18" charset="0"/>
                <a:cs typeface="Times New Roman" panose="02020603050405020304" pitchFamily="18" charset="0"/>
              </a:rPr>
              <a:t>ПОРЯДОК ИЗВЕЩЕНИЯ ОБ ОСТРОМ ПРОФЕССИОНАЛЬНОМ ЗАБОЛЕВАНИИ</a:t>
            </a:r>
          </a:p>
        </p:txBody>
      </p:sp>
      <p:sp>
        <p:nvSpPr>
          <p:cNvPr id="3" name="Объект 2"/>
          <p:cNvSpPr>
            <a:spLocks noGrp="1"/>
          </p:cNvSpPr>
          <p:nvPr>
            <p:ph idx="1"/>
          </p:nvPr>
        </p:nvSpPr>
        <p:spPr>
          <a:xfrm>
            <a:off x="0" y="1772816"/>
            <a:ext cx="9144000" cy="5085184"/>
          </a:xfrm>
        </p:spPr>
        <p:txBody>
          <a:bodyPr>
            <a:normAutofit/>
          </a:bodyPr>
          <a:lstStyle/>
          <a:p>
            <a:pPr algn="just"/>
            <a:r>
              <a:rPr lang="ru-RU" sz="2000" b="1" dirty="0">
                <a:latin typeface="Times New Roman" panose="02020603050405020304" pitchFamily="18" charset="0"/>
                <a:cs typeface="Times New Roman" panose="02020603050405020304" pitchFamily="18" charset="0"/>
              </a:rPr>
              <a:t>При установлении работнику предварительного диагноза - острое профессиональное заболевание медицинская организация обязана в течение суток направить извещение об установлении указанного предварительного диагноза в органы государственного санитарно-эпидемиологического контроля (надзора) в соответствии с их компетенцией по месту нахождения объекта, где работником выполнялась работа (далее - объект), и работодателю по форме, установленной Министерством здравоохранения Российской Федерации.</a:t>
            </a:r>
          </a:p>
          <a:p>
            <a:pPr algn="just"/>
            <a:r>
              <a:rPr lang="ru-RU" sz="2000" b="1" dirty="0">
                <a:latin typeface="Times New Roman" panose="02020603050405020304" pitchFamily="18" charset="0"/>
                <a:cs typeface="Times New Roman" panose="02020603050405020304" pitchFamily="18" charset="0"/>
              </a:rPr>
              <a:t>Работодатель направляет сведения, необходимые для составления санитарно-гигиенической характеристики условий труда работника, в орган государственного санитарно-эпидемиологического контроля (надзора) в течение суток со дня, следующего за днем получения извещения об установлении работнику предварительного диагноза - острое профессиональное заболевание.</a:t>
            </a:r>
          </a:p>
          <a:p>
            <a:endParaRPr lang="ru-RU" sz="2000" dirty="0"/>
          </a:p>
          <a:p>
            <a:endParaRPr lang="ru-RU" dirty="0"/>
          </a:p>
        </p:txBody>
      </p:sp>
    </p:spTree>
    <p:extLst>
      <p:ext uri="{BB962C8B-B14F-4D97-AF65-F5344CB8AC3E}">
        <p14:creationId xmlns:p14="http://schemas.microsoft.com/office/powerpoint/2010/main" val="674150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036496" cy="1152128"/>
          </a:xfrm>
        </p:spPr>
        <p:txBody>
          <a:bodyPr>
            <a:no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САНИТАРНО-ГИГИЕНИЧЕСКАЯ ХАРАКТЕРИСТИКА УСЛОВИЙ ТРУДА</a:t>
            </a:r>
          </a:p>
        </p:txBody>
      </p:sp>
      <p:sp>
        <p:nvSpPr>
          <p:cNvPr id="3" name="Объект 2"/>
          <p:cNvSpPr>
            <a:spLocks noGrp="1"/>
          </p:cNvSpPr>
          <p:nvPr>
            <p:ph idx="1"/>
          </p:nvPr>
        </p:nvSpPr>
        <p:spPr>
          <a:xfrm>
            <a:off x="0" y="1556792"/>
            <a:ext cx="9144000" cy="5301208"/>
          </a:xfrm>
        </p:spPr>
        <p:txBody>
          <a:bodyPr>
            <a:noAutofit/>
          </a:bodyPr>
          <a:lstStyle/>
          <a:p>
            <a:pPr algn="just"/>
            <a:r>
              <a:rPr lang="ru-RU" sz="2000" b="1" dirty="0">
                <a:latin typeface="Times New Roman" panose="02020603050405020304" pitchFamily="18" charset="0"/>
                <a:cs typeface="Times New Roman" panose="02020603050405020304" pitchFamily="18" charset="0"/>
              </a:rPr>
              <a:t>Санитарно-гигиеническая характеристика условий труда составляется в соответствии с установленными требованиями по форме и в порядке, которые утверждаются Федеральной службой по надзору в сфере защиты прав потребителей и благополучия человека, с учетом мнения Российской трехсторонней комиссии по регулированию социально-трудовых отношений. При составлении санитарно-гигиенической характеристики условий труда учитываются результаты специальной оценки условий труда, результаты производственного контроля, а также данные медицинских осмотров работников.</a:t>
            </a:r>
          </a:p>
          <a:p>
            <a:pPr algn="just"/>
            <a:r>
              <a:rPr lang="ru-RU" sz="2000" b="1" dirty="0">
                <a:latin typeface="Times New Roman" panose="02020603050405020304" pitchFamily="18" charset="0"/>
                <a:cs typeface="Times New Roman" panose="02020603050405020304" pitchFamily="18" charset="0"/>
              </a:rPr>
              <a:t>В случае несогласия работодателя (его представителя) и (или) работника (его представителя) с содержанием санитарно-гигиенической характеристики условий труда работника работодатель (его представитель), работник вправе, письменно изложив свои возражения, приложить их к характеристике. Каждое возражение, приложенное к характеристике, рассматривается в индивидуальном порядке комиссией по расследованию случая профессионального заболевания (далее - комиссия) в ходе ее заседания.</a:t>
            </a:r>
          </a:p>
        </p:txBody>
      </p:sp>
    </p:spTree>
    <p:extLst>
      <p:ext uri="{BB962C8B-B14F-4D97-AF65-F5344CB8AC3E}">
        <p14:creationId xmlns:p14="http://schemas.microsoft.com/office/powerpoint/2010/main" val="154986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856984" cy="908720"/>
          </a:xfrm>
        </p:spPr>
        <p:txBody>
          <a:bodyPr>
            <a:normAutofit/>
          </a:bodyPr>
          <a:lstStyle/>
          <a:p>
            <a:pPr algn="ctr"/>
            <a:r>
              <a:rPr lang="ru-RU" b="1" dirty="0">
                <a:solidFill>
                  <a:srgbClr val="92D050"/>
                </a:solidFill>
                <a:latin typeface="Times New Roman" panose="02020603050405020304" pitchFamily="18" charset="0"/>
                <a:cs typeface="Times New Roman" panose="02020603050405020304" pitchFamily="18" charset="0"/>
              </a:rPr>
              <a:t>Инструктажи по охране труда</a:t>
            </a:r>
          </a:p>
        </p:txBody>
      </p:sp>
      <p:sp>
        <p:nvSpPr>
          <p:cNvPr id="3" name="Объект 2"/>
          <p:cNvSpPr>
            <a:spLocks noGrp="1"/>
          </p:cNvSpPr>
          <p:nvPr>
            <p:ph idx="1"/>
          </p:nvPr>
        </p:nvSpPr>
        <p:spPr>
          <a:xfrm>
            <a:off x="0" y="1052736"/>
            <a:ext cx="9144000" cy="5805264"/>
          </a:xfrm>
        </p:spPr>
        <p:txBody>
          <a:bodyPr>
            <a:normAutofit fontScale="92500" lnSpcReduction="20000"/>
          </a:bodyPr>
          <a:lstStyle/>
          <a:p>
            <a:pPr marL="0" indent="0" algn="just">
              <a:spcBef>
                <a:spcPts val="0"/>
              </a:spcBef>
              <a:buNone/>
            </a:pPr>
            <a:r>
              <a:rPr lang="ru-RU" sz="3200" b="1" dirty="0">
                <a:latin typeface="Times New Roman" panose="02020603050405020304" pitchFamily="18" charset="0"/>
                <a:cs typeface="Times New Roman" panose="02020603050405020304" pitchFamily="18" charset="0"/>
              </a:rPr>
              <a:t>Предусматриваются следующие виды инструктажа по охране труда:</a:t>
            </a:r>
          </a:p>
          <a:p>
            <a:pPr algn="just">
              <a:spcBef>
                <a:spcPts val="0"/>
              </a:spcBef>
            </a:pPr>
            <a:r>
              <a:rPr lang="ru-RU" sz="3200" b="1" dirty="0">
                <a:latin typeface="Times New Roman" panose="02020603050405020304" pitchFamily="18" charset="0"/>
                <a:cs typeface="Times New Roman" panose="02020603050405020304" pitchFamily="18" charset="0"/>
              </a:rPr>
              <a:t>а) вводный инструктаж по охране труда;</a:t>
            </a:r>
          </a:p>
          <a:p>
            <a:pPr algn="just">
              <a:spcBef>
                <a:spcPts val="0"/>
              </a:spcBef>
            </a:pPr>
            <a:r>
              <a:rPr lang="ru-RU" sz="3200" b="1" dirty="0">
                <a:latin typeface="Times New Roman" panose="02020603050405020304" pitchFamily="18" charset="0"/>
                <a:cs typeface="Times New Roman" panose="02020603050405020304" pitchFamily="18" charset="0"/>
              </a:rPr>
              <a:t>б) инструктаж по охране труда на рабочем месте;</a:t>
            </a:r>
          </a:p>
          <a:p>
            <a:pPr algn="just">
              <a:spcBef>
                <a:spcPts val="0"/>
              </a:spcBef>
            </a:pPr>
            <a:r>
              <a:rPr lang="ru-RU" sz="3200" b="1" dirty="0">
                <a:latin typeface="Times New Roman" panose="02020603050405020304" pitchFamily="18" charset="0"/>
                <a:cs typeface="Times New Roman" panose="02020603050405020304" pitchFamily="18" charset="0"/>
              </a:rPr>
              <a:t>в) целевой инструктаж по охране труда.</a:t>
            </a:r>
          </a:p>
          <a:p>
            <a:pPr marL="0" indent="0" algn="just">
              <a:spcBef>
                <a:spcPts val="0"/>
              </a:spcBef>
              <a:buNone/>
            </a:pPr>
            <a:r>
              <a:rPr lang="ru-RU" sz="3200" b="1" dirty="0">
                <a:latin typeface="Times New Roman" panose="02020603050405020304" pitchFamily="18" charset="0"/>
                <a:cs typeface="Times New Roman" panose="02020603050405020304" pitchFamily="18" charset="0"/>
              </a:rPr>
              <a:t>Проводятся следующие виды инструктажа по охране труда на рабочем месте:</a:t>
            </a:r>
          </a:p>
          <a:p>
            <a:pPr algn="just">
              <a:spcBef>
                <a:spcPts val="0"/>
              </a:spcBef>
            </a:pPr>
            <a:r>
              <a:rPr lang="ru-RU" sz="3200" b="1" dirty="0">
                <a:latin typeface="Times New Roman" panose="02020603050405020304" pitchFamily="18" charset="0"/>
                <a:cs typeface="Times New Roman" panose="02020603050405020304" pitchFamily="18" charset="0"/>
              </a:rPr>
              <a:t>а) первичный инструктаж по охране труда;</a:t>
            </a:r>
          </a:p>
          <a:p>
            <a:pPr algn="just">
              <a:spcBef>
                <a:spcPts val="0"/>
              </a:spcBef>
            </a:pPr>
            <a:r>
              <a:rPr lang="ru-RU" sz="3200" b="1" dirty="0">
                <a:latin typeface="Times New Roman" panose="02020603050405020304" pitchFamily="18" charset="0"/>
                <a:cs typeface="Times New Roman" panose="02020603050405020304" pitchFamily="18" charset="0"/>
              </a:rPr>
              <a:t>б) повторный инструктаж по охране труда;</a:t>
            </a:r>
          </a:p>
          <a:p>
            <a:pPr algn="just">
              <a:spcBef>
                <a:spcPts val="0"/>
              </a:spcBef>
            </a:pPr>
            <a:r>
              <a:rPr lang="ru-RU" sz="3200" b="1" dirty="0">
                <a:latin typeface="Times New Roman" panose="02020603050405020304" pitchFamily="18" charset="0"/>
                <a:cs typeface="Times New Roman" panose="02020603050405020304" pitchFamily="18" charset="0"/>
              </a:rPr>
              <a:t>в) внеплановый инструктаж по охране труда.</a:t>
            </a:r>
          </a:p>
          <a:p>
            <a:pPr algn="just">
              <a:spcBef>
                <a:spcPts val="0"/>
              </a:spcBef>
            </a:pPr>
            <a:r>
              <a:rPr lang="ru-RU" sz="3200" b="1" dirty="0">
                <a:latin typeface="Times New Roman" panose="02020603050405020304" pitchFamily="18" charset="0"/>
                <a:cs typeface="Times New Roman" panose="02020603050405020304" pitchFamily="18" charset="0"/>
              </a:rPr>
              <a:t>Формы и методы проведения инструктажа по охране труда определяются работодателем.</a:t>
            </a:r>
          </a:p>
          <a:p>
            <a:endParaRPr lang="ru-RU" b="1" dirty="0"/>
          </a:p>
          <a:p>
            <a:endParaRPr lang="ru-RU" dirty="0"/>
          </a:p>
        </p:txBody>
      </p:sp>
    </p:spTree>
    <p:extLst>
      <p:ext uri="{BB962C8B-B14F-4D97-AF65-F5344CB8AC3E}">
        <p14:creationId xmlns:p14="http://schemas.microsoft.com/office/powerpoint/2010/main" val="11963637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08504" cy="1080120"/>
          </a:xfrm>
        </p:spPr>
        <p:txBody>
          <a:bodyPr>
            <a:no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ПОРЯДОК ИЗВЕЩЕНИЯ О ХРАНИЧЕСКОМ ПРОФЗАБОЛЕВАНИИ</a:t>
            </a:r>
          </a:p>
        </p:txBody>
      </p:sp>
      <p:sp>
        <p:nvSpPr>
          <p:cNvPr id="3" name="Объект 2"/>
          <p:cNvSpPr>
            <a:spLocks noGrp="1"/>
          </p:cNvSpPr>
          <p:nvPr>
            <p:ph idx="1"/>
          </p:nvPr>
        </p:nvSpPr>
        <p:spPr>
          <a:xfrm>
            <a:off x="-108520" y="1268760"/>
            <a:ext cx="9252520" cy="5589240"/>
          </a:xfrm>
        </p:spPr>
        <p:txBody>
          <a:bodyPr>
            <a:noAutofit/>
          </a:bodyPr>
          <a:lstStyle/>
          <a:p>
            <a:pPr algn="just"/>
            <a:r>
              <a:rPr lang="ru-RU" sz="1600" b="1" dirty="0">
                <a:latin typeface="Times New Roman" panose="02020603050405020304" pitchFamily="18" charset="0"/>
                <a:cs typeface="Times New Roman" panose="02020603050405020304" pitchFamily="18" charset="0"/>
              </a:rPr>
              <a:t>При установлении предварительного диагноза - хроническое профессиональное заболевание извещение об установлении работнику указанного предварительного диагноза направляется медицинской организацией в течение 3 рабочих дней со дня установления этого предварительного диагноза в орган государственного санитарно-эпидемиологического контроля (надзора) и работодателю.</a:t>
            </a:r>
          </a:p>
          <a:p>
            <a:pPr algn="just"/>
            <a:r>
              <a:rPr lang="ru-RU" sz="1600" b="1" dirty="0">
                <a:latin typeface="Times New Roman" panose="02020603050405020304" pitchFamily="18" charset="0"/>
                <a:cs typeface="Times New Roman" panose="02020603050405020304" pitchFamily="18" charset="0"/>
              </a:rPr>
              <a:t> Работодатель направляет сведения, необходимые для составления санитарно-гигиенической характеристики условий труда работника, предусмотренные в соответствии с формой и порядком составления санитарно-гигиенической характеристики условий труда работника, в орган государственного санитарно-эпидемиологического контроля (надзора) в течение 7 рабочих дней со дня, следующего за днем получения извещения об установлении работнику предварительного диагноза - хроническое профессиональное заболевание.</a:t>
            </a:r>
          </a:p>
          <a:p>
            <a:pPr algn="just"/>
            <a:r>
              <a:rPr lang="ru-RU" sz="1600" b="1" dirty="0">
                <a:latin typeface="Times New Roman" panose="02020603050405020304" pitchFamily="18" charset="0"/>
                <a:cs typeface="Times New Roman" panose="02020603050405020304" pitchFamily="18" charset="0"/>
              </a:rPr>
              <a:t>Орган государственного санитарно-эпидемиологического контроля (надзора) в 2-недельный срок со дня получения извещения об установлении работнику предварительного диагноза - хроническое профессиональное заболевание представляет в медицинскую организацию, направившую извещение об установлении работнику указанного предварительного диагноза, санитарно-гигиеническую характеристику условий труда работника.</a:t>
            </a:r>
          </a:p>
          <a:p>
            <a:pPr algn="just"/>
            <a:r>
              <a:rPr lang="ru-RU" sz="1600" b="1" dirty="0">
                <a:latin typeface="Times New Roman" panose="02020603050405020304" pitchFamily="18" charset="0"/>
                <a:cs typeface="Times New Roman" panose="02020603050405020304" pitchFamily="18" charset="0"/>
              </a:rPr>
              <a:t>Медицинская организация, установившая предварительный диагноз - хроническое профессиональное заболевание, в месячный срок со дня получения санитарно-гигиенической характеристики условий труда работника обязана направить работника в центр профессиональной патологии для проведения экспертизы связи заболевания с профессией, а также для оказания (при наличии показаний) медицинской помощи.</a:t>
            </a:r>
          </a:p>
        </p:txBody>
      </p:sp>
    </p:spTree>
    <p:extLst>
      <p:ext uri="{BB962C8B-B14F-4D97-AF65-F5344CB8AC3E}">
        <p14:creationId xmlns:p14="http://schemas.microsoft.com/office/powerpoint/2010/main" val="2231172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92696"/>
            <a:ext cx="9144000" cy="648072"/>
          </a:xfrm>
        </p:spPr>
        <p:txBody>
          <a:bodyPr>
            <a:normAutofit fontScale="90000"/>
          </a:bodyPr>
          <a:lstStyle/>
          <a:p>
            <a:pPr algn="ctr"/>
            <a:r>
              <a:rPr lang="ru-RU" sz="4000" b="1" dirty="0">
                <a:solidFill>
                  <a:srgbClr val="92D050"/>
                </a:solidFill>
                <a:latin typeface="Times New Roman" panose="02020603050405020304" pitchFamily="18" charset="0"/>
                <a:cs typeface="Times New Roman" panose="02020603050405020304" pitchFamily="18" charset="0"/>
              </a:rPr>
              <a:t>МЕДИЦИНСКОЕ ЗАКЛЮЧЕНИЕ</a:t>
            </a:r>
          </a:p>
        </p:txBody>
      </p:sp>
      <p:sp>
        <p:nvSpPr>
          <p:cNvPr id="3" name="Объект 2"/>
          <p:cNvSpPr>
            <a:spLocks noGrp="1"/>
          </p:cNvSpPr>
          <p:nvPr>
            <p:ph idx="1"/>
          </p:nvPr>
        </p:nvSpPr>
        <p:spPr>
          <a:xfrm>
            <a:off x="0" y="1340768"/>
            <a:ext cx="9144000" cy="5517232"/>
          </a:xfrm>
        </p:spPr>
        <p:txBody>
          <a:bodyPr>
            <a:normAutofit/>
          </a:bodyPr>
          <a:lstStyle/>
          <a:p>
            <a:pPr algn="just"/>
            <a:r>
              <a:rPr lang="ru-RU" b="1" dirty="0">
                <a:latin typeface="Times New Roman" panose="02020603050405020304" pitchFamily="18" charset="0"/>
                <a:cs typeface="Times New Roman" panose="02020603050405020304" pitchFamily="18" charset="0"/>
              </a:rPr>
              <a:t>На основании результатов экспертизы центр профессиональной патологии устанавливает заключительный диагноз - острое профессиональное заболевание или хроническое профессиональное заболевание (возникшее в том числе спустя длительный срок после прекращения работы в контакте с вредными веществами или производственными факторами), составляет медицинское заключение о наличии или об отсутствии профессионального заболевания (далее - медицинское заключение) в 4 экземплярах и в течение 3 рабочих дней со дня составления медицинского заключения направляет извещение об установлении заключительного диагноза - острое профессиональное заболевание или хроническое профессиональное заболевание, его уточнении или отмене (далее - извещение о заключительном диагнозе) в орган государственного санитарно-эпидемиологического контроля (надзора), работодателю, в медицинскую организацию, направившую работника, и в Фонд социального страхования Российской Федерации (далее - страховщик).</a:t>
            </a:r>
          </a:p>
          <a:p>
            <a:pPr algn="just"/>
            <a:r>
              <a:rPr lang="ru-RU" b="1" dirty="0">
                <a:latin typeface="Times New Roman" panose="02020603050405020304" pitchFamily="18" charset="0"/>
                <a:cs typeface="Times New Roman" panose="02020603050405020304" pitchFamily="18" charset="0"/>
              </a:rPr>
              <a:t>Медицинское заключение в течение 3 рабочих дней со дня составления медицинского заключения выдается центром профессиональной патологии работнику под расписку, направляется страховщику и в медицинскую организацию, направившую работника.</a:t>
            </a:r>
          </a:p>
        </p:txBody>
      </p:sp>
    </p:spTree>
    <p:extLst>
      <p:ext uri="{BB962C8B-B14F-4D97-AF65-F5344CB8AC3E}">
        <p14:creationId xmlns:p14="http://schemas.microsoft.com/office/powerpoint/2010/main" val="15179793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9144000" cy="1484784"/>
          </a:xfrm>
        </p:spPr>
        <p:txBody>
          <a:bodyPr>
            <a:norm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СОЗДАНИЕ КОМИССИИ</a:t>
            </a:r>
          </a:p>
        </p:txBody>
      </p:sp>
      <p:sp>
        <p:nvSpPr>
          <p:cNvPr id="3" name="Объект 2"/>
          <p:cNvSpPr>
            <a:spLocks noGrp="1"/>
          </p:cNvSpPr>
          <p:nvPr>
            <p:ph idx="1"/>
          </p:nvPr>
        </p:nvSpPr>
        <p:spPr>
          <a:xfrm>
            <a:off x="0" y="1124744"/>
            <a:ext cx="9144000" cy="5733256"/>
          </a:xfrm>
        </p:spPr>
        <p:txBody>
          <a:bodyPr>
            <a:normAutofit/>
          </a:bodyPr>
          <a:lstStyle/>
          <a:p>
            <a:pPr algn="just"/>
            <a:r>
              <a:rPr lang="ru-RU" b="1" dirty="0">
                <a:latin typeface="Times New Roman" panose="02020603050405020304" pitchFamily="18" charset="0"/>
                <a:cs typeface="Times New Roman" panose="02020603050405020304" pitchFamily="18" charset="0"/>
              </a:rPr>
              <a:t>Работодатель обязан организовать расследование обстоятельств и причин возникновения у работника профессионального заболевания (далее - расследование). Работодатель в течение 10 рабочих дней со дня получения извещения о заключительном диагнозе образует комиссию, возглавляемую руководителем (заместителем руководителя) органа государственного санитарно-эпидемиологического контроля (надзора). В состав комиссии входят представитель работодателя, специалист по охране труда или лицо, назначенное работодателем ответственным за организацию работы по охране труда, представитель центра профессиональной патологии, установившего заключительный диагноз -острое профессиональное заболевание или хроническое профессиональное заболевание, представитель выборного органа первичной профсоюзной организации или иного уполномоченного работниками представительного органа (при наличии) и страховщика (по согласованию). В состав комиссии также включаются с их согласия представители работодателей по прежним местам работы работника во вредных и опасных условиях труда, вклад которых в возникновение профессионального заболевания отражен в санитарно-гигиенической характеристике условий труда.</a:t>
            </a:r>
          </a:p>
          <a:p>
            <a:pPr algn="just"/>
            <a:r>
              <a:rPr lang="ru-RU" b="1" dirty="0">
                <a:latin typeface="Times New Roman" panose="02020603050405020304" pitchFamily="18" charset="0"/>
                <a:cs typeface="Times New Roman" panose="02020603050405020304" pitchFamily="18" charset="0"/>
              </a:rPr>
              <a:t>В расследовании могут принимать участие другие специалисты, при этом число членов комиссии должно быть нечетным.</a:t>
            </a:r>
          </a:p>
        </p:txBody>
      </p:sp>
    </p:spTree>
    <p:extLst>
      <p:ext uri="{BB962C8B-B14F-4D97-AF65-F5344CB8AC3E}">
        <p14:creationId xmlns:p14="http://schemas.microsoft.com/office/powerpoint/2010/main" val="18798141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720080"/>
          </a:xfrm>
        </p:spPr>
        <p:txBody>
          <a:bodyPr>
            <a:norm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ЗАМЕНА ЧЛЕНА КОМИССИИ</a:t>
            </a:r>
          </a:p>
        </p:txBody>
      </p:sp>
      <p:sp>
        <p:nvSpPr>
          <p:cNvPr id="3" name="Объект 2"/>
          <p:cNvSpPr>
            <a:spLocks noGrp="1"/>
          </p:cNvSpPr>
          <p:nvPr>
            <p:ph idx="1"/>
          </p:nvPr>
        </p:nvSpPr>
        <p:spPr>
          <a:xfrm>
            <a:off x="0" y="1340768"/>
            <a:ext cx="9144000" cy="5517232"/>
          </a:xfrm>
        </p:spPr>
        <p:txBody>
          <a:bodyPr>
            <a:normAutofit/>
          </a:bodyPr>
          <a:lstStyle/>
          <a:p>
            <a:pPr algn="just"/>
            <a:r>
              <a:rPr lang="ru-RU" sz="2400" b="1" dirty="0">
                <a:latin typeface="Times New Roman" panose="02020603050405020304" pitchFamily="18" charset="0"/>
                <a:cs typeface="Times New Roman" panose="02020603050405020304" pitchFamily="18" charset="0"/>
              </a:rPr>
              <a:t>Член комиссии (включая председателя комиссии) должен быть заменен организацией (органом), направившей этого члена комиссии для участия в расследовании, в срок, не превышающий 3 рабочих дней после принятия решения о замене этого члена комиссии, в том числе по предложению председателя комиссии, в следующих случаях:</a:t>
            </a:r>
          </a:p>
          <a:p>
            <a:pPr algn="just"/>
            <a:r>
              <a:rPr lang="ru-RU" sz="2400" b="1" dirty="0">
                <a:latin typeface="Times New Roman" panose="02020603050405020304" pitchFamily="18" charset="0"/>
                <a:cs typeface="Times New Roman" panose="02020603050405020304" pitchFamily="18" charset="0"/>
              </a:rPr>
              <a:t> а) уклонение без уважительных причин от участия в работе комиссии при подтверждении надлежащего информирования члена комиссии о работе комиссии;</a:t>
            </a:r>
          </a:p>
          <a:p>
            <a:pPr algn="just"/>
            <a:r>
              <a:rPr lang="ru-RU" sz="2400" b="1" dirty="0">
                <a:latin typeface="Times New Roman" panose="02020603050405020304" pitchFamily="18" charset="0"/>
                <a:cs typeface="Times New Roman" panose="02020603050405020304" pitchFamily="18" charset="0"/>
              </a:rPr>
              <a:t> б) невозможность исполнять свои обязанности по причине временной нетрудоспособности либо смерти;</a:t>
            </a:r>
          </a:p>
          <a:p>
            <a:pPr algn="just"/>
            <a:r>
              <a:rPr lang="ru-RU" sz="2400" b="1" dirty="0">
                <a:latin typeface="Times New Roman" panose="02020603050405020304" pitchFamily="18" charset="0"/>
                <a:cs typeface="Times New Roman" panose="02020603050405020304" pitchFamily="18" charset="0"/>
              </a:rPr>
              <a:t> в) увольнение (освобождение от занимаемой должности).</a:t>
            </a:r>
          </a:p>
        </p:txBody>
      </p:sp>
    </p:spTree>
    <p:extLst>
      <p:ext uri="{BB962C8B-B14F-4D97-AF65-F5344CB8AC3E}">
        <p14:creationId xmlns:p14="http://schemas.microsoft.com/office/powerpoint/2010/main" val="33518993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548680"/>
            <a:ext cx="9036496" cy="864096"/>
          </a:xfrm>
        </p:spPr>
        <p:txBody>
          <a:bodyPr>
            <a:normAutofit/>
          </a:bodyPr>
          <a:lstStyle/>
          <a:p>
            <a:pPr algn="ctr"/>
            <a:r>
              <a:rPr lang="ru-RU" sz="4400" b="1" dirty="0">
                <a:solidFill>
                  <a:srgbClr val="92D050"/>
                </a:solidFill>
                <a:latin typeface="Times New Roman" panose="02020603050405020304" pitchFamily="18" charset="0"/>
                <a:cs typeface="Times New Roman" panose="02020603050405020304" pitchFamily="18" charset="0"/>
              </a:rPr>
              <a:t>СРОКИ РАССЛЕДОВАНИЯ</a:t>
            </a:r>
          </a:p>
        </p:txBody>
      </p:sp>
      <p:sp>
        <p:nvSpPr>
          <p:cNvPr id="3" name="Объект 2"/>
          <p:cNvSpPr>
            <a:spLocks noGrp="1"/>
          </p:cNvSpPr>
          <p:nvPr>
            <p:ph idx="1"/>
          </p:nvPr>
        </p:nvSpPr>
        <p:spPr>
          <a:xfrm>
            <a:off x="0" y="1412776"/>
            <a:ext cx="9144000" cy="5400600"/>
          </a:xfrm>
        </p:spPr>
        <p:txBody>
          <a:bodyPr>
            <a:normAutofit/>
          </a:bodyPr>
          <a:lstStyle/>
          <a:p>
            <a:pPr algn="just"/>
            <a:r>
              <a:rPr lang="ru-RU" sz="2800" b="1" dirty="0">
                <a:latin typeface="Times New Roman" panose="02020603050405020304" pitchFamily="18" charset="0"/>
                <a:cs typeface="Times New Roman" panose="02020603050405020304" pitchFamily="18" charset="0"/>
              </a:rPr>
              <a:t>Комиссия обязана завершить расследование в течение 30 рабочих дней со дня своего создания. Работодатель обязан обеспечить условия работы комиссии и завершение расследования в установленный настоящими Правилами срок.</a:t>
            </a:r>
          </a:p>
          <a:p>
            <a:pPr algn="just"/>
            <a:r>
              <a:rPr lang="ru-RU" sz="2800" b="1" dirty="0">
                <a:latin typeface="Times New Roman" panose="02020603050405020304" pitchFamily="18" charset="0"/>
                <a:cs typeface="Times New Roman" panose="02020603050405020304" pitchFamily="18" charset="0"/>
              </a:rPr>
              <a:t>В случае необходимости при работе с архивными документами и материалами, а также при проведении лабораторно-инструментальных и гигиенических исследований срок расследования может быть увеличен, но не более чем на 30 рабочих дней.</a:t>
            </a:r>
          </a:p>
        </p:txBody>
      </p:sp>
    </p:spTree>
    <p:extLst>
      <p:ext uri="{BB962C8B-B14F-4D97-AF65-F5344CB8AC3E}">
        <p14:creationId xmlns:p14="http://schemas.microsoft.com/office/powerpoint/2010/main" val="25239710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30" y="476672"/>
            <a:ext cx="9137570" cy="792088"/>
          </a:xfrm>
        </p:spPr>
        <p:txBody>
          <a:bodyPr>
            <a:no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ОСОБЕННОСТИ РАССЛЕДОВАНИЙ</a:t>
            </a:r>
          </a:p>
        </p:txBody>
      </p:sp>
      <p:sp>
        <p:nvSpPr>
          <p:cNvPr id="3" name="Объект 2"/>
          <p:cNvSpPr>
            <a:spLocks noGrp="1"/>
          </p:cNvSpPr>
          <p:nvPr>
            <p:ph idx="1"/>
          </p:nvPr>
        </p:nvSpPr>
        <p:spPr>
          <a:xfrm>
            <a:off x="0" y="1268760"/>
            <a:ext cx="9144000" cy="5589240"/>
          </a:xfrm>
        </p:spPr>
        <p:txBody>
          <a:bodyPr>
            <a:normAutofit/>
          </a:bodyPr>
          <a:lstStyle/>
          <a:p>
            <a:pPr algn="just"/>
            <a:r>
              <a:rPr lang="ru-RU" b="1" dirty="0">
                <a:latin typeface="Times New Roman" panose="02020603050405020304" pitchFamily="18" charset="0"/>
                <a:cs typeface="Times New Roman" panose="02020603050405020304" pitchFamily="18" charset="0"/>
              </a:rPr>
              <a:t>Профессиональное заболевание, возникшее у работника, направленного для выполнения работы у другого работодателя, расследуется комиссией, образованной в той организации, где произошел указанный случай профессионального заболевания. В состав комиссии входит представитель работодателя, направившего работника. Неприбытие или несвоевременное прибытие указанного полномочного представителя не является основанием для изменения сроков расследования. </a:t>
            </a:r>
          </a:p>
          <a:p>
            <a:pPr algn="just"/>
            <a:r>
              <a:rPr lang="ru-RU" b="1" dirty="0">
                <a:latin typeface="Times New Roman" panose="02020603050405020304" pitchFamily="18" charset="0"/>
                <a:cs typeface="Times New Roman" panose="02020603050405020304" pitchFamily="18" charset="0"/>
              </a:rPr>
              <a:t>Профессиональное заболевание, возникшее у работника при выполнении работы по совместительству, расследуется и учитывается по месту, где выполнялась работа по совместительству.</a:t>
            </a:r>
          </a:p>
          <a:p>
            <a:pPr algn="just"/>
            <a:r>
              <a:rPr lang="ru-RU" b="1" dirty="0">
                <a:latin typeface="Times New Roman" panose="02020603050405020304" pitchFamily="18" charset="0"/>
                <a:cs typeface="Times New Roman" panose="02020603050405020304" pitchFamily="18" charset="0"/>
              </a:rPr>
              <a:t>Расследование в отношении работников, не имеющих на момент расследования контакта с вредным производственным фактором, вызвавшим профессиональное заболевание, в том числе у неработающих, проводится по месту прежней работы с вредным производственным фактором, вызвавшим это профессиональное заболевание. В случае если работодатель к моменту расследования ликвидирован (прекратил деятельность), организацию расследования осуществляет орган государственного санитарно-эпидемиологического контроля (надзора), осуществляющий соответствующий контроль (надзор).</a:t>
            </a:r>
          </a:p>
        </p:txBody>
      </p:sp>
    </p:spTree>
    <p:extLst>
      <p:ext uri="{BB962C8B-B14F-4D97-AF65-F5344CB8AC3E}">
        <p14:creationId xmlns:p14="http://schemas.microsoft.com/office/powerpoint/2010/main" val="38944322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1296144"/>
          </a:xfrm>
        </p:spPr>
        <p:txBody>
          <a:bodyPr>
            <a:normAutofit/>
          </a:bodyPr>
          <a:lstStyle/>
          <a:p>
            <a:pPr algn="ctr"/>
            <a:r>
              <a:rPr lang="ru-RU" b="1" dirty="0">
                <a:solidFill>
                  <a:srgbClr val="92D050"/>
                </a:solidFill>
                <a:latin typeface="Times New Roman" panose="02020603050405020304" pitchFamily="18" charset="0"/>
                <a:cs typeface="Times New Roman" panose="02020603050405020304" pitchFamily="18" charset="0"/>
              </a:rPr>
              <a:t>Для проведения расследования работодатель обязан:</a:t>
            </a:r>
          </a:p>
        </p:txBody>
      </p:sp>
      <p:sp>
        <p:nvSpPr>
          <p:cNvPr id="3" name="Объект 2"/>
          <p:cNvSpPr>
            <a:spLocks noGrp="1"/>
          </p:cNvSpPr>
          <p:nvPr>
            <p:ph idx="1"/>
          </p:nvPr>
        </p:nvSpPr>
        <p:spPr>
          <a:xfrm>
            <a:off x="0" y="1844824"/>
            <a:ext cx="9144000" cy="5013176"/>
          </a:xfrm>
        </p:spPr>
        <p:txBody>
          <a:bodyPr>
            <a:normAutofit/>
          </a:bodyPr>
          <a:lstStyle/>
          <a:p>
            <a:pPr algn="just"/>
            <a:r>
              <a:rPr lang="ru-RU" sz="2200" b="1" dirty="0">
                <a:latin typeface="Times New Roman" panose="02020603050405020304" pitchFamily="18" charset="0"/>
                <a:cs typeface="Times New Roman" panose="02020603050405020304" pitchFamily="18" charset="0"/>
              </a:rPr>
              <a:t>а) представлять документы и материалы, в том числе архивные, характеризующие условия труда на рабочем месте (участке, в цехе);</a:t>
            </a:r>
          </a:p>
          <a:p>
            <a:pPr algn="just"/>
            <a:r>
              <a:rPr lang="ru-RU" sz="2200" b="1" dirty="0">
                <a:latin typeface="Times New Roman" panose="02020603050405020304" pitchFamily="18" charset="0"/>
                <a:cs typeface="Times New Roman" panose="02020603050405020304" pitchFamily="18" charset="0"/>
              </a:rPr>
              <a:t> б) проводить по требованию членов комиссии за счет собственных средств с целью оценки условий труда на рабочем месте необходимые экспертизы, лабораторно-инструментальные и другие гигиенические исследования;</a:t>
            </a:r>
          </a:p>
          <a:p>
            <a:pPr algn="just"/>
            <a:r>
              <a:rPr lang="ru-RU" sz="2200" b="1" dirty="0">
                <a:latin typeface="Times New Roman" panose="02020603050405020304" pitchFamily="18" charset="0"/>
                <a:cs typeface="Times New Roman" panose="02020603050405020304" pitchFamily="18" charset="0"/>
              </a:rPr>
              <a:t> в) обеспечивать сохранность и учет документации по расследованию профессиональных заболеваний.</a:t>
            </a:r>
          </a:p>
          <a:p>
            <a:pPr algn="just"/>
            <a:r>
              <a:rPr lang="ru-RU" sz="2200" b="1" dirty="0">
                <a:latin typeface="Times New Roman" panose="02020603050405020304" pitchFamily="18" charset="0"/>
                <a:cs typeface="Times New Roman" panose="02020603050405020304" pitchFamily="18" charset="0"/>
              </a:rPr>
              <a:t>В процессе расследования комиссия опрашивает лиц, работавших с работником, и других лиц, а также получает необходимую информацию от работодателя и заболевшего работника. Результаты объяснений работника, опросов лиц, работавших с ним, и других лиц оформляют в виде протокола.</a:t>
            </a:r>
          </a:p>
        </p:txBody>
      </p:sp>
    </p:spTree>
    <p:extLst>
      <p:ext uri="{BB962C8B-B14F-4D97-AF65-F5344CB8AC3E}">
        <p14:creationId xmlns:p14="http://schemas.microsoft.com/office/powerpoint/2010/main" val="32114145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720080"/>
          </a:xfrm>
        </p:spPr>
        <p:txBody>
          <a:bodyPr>
            <a:normAutofit fontScale="90000"/>
          </a:bodyPr>
          <a:lstStyle/>
          <a:p>
            <a:pPr algn="ctr"/>
            <a:r>
              <a:rPr lang="ru-RU" sz="4400" b="1" dirty="0">
                <a:solidFill>
                  <a:srgbClr val="92D050"/>
                </a:solidFill>
                <a:latin typeface="Times New Roman" panose="02020603050405020304" pitchFamily="18" charset="0"/>
                <a:cs typeface="Times New Roman" panose="02020603050405020304" pitchFamily="18" charset="0"/>
              </a:rPr>
              <a:t>РЕЗУЛЬТАТЫ РАССЛЕДОВАНИЯ</a:t>
            </a:r>
          </a:p>
        </p:txBody>
      </p:sp>
      <p:sp>
        <p:nvSpPr>
          <p:cNvPr id="3" name="Объект 2"/>
          <p:cNvSpPr>
            <a:spLocks noGrp="1"/>
          </p:cNvSpPr>
          <p:nvPr>
            <p:ph idx="1"/>
          </p:nvPr>
        </p:nvSpPr>
        <p:spPr>
          <a:xfrm>
            <a:off x="0" y="1268760"/>
            <a:ext cx="9144000" cy="5589240"/>
          </a:xfrm>
        </p:spPr>
        <p:txBody>
          <a:bodyPr>
            <a:normAutofit/>
          </a:bodyPr>
          <a:lstStyle/>
          <a:p>
            <a:pPr algn="just"/>
            <a:r>
              <a:rPr lang="ru-RU" sz="1900" b="1" dirty="0">
                <a:latin typeface="Times New Roman" panose="02020603050405020304" pitchFamily="18" charset="0"/>
                <a:cs typeface="Times New Roman" panose="02020603050405020304" pitchFamily="18" charset="0"/>
              </a:rPr>
              <a:t>На основании рассмотрения документов комиссия устанавливает обстоятельства и причины профессионального заболевания работника, определяет лиц, допустивших нарушения государственных санитарно-эпидемиологических правил или иных нормативных актов, и меры по устранению причин возникновения и предупреждению профессиональных заболеваний. Если комиссией установлено, что грубая неосторожность работника содействовала возникновению или увеличению вреда, причиненного его здоровью, с учетом мотивированного мнения выборного органа первичной профсоюзной организации или иного уполномоченного работниками представительного органа (заключения выборного органа первичной профсоюзной организации или иного уполномоченного работниками представительного органа) комиссия устанавливает степень вины работника (в процентах). В случае если при выяснении обстоятельств и причин возникновения заболевания установлен факт осуществления работником профессиональной деятельности во вредных и опасных условиях труда по предыдущим местам работы, комиссией устанавливается вклад данных периодов работы в возникновение профессионального заболевания (в процентах).</a:t>
            </a:r>
          </a:p>
        </p:txBody>
      </p:sp>
    </p:spTree>
    <p:extLst>
      <p:ext uri="{BB962C8B-B14F-4D97-AF65-F5344CB8AC3E}">
        <p14:creationId xmlns:p14="http://schemas.microsoft.com/office/powerpoint/2010/main" val="25371297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1296144"/>
          </a:xfrm>
        </p:spPr>
        <p:txBody>
          <a:bodyPr>
            <a:noAutofit/>
          </a:bodyPr>
          <a:lstStyle/>
          <a:p>
            <a:pPr algn="ctr"/>
            <a:r>
              <a:rPr lang="ru-RU" sz="4000" b="1" dirty="0">
                <a:solidFill>
                  <a:srgbClr val="92D050"/>
                </a:solidFill>
                <a:latin typeface="Times New Roman" panose="02020603050405020304" pitchFamily="18" charset="0"/>
                <a:cs typeface="Times New Roman" panose="02020603050405020304" pitchFamily="18" charset="0"/>
              </a:rPr>
              <a:t>ОФОРМЛЕНИЕ РЕЗУЛЬТАТОВ РАССЛЕДОВАНИЯ</a:t>
            </a:r>
          </a:p>
        </p:txBody>
      </p:sp>
      <p:sp>
        <p:nvSpPr>
          <p:cNvPr id="3" name="Объект 2"/>
          <p:cNvSpPr>
            <a:spLocks noGrp="1"/>
          </p:cNvSpPr>
          <p:nvPr>
            <p:ph idx="1"/>
          </p:nvPr>
        </p:nvSpPr>
        <p:spPr>
          <a:xfrm>
            <a:off x="0" y="1628800"/>
            <a:ext cx="9144000" cy="5229200"/>
          </a:xfrm>
        </p:spPr>
        <p:txBody>
          <a:bodyPr>
            <a:noAutofit/>
          </a:bodyPr>
          <a:lstStyle/>
          <a:p>
            <a:pPr algn="just"/>
            <a:r>
              <a:rPr lang="ru-RU" sz="2400" b="1" dirty="0">
                <a:latin typeface="Times New Roman" panose="02020603050405020304" pitchFamily="18" charset="0"/>
                <a:cs typeface="Times New Roman" panose="02020603050405020304" pitchFamily="18" charset="0"/>
              </a:rPr>
              <a:t>По результатам расследования комиссия составляет акт, который подписывается членами комиссии и утверждается ее председателем. В случае разногласий, возникших между членами комиссии (включая председателя комиссии) в ходе расследования, решение принимается большинством голосов членов комиссии (включая председателя комиссии) с оформлением в произвольной форме протокола заседания комиссии, который приобщается к материалам расследования. При этом члены комиссии, включая председателя комиссии, не согласные с принятым решением, подписывают акт (протокол заседания комиссии в случае, если акт не оформляется) с изложением своего аргументированного особого мнения, которое приобщается к материалам расследования.</a:t>
            </a:r>
          </a:p>
        </p:txBody>
      </p:sp>
    </p:spTree>
    <p:extLst>
      <p:ext uri="{BB962C8B-B14F-4D97-AF65-F5344CB8AC3E}">
        <p14:creationId xmlns:p14="http://schemas.microsoft.com/office/powerpoint/2010/main" val="35687963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1368152"/>
          </a:xfrm>
        </p:spPr>
        <p:txBody>
          <a:bodyPr>
            <a:no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ЗАБОЛЕВАНИЕ, НЕ СВЯЗАННОЕ С ВОЗДЕЙСТВИЕМ ВРЕДНОГО ФАКТОРА</a:t>
            </a:r>
          </a:p>
        </p:txBody>
      </p:sp>
      <p:sp>
        <p:nvSpPr>
          <p:cNvPr id="3" name="Объект 2"/>
          <p:cNvSpPr>
            <a:spLocks noGrp="1"/>
          </p:cNvSpPr>
          <p:nvPr>
            <p:ph idx="1"/>
          </p:nvPr>
        </p:nvSpPr>
        <p:spPr>
          <a:xfrm>
            <a:off x="-3298" y="1700808"/>
            <a:ext cx="9147298" cy="5157192"/>
          </a:xfrm>
        </p:spPr>
        <p:txBody>
          <a:bodyPr>
            <a:normAutofit/>
          </a:bodyPr>
          <a:lstStyle/>
          <a:p>
            <a:pPr algn="just"/>
            <a:r>
              <a:rPr lang="ru-RU" sz="2400" b="1" dirty="0">
                <a:latin typeface="Times New Roman" panose="02020603050405020304" pitchFamily="18" charset="0"/>
                <a:cs typeface="Times New Roman" panose="02020603050405020304" pitchFamily="18" charset="0"/>
              </a:rPr>
              <a:t>Если комиссия пришла к заключению о том, что заболевание работника не связано с воздействием вредного производственного фактора (факторов) на рабочем месте, и (или) было получено работником не при исполнении трудовых обязанностей по определенной условиями трудового договора профессии (должности), в этом случае акт не составляется, а составляется соответствующий протокол заседания комиссии по форме, установленной Министерством здравоохранения Российской Федерации, копия которого направляется председателем комиссии в организации (органы), представители которых участвовали в работе комиссии.</a:t>
            </a:r>
          </a:p>
        </p:txBody>
      </p:sp>
    </p:spTree>
    <p:extLst>
      <p:ext uri="{BB962C8B-B14F-4D97-AF65-F5344CB8AC3E}">
        <p14:creationId xmlns:p14="http://schemas.microsoft.com/office/powerpoint/2010/main" val="295714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446DF3-304B-4AF1-A993-36AF2D15D71E}"/>
              </a:ext>
            </a:extLst>
          </p:cNvPr>
          <p:cNvSpPr>
            <a:spLocks noGrp="1"/>
          </p:cNvSpPr>
          <p:nvPr>
            <p:ph type="title"/>
          </p:nvPr>
        </p:nvSpPr>
        <p:spPr>
          <a:xfrm>
            <a:off x="457200" y="188640"/>
            <a:ext cx="8229600" cy="936104"/>
          </a:xfrm>
        </p:spPr>
        <p:txBody>
          <a:bodyPr>
            <a:normAutofit/>
          </a:bodyPr>
          <a:lstStyle/>
          <a:p>
            <a:pPr algn="ctr"/>
            <a:r>
              <a:rPr lang="ru-RU" sz="4800" b="1" dirty="0">
                <a:solidFill>
                  <a:srgbClr val="92D050"/>
                </a:solidFill>
                <a:latin typeface="Times New Roman" panose="02020603050405020304" pitchFamily="18" charset="0"/>
                <a:cs typeface="Times New Roman" panose="02020603050405020304" pitchFamily="18" charset="0"/>
              </a:rPr>
              <a:t>ОБУЧЕНИЕ</a:t>
            </a:r>
            <a:r>
              <a:rPr lang="ru-RU" b="1" dirty="0">
                <a:latin typeface="Times New Roman" panose="02020603050405020304" pitchFamily="18" charset="0"/>
                <a:cs typeface="Times New Roman" panose="02020603050405020304" pitchFamily="18" charset="0"/>
              </a:rPr>
              <a:t> </a:t>
            </a:r>
          </a:p>
        </p:txBody>
      </p:sp>
      <p:graphicFrame>
        <p:nvGraphicFramePr>
          <p:cNvPr id="4" name="Таблица 4">
            <a:extLst>
              <a:ext uri="{FF2B5EF4-FFF2-40B4-BE49-F238E27FC236}">
                <a16:creationId xmlns:a16="http://schemas.microsoft.com/office/drawing/2014/main" id="{F4C407BF-4F1F-4F6A-BB58-5C802343A45B}"/>
              </a:ext>
            </a:extLst>
          </p:cNvPr>
          <p:cNvGraphicFramePr>
            <a:graphicFrameLocks noGrp="1"/>
          </p:cNvGraphicFramePr>
          <p:nvPr>
            <p:ph idx="1"/>
            <p:extLst>
              <p:ext uri="{D42A27DB-BD31-4B8C-83A1-F6EECF244321}">
                <p14:modId xmlns:p14="http://schemas.microsoft.com/office/powerpoint/2010/main" val="2784127758"/>
              </p:ext>
            </p:extLst>
          </p:nvPr>
        </p:nvGraphicFramePr>
        <p:xfrm>
          <a:off x="0" y="1340768"/>
          <a:ext cx="9144000" cy="5517231"/>
        </p:xfrm>
        <a:graphic>
          <a:graphicData uri="http://schemas.openxmlformats.org/drawingml/2006/table">
            <a:tbl>
              <a:tblPr firstRow="1" bandRow="1">
                <a:tableStyleId>{5C22544A-7EE6-4342-B048-85BDC9FD1C3A}</a:tableStyleId>
              </a:tblPr>
              <a:tblGrid>
                <a:gridCol w="1187624">
                  <a:extLst>
                    <a:ext uri="{9D8B030D-6E8A-4147-A177-3AD203B41FA5}">
                      <a16:colId xmlns:a16="http://schemas.microsoft.com/office/drawing/2014/main" val="3129506470"/>
                    </a:ext>
                  </a:extLst>
                </a:gridCol>
                <a:gridCol w="2736304">
                  <a:extLst>
                    <a:ext uri="{9D8B030D-6E8A-4147-A177-3AD203B41FA5}">
                      <a16:colId xmlns:a16="http://schemas.microsoft.com/office/drawing/2014/main" val="2316400026"/>
                    </a:ext>
                  </a:extLst>
                </a:gridCol>
                <a:gridCol w="2592288">
                  <a:extLst>
                    <a:ext uri="{9D8B030D-6E8A-4147-A177-3AD203B41FA5}">
                      <a16:colId xmlns:a16="http://schemas.microsoft.com/office/drawing/2014/main" val="301234813"/>
                    </a:ext>
                  </a:extLst>
                </a:gridCol>
                <a:gridCol w="2627784">
                  <a:extLst>
                    <a:ext uri="{9D8B030D-6E8A-4147-A177-3AD203B41FA5}">
                      <a16:colId xmlns:a16="http://schemas.microsoft.com/office/drawing/2014/main" val="1705266060"/>
                    </a:ext>
                  </a:extLst>
                </a:gridCol>
              </a:tblGrid>
              <a:tr h="1874936">
                <a:tc>
                  <a:txBody>
                    <a:bodyPr/>
                    <a:lstStyle/>
                    <a:p>
                      <a:endParaRPr lang="ru-RU" dirty="0"/>
                    </a:p>
                  </a:txBody>
                  <a:tcPr>
                    <a:solidFill>
                      <a:schemeClr val="accent1">
                        <a:lumMod val="40000"/>
                        <a:lumOff val="60000"/>
                      </a:schemeClr>
                    </a:solidFill>
                  </a:tcPr>
                </a:tc>
                <a:tc>
                  <a:txBody>
                    <a:bodyPr/>
                    <a:lstStyle/>
                    <a:p>
                      <a:pPr algn="ctr"/>
                      <a:r>
                        <a:rPr lang="ru-RU" sz="1800" dirty="0">
                          <a:solidFill>
                            <a:srgbClr val="002060"/>
                          </a:solidFill>
                          <a:latin typeface="Times New Roman" panose="02020603050405020304" pitchFamily="18" charset="0"/>
                          <a:cs typeface="Times New Roman" panose="02020603050405020304" pitchFamily="18" charset="0"/>
                        </a:rPr>
                        <a:t>ОБУЧЕНИЕ ПО ОХРАНЕ ТРУДА</a:t>
                      </a:r>
                    </a:p>
                  </a:txBody>
                  <a:tcPr>
                    <a:solidFill>
                      <a:schemeClr val="accent1">
                        <a:lumMod val="40000"/>
                        <a:lumOff val="60000"/>
                      </a:schemeClr>
                    </a:solidFill>
                  </a:tcPr>
                </a:tc>
                <a:tc>
                  <a:txBody>
                    <a:bodyPr/>
                    <a:lstStyle/>
                    <a:p>
                      <a:pPr algn="ctr"/>
                      <a:r>
                        <a:rPr lang="ru-RU" sz="1800" dirty="0">
                          <a:solidFill>
                            <a:srgbClr val="002060"/>
                          </a:solidFill>
                          <a:latin typeface="Times New Roman" panose="02020603050405020304" pitchFamily="18" charset="0"/>
                          <a:cs typeface="Times New Roman" panose="02020603050405020304" pitchFamily="18" charset="0"/>
                        </a:rPr>
                        <a:t>ОБУЧЕНИЕ ПО ПРАВИЛАМ ОКАЗАНИЯ ПЕРВОЙ ПОМОЩИ ПОСТРАДАВШИМ</a:t>
                      </a:r>
                    </a:p>
                  </a:txBody>
                  <a:tcPr>
                    <a:solidFill>
                      <a:schemeClr val="accent1">
                        <a:lumMod val="40000"/>
                        <a:lumOff val="60000"/>
                      </a:schemeClr>
                    </a:solidFill>
                  </a:tcPr>
                </a:tc>
                <a:tc>
                  <a:txBody>
                    <a:bodyPr/>
                    <a:lstStyle/>
                    <a:p>
                      <a:pPr algn="ctr"/>
                      <a:r>
                        <a:rPr lang="ru-RU" sz="1800" dirty="0">
                          <a:solidFill>
                            <a:srgbClr val="002060"/>
                          </a:solidFill>
                          <a:latin typeface="Times New Roman" panose="02020603050405020304" pitchFamily="18" charset="0"/>
                          <a:cs typeface="Times New Roman" panose="02020603050405020304" pitchFamily="18" charset="0"/>
                        </a:rPr>
                        <a:t>ОБУЧЕНИЕ ПО ИСПОЛЬЗОВАНИЮ (ПРИМЕНЕНИЮ) СРЕДСТВ ИНДИВИДУАЛЬНОЙ ЗАЩИТЫ</a:t>
                      </a:r>
                    </a:p>
                  </a:txBody>
                  <a:tcPr>
                    <a:solidFill>
                      <a:schemeClr val="accent1">
                        <a:lumMod val="40000"/>
                        <a:lumOff val="60000"/>
                      </a:schemeClr>
                    </a:solidFill>
                  </a:tcPr>
                </a:tc>
                <a:extLst>
                  <a:ext uri="{0D108BD9-81ED-4DB2-BD59-A6C34878D82A}">
                    <a16:rowId xmlns:a16="http://schemas.microsoft.com/office/drawing/2014/main" val="2063879568"/>
                  </a:ext>
                </a:extLst>
              </a:tr>
              <a:tr h="2010568">
                <a:tc>
                  <a:txBody>
                    <a:bodyPr/>
                    <a:lstStyle/>
                    <a:p>
                      <a:pPr algn="ctr"/>
                      <a:r>
                        <a:rPr lang="ru-RU" sz="2000" b="1" dirty="0">
                          <a:latin typeface="Times New Roman" panose="02020603050405020304" pitchFamily="18" charset="0"/>
                          <a:cs typeface="Times New Roman" panose="02020603050405020304" pitchFamily="18" charset="0"/>
                        </a:rPr>
                        <a:t>сроки</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В зависимости от категории обучающихся:</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не менее 16 часов</a:t>
                      </a:r>
                    </a:p>
                    <a:p>
                      <a:pPr indent="0" algn="ctr">
                        <a:spcBef>
                          <a:spcPts val="0"/>
                        </a:spcBef>
                      </a:pPr>
                      <a:endPar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ctr">
                        <a:spcBef>
                          <a:spcPts val="0"/>
                        </a:spcBef>
                      </a:pPr>
                      <a:endPar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ru-RU" sz="2000" b="1" dirty="0">
                          <a:latin typeface="Times New Roman" panose="02020603050405020304" pitchFamily="18" charset="0"/>
                          <a:cs typeface="Times New Roman" panose="02020603050405020304" pitchFamily="18" charset="0"/>
                        </a:rPr>
                        <a:t>не менее 8 часов</a:t>
                      </a:r>
                    </a:p>
                  </a:txBody>
                  <a:tcPr>
                    <a:solidFill>
                      <a:schemeClr val="accent1">
                        <a:lumMod val="40000"/>
                        <a:lumOff val="60000"/>
                      </a:schemeClr>
                    </a:solidFill>
                  </a:tcPr>
                </a:tc>
                <a:tc>
                  <a:txBody>
                    <a:bodyPr/>
                    <a:lstStyle/>
                    <a:p>
                      <a:pPr algn="ctr"/>
                      <a:r>
                        <a:rPr lang="ru-RU" sz="2000" b="1" dirty="0">
                          <a:latin typeface="Times New Roman" panose="02020603050405020304" pitchFamily="18" charset="0"/>
                          <a:cs typeface="Times New Roman" panose="02020603050405020304" pitchFamily="18" charset="0"/>
                        </a:rPr>
                        <a:t>не установлено</a:t>
                      </a:r>
                    </a:p>
                  </a:txBody>
                  <a:tcPr>
                    <a:solidFill>
                      <a:schemeClr val="accent1">
                        <a:lumMod val="40000"/>
                        <a:lumOff val="60000"/>
                      </a:schemeClr>
                    </a:solidFill>
                  </a:tcPr>
                </a:tc>
                <a:extLst>
                  <a:ext uri="{0D108BD9-81ED-4DB2-BD59-A6C34878D82A}">
                    <a16:rowId xmlns:a16="http://schemas.microsoft.com/office/drawing/2014/main" val="1473232270"/>
                  </a:ext>
                </a:extLst>
              </a:tr>
              <a:tr h="1631727">
                <a:tc>
                  <a:txBody>
                    <a:bodyPr/>
                    <a:lstStyle/>
                    <a:p>
                      <a:pPr algn="ctr"/>
                      <a:r>
                        <a:rPr lang="ru-RU" sz="2000" b="1" dirty="0">
                          <a:latin typeface="Times New Roman" panose="02020603050405020304" pitchFamily="18" charset="0"/>
                          <a:cs typeface="Times New Roman" panose="02020603050405020304" pitchFamily="18" charset="0"/>
                        </a:rPr>
                        <a:t>периодичность</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В зависимости от категории обучающихся:</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от 1 года до 3-х лет</a:t>
                      </a:r>
                    </a:p>
                    <a:p>
                      <a:pPr algn="ctr"/>
                      <a:endParaRPr lang="ru-RU" sz="2000" b="1"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dirty="0">
                          <a:latin typeface="Times New Roman" panose="02020603050405020304" pitchFamily="18" charset="0"/>
                          <a:cs typeface="Times New Roman" panose="02020603050405020304" pitchFamily="18" charset="0"/>
                        </a:rPr>
                        <a:t>1 раз в 3 года</a:t>
                      </a:r>
                    </a:p>
                    <a:p>
                      <a:pPr algn="ctr"/>
                      <a:endParaRPr lang="ru-RU" sz="2000" b="1"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b="1" dirty="0">
                          <a:latin typeface="Times New Roman" panose="02020603050405020304" pitchFamily="18" charset="0"/>
                          <a:cs typeface="Times New Roman" panose="02020603050405020304" pitchFamily="18" charset="0"/>
                        </a:rPr>
                        <a:t>1 раз в 3 года</a:t>
                      </a:r>
                    </a:p>
                    <a:p>
                      <a:pPr algn="ctr"/>
                      <a:endParaRPr lang="ru-RU" sz="2000" b="1"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extLst>
                  <a:ext uri="{0D108BD9-81ED-4DB2-BD59-A6C34878D82A}">
                    <a16:rowId xmlns:a16="http://schemas.microsoft.com/office/drawing/2014/main" val="1047964146"/>
                  </a:ext>
                </a:extLst>
              </a:tr>
            </a:tbl>
          </a:graphicData>
        </a:graphic>
      </p:graphicFrame>
    </p:spTree>
    <p:extLst>
      <p:ext uri="{BB962C8B-B14F-4D97-AF65-F5344CB8AC3E}">
        <p14:creationId xmlns:p14="http://schemas.microsoft.com/office/powerpoint/2010/main" val="3310623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964488" cy="2160239"/>
          </a:xfrm>
        </p:spPr>
        <p:txBody>
          <a:bodyPr>
            <a:normAutofit fontScale="90000"/>
          </a:bodyPr>
          <a:lstStyle/>
          <a:p>
            <a:pPr algn="ctr"/>
            <a:r>
              <a:rPr lang="ru-RU" sz="5400" b="1" u="sng" dirty="0">
                <a:solidFill>
                  <a:srgbClr val="C00000"/>
                </a:solidFill>
                <a:latin typeface="Times New Roman" panose="02020603050405020304" pitchFamily="18" charset="0"/>
                <a:cs typeface="Times New Roman" panose="02020603050405020304" pitchFamily="18" charset="0"/>
              </a:rPr>
              <a:t>С 01 сентября 2023 года вступают в силу </a:t>
            </a:r>
            <a:r>
              <a:rPr lang="ru-RU" sz="5400" b="1" dirty="0">
                <a:solidFill>
                  <a:srgbClr val="C00000"/>
                </a:solidFill>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idx="1"/>
          </p:nvPr>
        </p:nvSpPr>
        <p:spPr>
          <a:xfrm>
            <a:off x="0" y="2060848"/>
            <a:ext cx="9144000" cy="4797152"/>
          </a:xfrm>
        </p:spPr>
        <p:txBody>
          <a:bodyPr>
            <a:normAutofit/>
          </a:bodyPr>
          <a:lstStyle/>
          <a:p>
            <a:pPr algn="ctr"/>
            <a:r>
              <a:rPr lang="ru-RU" sz="2800" b="1" u="sng" dirty="0">
                <a:latin typeface="Times New Roman" panose="02020603050405020304" pitchFamily="18" charset="0"/>
                <a:ea typeface="Times New Roman" panose="02020603050405020304" pitchFamily="18" charset="0"/>
                <a:cs typeface="Times New Roman" panose="02020603050405020304" pitchFamily="18" charset="0"/>
              </a:rPr>
              <a:t>Приказ Минтруда России от 29.10.2021 N 767н "Об утверждении Единых типовых норм выдачи средств индивидуальной защиты и смывающих средств" (Зарегистрировано в Минюсте России 29.12.2021 N 66671)</a:t>
            </a:r>
          </a:p>
          <a:p>
            <a:pPr algn="ctr"/>
            <a:r>
              <a:rPr lang="ru-RU" sz="2800" b="1" u="sng" dirty="0">
                <a:latin typeface="Times New Roman" panose="02020603050405020304" pitchFamily="18" charset="0"/>
                <a:ea typeface="Times New Roman" panose="02020603050405020304" pitchFamily="18" charset="0"/>
                <a:cs typeface="Times New Roman" panose="02020603050405020304" pitchFamily="18" charset="0"/>
              </a:rPr>
              <a:t>Приказ Минтруда России от 29.10.2021 N 766н «Об утверждении Правил обеспечения работников средствами индивидуальной защиты и смывающими средствами» (Зарегистрировано в Минюсте России 29.12.2021 N 66670)</a:t>
            </a:r>
            <a:endParaRPr lang="ru-RU" sz="2800" b="1" u="sng"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961549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EF7E3A7-AA8A-495E-B800-26FB64FBD7B8}"/>
              </a:ext>
            </a:extLst>
          </p:cNvPr>
          <p:cNvSpPr>
            <a:spLocks noGrp="1"/>
          </p:cNvSpPr>
          <p:nvPr>
            <p:ph idx="1"/>
          </p:nvPr>
        </p:nvSpPr>
        <p:spPr>
          <a:xfrm>
            <a:off x="107504" y="0"/>
            <a:ext cx="8928992" cy="6741368"/>
          </a:xfrm>
        </p:spPr>
        <p:txBody>
          <a:bodyPr>
            <a:normAutofit/>
          </a:bodyPr>
          <a:lstStyle/>
          <a:p>
            <a:pPr indent="449580" algn="just">
              <a:lnSpc>
                <a:spcPct val="107000"/>
              </a:lnSpc>
              <a:spcAft>
                <a:spcPts val="800"/>
              </a:spcAft>
            </a:pPr>
            <a:r>
              <a:rPr lang="ru-RU" sz="2800" b="1" u="sng"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Приказом Минтруда России от 29.10.2021 N 767н "Об утверждении Единых типовых норм выдачи средств индивидуальной защиты и смывающих средств" (Зарегистрировано в Минюсте России 29.12.2021 N 66671)</a:t>
            </a:r>
            <a:r>
              <a:rPr lang="ru-RU" sz="2800"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утверждены:</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Единые типовые нормы выдачи средств индивидуальной защиты по профессиям (должностям);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Единые типовые нормы выдачи средств индивидуальной защиты в зависимости от идентифицированных опасностей;</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Единые типовые нормы выдачи дерматологических средств индивидуальной защиты и смывающих средств.</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Настоящий приказ действует до 1 сентября 2029 года.</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8614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DE1A2F-C669-41C8-A350-BEDC79DE8C89}"/>
              </a:ext>
            </a:extLst>
          </p:cNvPr>
          <p:cNvSpPr>
            <a:spLocks noGrp="1"/>
          </p:cNvSpPr>
          <p:nvPr>
            <p:ph type="title"/>
          </p:nvPr>
        </p:nvSpPr>
        <p:spPr>
          <a:xfrm>
            <a:off x="0" y="0"/>
            <a:ext cx="9036496" cy="2924944"/>
          </a:xfrm>
        </p:spPr>
        <p:txBody>
          <a:bodyPr>
            <a:noAutofit/>
          </a:bodyPr>
          <a:lstStyle/>
          <a:p>
            <a:pPr algn="ctr"/>
            <a:r>
              <a:rPr lang="ru-RU" sz="2200" b="1" u="sng" strike="noStrike"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Приказом Минтруда России от 29.10.2021 N 766н «Об утверждении Правил обеспечения работников средствами индивидуальной защиты и смывающими средствами» (Зарегистрировано в Минюсте России 29.12.2021 N 66670)</a:t>
            </a:r>
            <a:r>
              <a:rPr lang="ru-RU" sz="2200" b="1"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kern="1800"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устанавливается новый порядок обеспечения работников средствами индивидуальной защиты и смывающими средствами.</a:t>
            </a:r>
            <a:endParaRPr lang="ru-RU" sz="2200" dirty="0">
              <a:solidFill>
                <a:srgbClr val="92D050"/>
              </a:solidFill>
            </a:endParaRPr>
          </a:p>
        </p:txBody>
      </p:sp>
      <p:sp>
        <p:nvSpPr>
          <p:cNvPr id="3" name="Объект 2">
            <a:extLst>
              <a:ext uri="{FF2B5EF4-FFF2-40B4-BE49-F238E27FC236}">
                <a16:creationId xmlns:a16="http://schemas.microsoft.com/office/drawing/2014/main" id="{F64B2B26-6B2A-44D2-9D54-D8584130DAF1}"/>
              </a:ext>
            </a:extLst>
          </p:cNvPr>
          <p:cNvSpPr>
            <a:spLocks noGrp="1"/>
          </p:cNvSpPr>
          <p:nvPr>
            <p:ph idx="1"/>
          </p:nvPr>
        </p:nvSpPr>
        <p:spPr>
          <a:xfrm>
            <a:off x="-180528" y="2852936"/>
            <a:ext cx="9217024" cy="4005064"/>
          </a:xfrm>
        </p:spPr>
        <p:txBody>
          <a:bodyPr>
            <a:normAutofit fontScale="92500"/>
          </a:bodyPr>
          <a:lstStyle/>
          <a:p>
            <a:pPr indent="449580" algn="just">
              <a:spcBef>
                <a:spcPts val="0"/>
              </a:spcBef>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Обеспечение СИЗ и смывающими средствами осуществляется в соответствии с Правилами, на основании единых Типовых норм выдачи средств индивидуальной защиты и смывающих средств (Единые типовые нормы), с учетом результатов специальной оценки условий труда (СОУТ), результатов оценки профессиональных рисков (ОПР), мнения выборного органа первичной профсоюзной организации или иного уполномоченного представительного органа работников (при наличии).</a:t>
            </a:r>
          </a:p>
          <a:p>
            <a:pPr indent="449580" algn="just">
              <a:spcBef>
                <a:spcPts val="0"/>
              </a:spcBef>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 период до 31 декабря 2024 года работодатель вправе осуществлять обеспечение СИЗ и смывающими средствами в соответствии с Правилами, на основании типовых норм бесплатной выдачи специальной одежды, специальной обуви и других средств индивидуальной защиты (далее - типовые нормы) с учетом результатов СОУТ, результатов ОПР, мнения выборного органа первичной профсоюзной организации или иного уполномоченного представительного органа работников (при наличии).</a:t>
            </a:r>
          </a:p>
          <a:p>
            <a:pPr indent="449580" algn="just">
              <a:spcBef>
                <a:spcPts val="0"/>
              </a:spcBef>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Решение о применении в период с 1 сентября 2023 года до 31 декабря 2024 года Единых типовых норм или типовых норм принимается работодателем.</a:t>
            </a:r>
          </a:p>
        </p:txBody>
      </p:sp>
    </p:spTree>
    <p:extLst>
      <p:ext uri="{BB962C8B-B14F-4D97-AF65-F5344CB8AC3E}">
        <p14:creationId xmlns:p14="http://schemas.microsoft.com/office/powerpoint/2010/main" val="36063713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3274B-593B-4F0B-8CD3-014660B5AF3F}"/>
              </a:ext>
            </a:extLst>
          </p:cNvPr>
          <p:cNvSpPr>
            <a:spLocks noGrp="1"/>
          </p:cNvSpPr>
          <p:nvPr>
            <p:ph type="title"/>
          </p:nvPr>
        </p:nvSpPr>
        <p:spPr>
          <a:xfrm>
            <a:off x="323528" y="0"/>
            <a:ext cx="8712968" cy="1124744"/>
          </a:xfrm>
        </p:spPr>
        <p:txBody>
          <a:bodyPr>
            <a:normAutofit/>
          </a:bodyPr>
          <a:lstStyle/>
          <a:p>
            <a:pPr algn="ctr"/>
            <a:r>
              <a:rPr lang="ru-RU" b="1" dirty="0">
                <a:solidFill>
                  <a:srgbClr val="92D050"/>
                </a:solidFill>
                <a:latin typeface="Times New Roman" panose="02020603050405020304" pitchFamily="18" charset="0"/>
                <a:cs typeface="Times New Roman" panose="02020603050405020304" pitchFamily="18" charset="0"/>
              </a:rPr>
              <a:t>Выдача дежурных СИЗ</a:t>
            </a:r>
            <a:endParaRPr lang="ru-RU"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A727E143-A1DB-4204-B1B5-3F25141C561C}"/>
              </a:ext>
            </a:extLst>
          </p:cNvPr>
          <p:cNvSpPr>
            <a:spLocks noGrp="1"/>
          </p:cNvSpPr>
          <p:nvPr>
            <p:ph idx="1"/>
          </p:nvPr>
        </p:nvSpPr>
        <p:spPr>
          <a:xfrm>
            <a:off x="0" y="980728"/>
            <a:ext cx="9144000" cy="5877272"/>
          </a:xfrm>
        </p:spPr>
        <p:txBody>
          <a:bodyPr>
            <a:normAutofit lnSpcReduction="10000"/>
          </a:bodyPr>
          <a:lstStyle/>
          <a:p>
            <a:pPr algn="just"/>
            <a:r>
              <a:rPr lang="ru-RU" b="1" dirty="0">
                <a:latin typeface="Times New Roman" panose="02020603050405020304" pitchFamily="18" charset="0"/>
                <a:cs typeface="Times New Roman" panose="02020603050405020304" pitchFamily="18" charset="0"/>
              </a:rPr>
              <a:t>Дежурные СИЗ закрепляются за определенным рабочим местом (объектом) и выдаются (применяются) поочередно нескольким работникам только на время выполнения тех работ, для которых эти СИЗ предназначены.</a:t>
            </a:r>
          </a:p>
          <a:p>
            <a:pPr algn="just"/>
            <a:r>
              <a:rPr lang="ru-RU" b="1" dirty="0">
                <a:latin typeface="Times New Roman" panose="02020603050405020304" pitchFamily="18" charset="0"/>
                <a:cs typeface="Times New Roman" panose="02020603050405020304" pitchFamily="18" charset="0"/>
              </a:rPr>
              <a:t>Такие виды СИЗ, как жилет сигнальный, СИЗ от падения с высоты, диэлектрические перчатки и галоши/боты, системы спасения и эвакуации, компоненты системы обеспечения безопасности работ на высоте с индикаторами срабатывания, защитные очки и щитки, фильтрующие СИЗ органов дыхания с лицевой частью из изолирующих материалов, в том числе с принудительной подачей воздуха и </a:t>
            </a:r>
            <a:r>
              <a:rPr lang="ru-RU" b="1" dirty="0" err="1">
                <a:latin typeface="Times New Roman" panose="02020603050405020304" pitchFamily="18" charset="0"/>
                <a:cs typeface="Times New Roman" panose="02020603050405020304" pitchFamily="18" charset="0"/>
              </a:rPr>
              <a:t>самоспасатели</a:t>
            </a:r>
            <a:r>
              <a:rPr lang="ru-RU" b="1" dirty="0">
                <a:latin typeface="Times New Roman" panose="02020603050405020304" pitchFamily="18" charset="0"/>
                <a:cs typeface="Times New Roman" panose="02020603050405020304" pitchFamily="18" charset="0"/>
              </a:rPr>
              <a:t> с </a:t>
            </a:r>
            <a:r>
              <a:rPr lang="ru-RU" b="1" dirty="0" err="1">
                <a:latin typeface="Times New Roman" panose="02020603050405020304" pitchFamily="18" charset="0"/>
                <a:cs typeface="Times New Roman" panose="02020603050405020304" pitchFamily="18" charset="0"/>
              </a:rPr>
              <a:t>противоаэрозольными</a:t>
            </a:r>
            <a:r>
              <a:rPr lang="ru-RU" b="1" dirty="0">
                <a:latin typeface="Times New Roman" panose="02020603050405020304" pitchFamily="18" charset="0"/>
                <a:cs typeface="Times New Roman" panose="02020603050405020304" pitchFamily="18" charset="0"/>
              </a:rPr>
              <a:t>, противогазовыми и комбинированными фильтрами, изолирующие СИЗ органов дыхания, накомарник, защитная каска, наплечники, налокотники, одежда специальная (костюмы, куртки, плащи, тулупы), наушники, могут быть закреплены за рабочим местом для использования в качестве дежурных СИЗ.</a:t>
            </a:r>
          </a:p>
          <a:p>
            <a:pPr algn="just"/>
            <a:r>
              <a:rPr lang="ru-RU" b="1" dirty="0">
                <a:latin typeface="Times New Roman" panose="02020603050405020304" pitchFamily="18" charset="0"/>
                <a:cs typeface="Times New Roman" panose="02020603050405020304" pitchFamily="18" charset="0"/>
              </a:rPr>
              <a:t>Дежурные СИЗ, с учетом требований к правилам личной гигиены работников и индивидуальных особенностей работников, передаются от одной смены к другой под ответственность уполномоченных работодателем лиц.</a:t>
            </a:r>
          </a:p>
          <a:p>
            <a:pPr algn="just"/>
            <a:r>
              <a:rPr lang="ru-RU" b="1" dirty="0">
                <a:latin typeface="Times New Roman" panose="02020603050405020304" pitchFamily="18" charset="0"/>
                <a:cs typeface="Times New Roman" panose="02020603050405020304" pitchFamily="18" charset="0"/>
              </a:rPr>
              <a:t>Выдача и сдача дежурных СИЗ по окончании нормативного срока эксплуатации фиксируется в карточке выдачи дежурных СИЗ (в электронном или бумажном виде), рекомендуемый образец которой предусмотрен </a:t>
            </a:r>
            <a:r>
              <a:rPr lang="ru-RU" b="1" dirty="0">
                <a:latin typeface="Times New Roman" panose="02020603050405020304" pitchFamily="18" charset="0"/>
                <a:cs typeface="Times New Roman" panose="02020603050405020304" pitchFamily="18" charset="0"/>
                <a:hlinkClick r:id="rId2"/>
              </a:rPr>
              <a:t>приложением N 3</a:t>
            </a:r>
            <a:r>
              <a:rPr lang="ru-RU" b="1" dirty="0">
                <a:latin typeface="Times New Roman" panose="02020603050405020304" pitchFamily="18" charset="0"/>
                <a:cs typeface="Times New Roman" panose="02020603050405020304" pitchFamily="18" charset="0"/>
              </a:rPr>
              <a:t> к Правилам.</a:t>
            </a:r>
          </a:p>
          <a:p>
            <a:endParaRPr lang="ru-RU" dirty="0"/>
          </a:p>
        </p:txBody>
      </p:sp>
    </p:spTree>
    <p:extLst>
      <p:ext uri="{BB962C8B-B14F-4D97-AF65-F5344CB8AC3E}">
        <p14:creationId xmlns:p14="http://schemas.microsoft.com/office/powerpoint/2010/main" val="1801242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660064-040E-4F16-ACA4-07EF9F5A2D9C}"/>
              </a:ext>
            </a:extLst>
          </p:cNvPr>
          <p:cNvSpPr>
            <a:spLocks noGrp="1"/>
          </p:cNvSpPr>
          <p:nvPr>
            <p:ph type="title"/>
          </p:nvPr>
        </p:nvSpPr>
        <p:spPr>
          <a:xfrm>
            <a:off x="107504" y="188640"/>
            <a:ext cx="8928992" cy="1080120"/>
          </a:xfrm>
        </p:spPr>
        <p:txBody>
          <a:bodyPr>
            <a:noAutofit/>
          </a:bodyPr>
          <a:lstStyle/>
          <a:p>
            <a:pPr algn="ctr"/>
            <a:r>
              <a:rPr lang="ru-RU" sz="3600" b="1" dirty="0">
                <a:solidFill>
                  <a:srgbClr val="92D050"/>
                </a:solidFill>
                <a:latin typeface="Times New Roman" panose="02020603050405020304" pitchFamily="18" charset="0"/>
                <a:cs typeface="Times New Roman" panose="02020603050405020304" pitchFamily="18" charset="0"/>
              </a:rPr>
              <a:t>Выдача дерматологических СИЗ и смывающих средств</a:t>
            </a:r>
            <a:endParaRPr lang="ru-RU" sz="3600"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1057BA1-A351-4181-80AC-D35DC7CC8954}"/>
              </a:ext>
            </a:extLst>
          </p:cNvPr>
          <p:cNvSpPr>
            <a:spLocks noGrp="1"/>
          </p:cNvSpPr>
          <p:nvPr>
            <p:ph idx="1"/>
          </p:nvPr>
        </p:nvSpPr>
        <p:spPr>
          <a:xfrm>
            <a:off x="-108520" y="1268760"/>
            <a:ext cx="9252520" cy="5589240"/>
          </a:xfrm>
        </p:spPr>
        <p:txBody>
          <a:bodyPr>
            <a:normAutofit fontScale="25000" lnSpcReduction="20000"/>
          </a:bodyPr>
          <a:lstStyle/>
          <a:p>
            <a:pPr algn="just"/>
            <a:r>
              <a:rPr lang="ru-RU" sz="6400" b="1" dirty="0">
                <a:latin typeface="Times New Roman" panose="02020603050405020304" pitchFamily="18" charset="0"/>
                <a:cs typeface="Times New Roman" panose="02020603050405020304" pitchFamily="18" charset="0"/>
              </a:rPr>
              <a:t>Для обеспечения защиты от загрязнений, воздействия агрессивных рабочих материалов, веществ и сред работникам выдаются в соответствии с Нормами, разработанными на основании положений Единых типовых </a:t>
            </a:r>
            <a:r>
              <a:rPr lang="ru-RU" sz="6400" b="1" dirty="0">
                <a:latin typeface="Times New Roman" panose="02020603050405020304" pitchFamily="18" charset="0"/>
                <a:cs typeface="Times New Roman" panose="02020603050405020304" pitchFamily="18" charset="0"/>
                <a:hlinkClick r:id="rId2"/>
              </a:rPr>
              <a:t>норм</a:t>
            </a:r>
            <a:r>
              <a:rPr lang="ru-RU" sz="6400" b="1" dirty="0">
                <a:latin typeface="Times New Roman" panose="02020603050405020304" pitchFamily="18" charset="0"/>
                <a:cs typeface="Times New Roman" panose="02020603050405020304" pitchFamily="18" charset="0"/>
              </a:rPr>
              <a:t>, регулирующих выдачу дерматологических СИЗ и смывающих средств, дерматологические СИЗ с подтвержденной эффективностью различных форм (кремы, эмульсии, гели, спреи) и видов действия.</a:t>
            </a:r>
          </a:p>
          <a:p>
            <a:pPr algn="just"/>
            <a:r>
              <a:rPr lang="ru-RU" sz="6400" b="1" dirty="0">
                <a:latin typeface="Times New Roman" panose="02020603050405020304" pitchFamily="18" charset="0"/>
                <a:cs typeface="Times New Roman" panose="02020603050405020304" pitchFamily="18" charset="0"/>
              </a:rPr>
              <a:t>Использование дерматологических СИЗ для защиты от воздействия радиоактивных веществ и ионизирующих излучений не допускается.</a:t>
            </a:r>
          </a:p>
          <a:p>
            <a:pPr algn="just"/>
            <a:r>
              <a:rPr lang="ru-RU" sz="6400" b="1" dirty="0">
                <a:latin typeface="Times New Roman" panose="02020603050405020304" pitchFamily="18" charset="0"/>
                <a:cs typeface="Times New Roman" panose="02020603050405020304" pitchFamily="18" charset="0"/>
              </a:rPr>
              <a:t>На работах, связанных с неустойчивыми загрязнениями, для использования в душевых или в помещениях для умывания работникам выдаются дерматологические СИЗ очищающего типа в виде средств для очищения от неустойчивых загрязнений и смывающие средства в виде твердого мыла или жидких моющих средств (жидкое туалетное мыло, гель для тела и волос и другие).</a:t>
            </a:r>
          </a:p>
          <a:p>
            <a:pPr algn="just"/>
            <a:r>
              <a:rPr lang="ru-RU" sz="6400" b="1" dirty="0">
                <a:latin typeface="Times New Roman" panose="02020603050405020304" pitchFamily="18" charset="0"/>
                <a:cs typeface="Times New Roman" panose="02020603050405020304" pitchFamily="18" charset="0"/>
              </a:rPr>
              <a:t>На работах, связанных с неустойчивыми загрязнениями, работодатель имеет право не выдавать непосредственно работнику смывающие средства. В этом случае работодатель обеспечивает их постоянное наличие в санитарно-бытовых помещениях. Внесение отметки о выдаче на данных условиях указанных смывающих средств в личную карточку учета выдачи СИЗ не требуется.</a:t>
            </a:r>
          </a:p>
          <a:p>
            <a:pPr algn="just"/>
            <a:r>
              <a:rPr lang="ru-RU" sz="6400" b="1" dirty="0">
                <a:latin typeface="Times New Roman" panose="02020603050405020304" pitchFamily="18" charset="0"/>
                <a:cs typeface="Times New Roman" panose="02020603050405020304" pitchFamily="18" charset="0"/>
              </a:rPr>
              <a:t>Выдача работникам дерматологических СИЗ осуществляется ежемесячно, кроме времени отсутствия на рабочем месте по причине нахождения в отпуске. Дерматологические СИЗ, оставшиеся неиспользованными по истечении отчетного периода (один месяц), могут быть использованы в следующем месяце при соблюдении срока годности.</a:t>
            </a:r>
          </a:p>
          <a:p>
            <a:pPr algn="just"/>
            <a:r>
              <a:rPr lang="ru-RU" sz="6400" b="1" dirty="0">
                <a:latin typeface="Times New Roman" panose="02020603050405020304" pitchFamily="18" charset="0"/>
                <a:cs typeface="Times New Roman" panose="02020603050405020304" pitchFamily="18" charset="0"/>
              </a:rPr>
              <a:t>Выдача дерматологических СИЗ фиксируется в личной карточке учета выдачи СИЗ работнику с указанием информации о способе выдачи данного вида СИЗ - лично (индивидуально) или с использованием дозирующих систем. Данная информация отражается в личной карточке учета выдачи СИЗ с соответствующей отметкой в графе "Лично/дозатор".</a:t>
            </a:r>
          </a:p>
          <a:p>
            <a:endParaRPr lang="ru-RU" dirty="0"/>
          </a:p>
        </p:txBody>
      </p:sp>
    </p:spTree>
    <p:extLst>
      <p:ext uri="{BB962C8B-B14F-4D97-AF65-F5344CB8AC3E}">
        <p14:creationId xmlns:p14="http://schemas.microsoft.com/office/powerpoint/2010/main" val="13634296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6F4858-C43E-C8A8-46C8-713CF9531D99}"/>
              </a:ext>
            </a:extLst>
          </p:cNvPr>
          <p:cNvSpPr>
            <a:spLocks noGrp="1"/>
          </p:cNvSpPr>
          <p:nvPr>
            <p:ph type="title"/>
          </p:nvPr>
        </p:nvSpPr>
        <p:spPr>
          <a:xfrm>
            <a:off x="457200" y="609601"/>
            <a:ext cx="7787207" cy="4547591"/>
          </a:xfrm>
        </p:spPr>
        <p:txBody>
          <a:bodyPr>
            <a:noAutofit/>
          </a:bodyPr>
          <a:lstStyle/>
          <a:p>
            <a:pPr algn="r"/>
            <a:r>
              <a:rPr lang="ru-RU" sz="8000" b="1" dirty="0">
                <a:latin typeface="Times New Roman" panose="02020603050405020304" pitchFamily="18" charset="0"/>
                <a:cs typeface="Times New Roman" panose="02020603050405020304" pitchFamily="18" charset="0"/>
              </a:rPr>
              <a:t>ТРУДОВЫЕ ОТНОШЕНИЯ</a:t>
            </a:r>
          </a:p>
        </p:txBody>
      </p:sp>
    </p:spTree>
    <p:extLst>
      <p:ext uri="{BB962C8B-B14F-4D97-AF65-F5344CB8AC3E}">
        <p14:creationId xmlns:p14="http://schemas.microsoft.com/office/powerpoint/2010/main" val="18870706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82771E-263F-E750-7ED9-9C350EA02197}"/>
              </a:ext>
            </a:extLst>
          </p:cNvPr>
          <p:cNvSpPr>
            <a:spLocks noGrp="1"/>
          </p:cNvSpPr>
          <p:nvPr>
            <p:ph type="title"/>
          </p:nvPr>
        </p:nvSpPr>
        <p:spPr>
          <a:xfrm>
            <a:off x="0" y="188640"/>
            <a:ext cx="9144000" cy="1658448"/>
          </a:xfrm>
        </p:spPr>
        <p:txBody>
          <a:bodyPr>
            <a:noAutofit/>
          </a:bodyPr>
          <a:lstStyle/>
          <a:p>
            <a:pPr algn="ctr"/>
            <a:r>
              <a:rPr lang="ru-RU" sz="2400" b="1" kern="1800"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Постановление Правительства РФ от 22.09.2022 N 1677 "О внесении изменений в особенности правового регулирования трудовых отношений и иных непосредственно связанных с ними отношений в 2022 и 2023 годах"</a:t>
            </a:r>
            <a:endParaRPr lang="ru-RU" sz="2400" dirty="0">
              <a:solidFill>
                <a:srgbClr val="92D050"/>
              </a:solidFill>
            </a:endParaRPr>
          </a:p>
        </p:txBody>
      </p:sp>
      <p:sp>
        <p:nvSpPr>
          <p:cNvPr id="3" name="Объект 2">
            <a:extLst>
              <a:ext uri="{FF2B5EF4-FFF2-40B4-BE49-F238E27FC236}">
                <a16:creationId xmlns:a16="http://schemas.microsoft.com/office/drawing/2014/main" id="{19C7D9F0-A0CE-0085-CEF2-526A81F8FAE2}"/>
              </a:ext>
            </a:extLst>
          </p:cNvPr>
          <p:cNvSpPr>
            <a:spLocks noGrp="1"/>
          </p:cNvSpPr>
          <p:nvPr>
            <p:ph idx="1"/>
          </p:nvPr>
        </p:nvSpPr>
        <p:spPr>
          <a:xfrm>
            <a:off x="-180528" y="2060848"/>
            <a:ext cx="9324528" cy="4797152"/>
          </a:xfrm>
        </p:spPr>
        <p:txBody>
          <a:bodyPr>
            <a:normAutofit/>
          </a:bodyPr>
          <a:lstStyle/>
          <a:p>
            <a:pPr indent="450215" algn="just">
              <a:lnSpc>
                <a:spcPct val="115000"/>
              </a:lnSpc>
              <a:spcAft>
                <a:spcPts val="100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В целях обеспечения социально-трудовых гарантий действие трудовых договоров и служебных контрактов, заключенных с гражданами Российской Федерации, призванными на военную службу по мобилизации в Вооруженные Силы Российской Федерации в соответствии с </a:t>
            </a:r>
            <a:r>
              <a:rPr lang="ru-RU" sz="2000" b="1" u="sng"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Указом</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Президента Российской Федерации от 21 сентября 2022 г. N 647 "Об объявлении частичной мобилизации в Российской Федерации", </a:t>
            </a:r>
            <a:r>
              <a:rPr lang="ru-RU"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приостанавливается</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15000"/>
              </a:lnSpc>
              <a:spcAft>
                <a:spcPts val="1000"/>
              </a:spcAft>
            </a:pP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При этом прекращение указанных трудовых договоров и служебных контрактов по основаниям, предусмотренным </a:t>
            </a:r>
            <a:r>
              <a:rPr lang="ru-RU" sz="2000" b="1" u="sng" dirty="0">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пунктом 1 части первой статьи 83</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Трудового кодекса Российской Федерации и </a:t>
            </a:r>
            <a:r>
              <a:rPr lang="ru-RU" sz="2000" b="1" u="sng" dirty="0">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пунктом 1 части 1 статьи 39</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Федерального закона "О государственной гражданской службе Российской Федерации", </a:t>
            </a:r>
            <a:r>
              <a:rPr lang="ru-RU"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не допускается</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094531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A145FC-00C9-8C1B-7A02-29F1DBA9C0D7}"/>
              </a:ext>
            </a:extLst>
          </p:cNvPr>
          <p:cNvSpPr>
            <a:spLocks noGrp="1"/>
          </p:cNvSpPr>
          <p:nvPr>
            <p:ph idx="1"/>
          </p:nvPr>
        </p:nvSpPr>
        <p:spPr>
          <a:xfrm>
            <a:off x="102870" y="116632"/>
            <a:ext cx="8933626" cy="6741368"/>
          </a:xfrm>
        </p:spPr>
        <p:txBody>
          <a:bodyPr/>
          <a:lstStyle/>
          <a:p>
            <a:pPr marL="0" indent="0" algn="ctr">
              <a:buNone/>
            </a:pPr>
            <a:r>
              <a:rPr lang="ru-RU" sz="4000" b="1" dirty="0">
                <a:solidFill>
                  <a:srgbClr val="92D050"/>
                </a:solidFill>
                <a:latin typeface="Times New Roman" panose="02020603050405020304" pitchFamily="18" charset="0"/>
                <a:cs typeface="Times New Roman" panose="02020603050405020304" pitchFamily="18" charset="0"/>
              </a:rPr>
              <a:t>Федеральный закон от 07.10.2022 N 376-ФЗ «О внесении изменений в Трудовой кодекс Российской Федерации»</a:t>
            </a:r>
          </a:p>
          <a:p>
            <a:pPr algn="just"/>
            <a:endParaRPr lang="ru-RU" b="1" dirty="0">
              <a:latin typeface="Times New Roman" panose="02020603050405020304" pitchFamily="18" charset="0"/>
              <a:cs typeface="Times New Roman" panose="02020603050405020304" pitchFamily="18" charset="0"/>
            </a:endParaRPr>
          </a:p>
          <a:p>
            <a:pPr algn="just"/>
            <a:r>
              <a:rPr lang="ru-RU" sz="2400" b="1" dirty="0">
                <a:latin typeface="Times New Roman" panose="02020603050405020304" pitchFamily="18" charset="0"/>
                <a:cs typeface="Times New Roman" panose="02020603050405020304" pitchFamily="18" charset="0"/>
              </a:rPr>
              <a:t>Действие положений пункта 13.1 части первой статьи 81, пункта 1 части первой статьи 83, части первой статьи 121, части второй статьи 179, части третьей статьи 259 и статьи 351.7 Трудового кодекса Российской Федерации распространяется на правоотношения, возникшие с 21 сентября 2022 года.</a:t>
            </a:r>
          </a:p>
          <a:p>
            <a:endParaRPr lang="ru-RU" dirty="0"/>
          </a:p>
        </p:txBody>
      </p:sp>
    </p:spTree>
    <p:extLst>
      <p:ext uri="{BB962C8B-B14F-4D97-AF65-F5344CB8AC3E}">
        <p14:creationId xmlns:p14="http://schemas.microsoft.com/office/powerpoint/2010/main" val="7489306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1393C0-5FDC-A11C-ECB3-1CAEB1B107E4}"/>
              </a:ext>
            </a:extLst>
          </p:cNvPr>
          <p:cNvSpPr>
            <a:spLocks noGrp="1"/>
          </p:cNvSpPr>
          <p:nvPr>
            <p:ph type="title"/>
          </p:nvPr>
        </p:nvSpPr>
        <p:spPr>
          <a:xfrm>
            <a:off x="179512" y="533400"/>
            <a:ext cx="8964488" cy="879376"/>
          </a:xfrm>
        </p:spPr>
        <p:txBody>
          <a:bodyPr>
            <a:normAutofit fontScale="90000"/>
          </a:bodyPr>
          <a:lstStyle/>
          <a:p>
            <a:pPr algn="ctr"/>
            <a:r>
              <a:rPr lang="ru-RU" sz="4400" b="1" dirty="0">
                <a:solidFill>
                  <a:srgbClr val="92D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П. 1 части первой статьи 83</a:t>
            </a:r>
            <a:r>
              <a:rPr lang="ru-RU" sz="4400" b="1" dirty="0">
                <a:solidFill>
                  <a:srgbClr val="92D050"/>
                </a:solidFill>
                <a:latin typeface="Times New Roman" panose="02020603050405020304" pitchFamily="18" charset="0"/>
                <a:cs typeface="Times New Roman" panose="02020603050405020304" pitchFamily="18" charset="0"/>
              </a:rPr>
              <a:t> ТК РФ</a:t>
            </a:r>
          </a:p>
        </p:txBody>
      </p:sp>
      <p:sp>
        <p:nvSpPr>
          <p:cNvPr id="3" name="Объект 2">
            <a:extLst>
              <a:ext uri="{FF2B5EF4-FFF2-40B4-BE49-F238E27FC236}">
                <a16:creationId xmlns:a16="http://schemas.microsoft.com/office/drawing/2014/main" id="{FA246A50-EEB1-7C8E-AB06-EF50B27BB226}"/>
              </a:ext>
            </a:extLst>
          </p:cNvPr>
          <p:cNvSpPr>
            <a:spLocks noGrp="1"/>
          </p:cNvSpPr>
          <p:nvPr>
            <p:ph idx="1"/>
          </p:nvPr>
        </p:nvSpPr>
        <p:spPr>
          <a:xfrm>
            <a:off x="0" y="1628800"/>
            <a:ext cx="9144000" cy="5184576"/>
          </a:xfrm>
        </p:spPr>
        <p:txBody>
          <a:bodyPr>
            <a:normAutofit/>
          </a:bodyPr>
          <a:lstStyle/>
          <a:p>
            <a:pPr algn="just"/>
            <a:r>
              <a:rPr lang="ru-RU" sz="3200" b="1" dirty="0">
                <a:latin typeface="Times New Roman" panose="02020603050405020304" pitchFamily="18" charset="0"/>
                <a:cs typeface="Times New Roman" panose="02020603050405020304" pitchFamily="18" charset="0"/>
              </a:rPr>
              <a:t>Трудовой договор подлежит прекращению по следующим обстоятельствам, не зависящим от воли сторон: </a:t>
            </a:r>
          </a:p>
          <a:p>
            <a:pPr algn="just"/>
            <a:r>
              <a:rPr lang="ru-RU" sz="3200" b="1" dirty="0">
                <a:latin typeface="Times New Roman" panose="02020603050405020304" pitchFamily="18" charset="0"/>
                <a:cs typeface="Times New Roman" panose="02020603050405020304" pitchFamily="18" charset="0"/>
              </a:rPr>
              <a:t>1) призыв работника на военную службу (за исключением призыва работника на военную службу по мобилизации) или направление его на заменяющую ее альтернативную гражданскую службу.</a:t>
            </a:r>
          </a:p>
        </p:txBody>
      </p:sp>
    </p:spTree>
    <p:extLst>
      <p:ext uri="{BB962C8B-B14F-4D97-AF65-F5344CB8AC3E}">
        <p14:creationId xmlns:p14="http://schemas.microsoft.com/office/powerpoint/2010/main" val="9972786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B3E04B-EEA3-787A-EF5B-C2E14A923447}"/>
              </a:ext>
            </a:extLst>
          </p:cNvPr>
          <p:cNvSpPr>
            <a:spLocks noGrp="1"/>
          </p:cNvSpPr>
          <p:nvPr>
            <p:ph type="title"/>
          </p:nvPr>
        </p:nvSpPr>
        <p:spPr>
          <a:xfrm>
            <a:off x="395536" y="1484784"/>
            <a:ext cx="8496944" cy="4032448"/>
          </a:xfrm>
        </p:spPr>
        <p:txBody>
          <a:bodyPr>
            <a:noAutofit/>
          </a:bodyPr>
          <a:lstStyle/>
          <a:p>
            <a:pPr algn="ctr"/>
            <a:r>
              <a:rPr lang="ru-RU" sz="3200" b="1" dirty="0">
                <a:solidFill>
                  <a:srgbClr val="92D050"/>
                </a:solidFill>
                <a:latin typeface="Times New Roman" panose="02020603050405020304" pitchFamily="18" charset="0"/>
                <a:cs typeface="Times New Roman" panose="02020603050405020304" pitchFamily="18" charset="0"/>
              </a:rPr>
              <a:t>Статья 351.7. Особенности обеспечения трудовых прав работников,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 возложенных на Вооруженные Силы Российской Федерации</a:t>
            </a:r>
          </a:p>
        </p:txBody>
      </p:sp>
    </p:spTree>
    <p:extLst>
      <p:ext uri="{BB962C8B-B14F-4D97-AF65-F5344CB8AC3E}">
        <p14:creationId xmlns:p14="http://schemas.microsoft.com/office/powerpoint/2010/main" val="1862010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005C75-7D56-E87E-EF45-9BE5F6C11728}"/>
              </a:ext>
            </a:extLst>
          </p:cNvPr>
          <p:cNvSpPr>
            <a:spLocks noGrp="1"/>
          </p:cNvSpPr>
          <p:nvPr>
            <p:ph type="title"/>
          </p:nvPr>
        </p:nvSpPr>
        <p:spPr>
          <a:xfrm>
            <a:off x="457200" y="908720"/>
            <a:ext cx="8435280" cy="4752528"/>
          </a:xfrm>
        </p:spPr>
        <p:txBody>
          <a:bodyPr>
            <a:normAutofit/>
          </a:bodyPr>
          <a:lstStyle/>
          <a:p>
            <a:pPr algn="r"/>
            <a:r>
              <a:rPr lang="ru-RU" sz="6600" b="1" dirty="0">
                <a:solidFill>
                  <a:srgbClr val="92D050"/>
                </a:solidFill>
                <a:latin typeface="Times New Roman" panose="02020603050405020304" pitchFamily="18" charset="0"/>
                <a:cs typeface="Times New Roman" panose="02020603050405020304" pitchFamily="18" charset="0"/>
              </a:rPr>
              <a:t>ОБУЧЕНИЕ ПО ОХРАНЕ ТРУДА</a:t>
            </a:r>
          </a:p>
        </p:txBody>
      </p:sp>
    </p:spTree>
    <p:extLst>
      <p:ext uri="{BB962C8B-B14F-4D97-AF65-F5344CB8AC3E}">
        <p14:creationId xmlns:p14="http://schemas.microsoft.com/office/powerpoint/2010/main" val="7257218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E70E1C9-5EEF-8D0C-062C-E436BDEF710B}"/>
              </a:ext>
            </a:extLst>
          </p:cNvPr>
          <p:cNvSpPr>
            <a:spLocks noGrp="1"/>
          </p:cNvSpPr>
          <p:nvPr>
            <p:ph idx="1"/>
          </p:nvPr>
        </p:nvSpPr>
        <p:spPr>
          <a:xfrm>
            <a:off x="0" y="0"/>
            <a:ext cx="9144000" cy="6858000"/>
          </a:xfrm>
        </p:spPr>
        <p:txBody>
          <a:bodyPr>
            <a:normAutofit/>
          </a:bodyPr>
          <a:lstStyle/>
          <a:p>
            <a:pPr algn="just"/>
            <a:r>
              <a:rPr lang="ru-RU" sz="2400" b="1" dirty="0">
                <a:latin typeface="Times New Roman" panose="02020603050405020304" pitchFamily="18" charset="0"/>
                <a:cs typeface="Times New Roman" panose="02020603050405020304" pitchFamily="18" charset="0"/>
              </a:rPr>
              <a:t>В случае призыва работника на военную службу по мобилизации или заключения им контракта о прохождении военной службы либо контракта о добровольном содействии в выполнении задач, возложенных на Вооруженные Силы Российской Федерации, действие трудового договора, заключенного между работником и работодателем, </a:t>
            </a:r>
            <a:r>
              <a:rPr lang="ru-RU" sz="2400" b="1" dirty="0">
                <a:solidFill>
                  <a:srgbClr val="FF0000"/>
                </a:solidFill>
                <a:latin typeface="Times New Roman" panose="02020603050405020304" pitchFamily="18" charset="0"/>
                <a:cs typeface="Times New Roman" panose="02020603050405020304" pitchFamily="18" charset="0"/>
              </a:rPr>
              <a:t>приостанавливается</a:t>
            </a:r>
            <a:r>
              <a:rPr lang="ru-RU" sz="2400" b="1" dirty="0">
                <a:latin typeface="Times New Roman" panose="02020603050405020304" pitchFamily="18" charset="0"/>
                <a:cs typeface="Times New Roman" panose="02020603050405020304" pitchFamily="18" charset="0"/>
              </a:rPr>
              <a:t> на период прохождения работником военной службы или оказания им добровольного содействия в выполнении задач, возложенных на Вооруженные Силы Российской Федерации.</a:t>
            </a:r>
          </a:p>
          <a:p>
            <a:pPr algn="just"/>
            <a:r>
              <a:rPr lang="ru-RU" sz="2400" b="1" dirty="0">
                <a:latin typeface="Times New Roman" panose="02020603050405020304" pitchFamily="18" charset="0"/>
                <a:cs typeface="Times New Roman" panose="02020603050405020304" pitchFamily="18" charset="0"/>
              </a:rPr>
              <a:t>Сведения о приостановке и возобновлении трудового договора </a:t>
            </a:r>
            <a:r>
              <a:rPr lang="ru-RU" sz="2400" b="1" dirty="0">
                <a:latin typeface="Times New Roman" panose="02020603050405020304" pitchFamily="18" charset="0"/>
                <a:cs typeface="Times New Roman" panose="02020603050405020304" pitchFamily="18" charset="0"/>
                <a:hlinkClick r:id="rId2"/>
              </a:rPr>
              <a:t>необходимо передавать</a:t>
            </a:r>
            <a:r>
              <a:rPr lang="ru-RU" sz="2400" b="1" dirty="0">
                <a:latin typeface="Times New Roman" panose="02020603050405020304" pitchFamily="18" charset="0"/>
                <a:cs typeface="Times New Roman" panose="02020603050405020304" pitchFamily="18" charset="0"/>
              </a:rPr>
              <a:t> в ПФР не позже следующего рабочего дня после оформления события.</a:t>
            </a:r>
          </a:p>
          <a:p>
            <a:endParaRPr lang="ru-RU" dirty="0"/>
          </a:p>
        </p:txBody>
      </p:sp>
    </p:spTree>
    <p:extLst>
      <p:ext uri="{BB962C8B-B14F-4D97-AF65-F5344CB8AC3E}">
        <p14:creationId xmlns:p14="http://schemas.microsoft.com/office/powerpoint/2010/main" val="28297573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3EDA53-0C11-E192-E4D0-78BD009BEE25}"/>
              </a:ext>
            </a:extLst>
          </p:cNvPr>
          <p:cNvSpPr>
            <a:spLocks noGrp="1"/>
          </p:cNvSpPr>
          <p:nvPr>
            <p:ph idx="1"/>
          </p:nvPr>
        </p:nvSpPr>
        <p:spPr>
          <a:xfrm>
            <a:off x="0" y="116632"/>
            <a:ext cx="9144000" cy="6741368"/>
          </a:xfrm>
        </p:spPr>
        <p:txBody>
          <a:bodyPr>
            <a:normAutofit/>
          </a:bodyPr>
          <a:lstStyle/>
          <a:p>
            <a:pPr algn="just"/>
            <a:r>
              <a:rPr lang="ru-RU" b="1"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Работодатель на основании заявления работника издает приказ о приостановлении действия трудового договора. К заявлению работника прилагается копия повестки о призыве на военную службу по мобилизации или уведомление федерального органа исполнительной власти о заключении с работником контракта о прохождении военной службы. Указанное уведомление предоставляется федеральным органом исполнительной власти, с которым работник заключил соответствующий контракт.</a:t>
            </a:r>
          </a:p>
          <a:p>
            <a:pPr algn="just"/>
            <a:r>
              <a:rPr lang="ru-RU" sz="2400" b="1" dirty="0">
                <a:latin typeface="Times New Roman" panose="02020603050405020304" pitchFamily="18" charset="0"/>
                <a:cs typeface="Times New Roman" panose="02020603050405020304" pitchFamily="18" charset="0"/>
              </a:rPr>
              <a:t>       В период приостановления действия трудового договора стороны трудового договора приостанавливают осуществление прав и обязанностей, установленных трудовым законодательством, за исключением прав и обязанностей, установленных настоящей статьей.</a:t>
            </a:r>
          </a:p>
          <a:p>
            <a:endParaRPr lang="ru-RU" dirty="0"/>
          </a:p>
        </p:txBody>
      </p:sp>
    </p:spTree>
    <p:extLst>
      <p:ext uri="{BB962C8B-B14F-4D97-AF65-F5344CB8AC3E}">
        <p14:creationId xmlns:p14="http://schemas.microsoft.com/office/powerpoint/2010/main" val="60945832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6465B6-EB2D-9FE0-FDBB-E0AB27E62F88}"/>
              </a:ext>
            </a:extLst>
          </p:cNvPr>
          <p:cNvSpPr>
            <a:spLocks noGrp="1"/>
          </p:cNvSpPr>
          <p:nvPr>
            <p:ph idx="1"/>
          </p:nvPr>
        </p:nvSpPr>
        <p:spPr>
          <a:xfrm>
            <a:off x="0" y="692696"/>
            <a:ext cx="9036496" cy="6165304"/>
          </a:xfrm>
        </p:spPr>
        <p:txBody>
          <a:bodyPr>
            <a:normAutofit/>
          </a:bodyPr>
          <a:lstStyle/>
          <a:p>
            <a:pPr algn="just"/>
            <a:r>
              <a:rPr lang="ru-RU" sz="2400" b="1" dirty="0">
                <a:latin typeface="Times New Roman" panose="02020603050405020304" pitchFamily="18" charset="0"/>
                <a:cs typeface="Times New Roman" panose="02020603050405020304" pitchFamily="18" charset="0"/>
              </a:rPr>
              <a:t>В период приостановления действия трудового договора за работником сохраняется место работы (должность). В этот период работодатель вправе заключить с другим работником срочный трудовой договор на время исполнения обязанностей отсутствующего работника по указанному месту работы (должности).</a:t>
            </a:r>
          </a:p>
          <a:p>
            <a:pPr algn="just"/>
            <a:r>
              <a:rPr lang="ru-RU" sz="2400" b="1" dirty="0">
                <a:latin typeface="Times New Roman" panose="02020603050405020304" pitchFamily="18" charset="0"/>
                <a:cs typeface="Times New Roman" panose="02020603050405020304" pitchFamily="18" charset="0"/>
              </a:rPr>
              <a:t>Работодатель не позднее дня приостановления действия трудового договора обязан выплатить работнику заработную плату и причитающиеся ему выплаты в полном объеме за период работы, предшествующий приостановлению действия трудового договора.</a:t>
            </a:r>
          </a:p>
          <a:p>
            <a:pPr algn="just"/>
            <a:r>
              <a:rPr lang="ru-RU" sz="2400" b="1" dirty="0">
                <a:latin typeface="Times New Roman" panose="02020603050405020304" pitchFamily="18" charset="0"/>
                <a:cs typeface="Times New Roman" panose="02020603050405020304" pitchFamily="18" charset="0"/>
              </a:rPr>
              <a:t>На период приостановления действия трудового договора в отношении работника сохраняются социально-трудовые гарантии, право на предоставление которых он получил до начала указанного периода.</a:t>
            </a:r>
          </a:p>
          <a:p>
            <a:endParaRPr lang="ru-RU" dirty="0"/>
          </a:p>
        </p:txBody>
      </p:sp>
    </p:spTree>
    <p:extLst>
      <p:ext uri="{BB962C8B-B14F-4D97-AF65-F5344CB8AC3E}">
        <p14:creationId xmlns:p14="http://schemas.microsoft.com/office/powerpoint/2010/main" val="27496188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08EDF10-2D7A-991A-B77B-56E52A14021A}"/>
              </a:ext>
            </a:extLst>
          </p:cNvPr>
          <p:cNvSpPr>
            <a:spLocks noGrp="1"/>
          </p:cNvSpPr>
          <p:nvPr>
            <p:ph idx="1"/>
          </p:nvPr>
        </p:nvSpPr>
        <p:spPr>
          <a:xfrm>
            <a:off x="0" y="260648"/>
            <a:ext cx="9144000" cy="6597352"/>
          </a:xfrm>
        </p:spPr>
        <p:txBody>
          <a:bodyPr>
            <a:normAutofit/>
          </a:bodyPr>
          <a:lstStyle/>
          <a:p>
            <a:pPr algn="just"/>
            <a:r>
              <a:rPr lang="ru-RU" sz="2400" b="1" dirty="0">
                <a:latin typeface="Times New Roman" panose="02020603050405020304" pitchFamily="18" charset="0"/>
                <a:cs typeface="Times New Roman" panose="02020603050405020304" pitchFamily="18" charset="0"/>
              </a:rPr>
              <a:t>Период приостановления действия трудового договора в соответствии с настоящей статьей засчитывается в трудовой стаж работника, а также в стаж работы по специальности (за исключением случаев досрочного назначения страховой пенсии по старости).</a:t>
            </a:r>
          </a:p>
          <a:p>
            <a:pPr algn="just"/>
            <a:r>
              <a:rPr lang="ru-RU" sz="2400" b="1" dirty="0">
                <a:latin typeface="Times New Roman" panose="02020603050405020304" pitchFamily="18" charset="0"/>
                <a:cs typeface="Times New Roman" panose="02020603050405020304" pitchFamily="18" charset="0"/>
              </a:rPr>
              <a:t>Действие трудового договора возобновляется в день выхода работника на работу. Работник обязан предупредить работодателя о своем выходе на работу не позднее чем за три рабочих дня.</a:t>
            </a:r>
          </a:p>
          <a:p>
            <a:pPr algn="just"/>
            <a:r>
              <a:rPr lang="ru-RU" sz="2400" b="1" dirty="0">
                <a:latin typeface="Times New Roman" panose="02020603050405020304" pitchFamily="18" charset="0"/>
                <a:cs typeface="Times New Roman" panose="02020603050405020304" pitchFamily="18" charset="0"/>
              </a:rPr>
              <a:t>Работник в течение шести месяцев после возобновления в соответствии с настоящей статьей действия трудового договора имеет право на предоставление ему ежегодного оплачиваемого отпуска в удобное для него время независимо от стажа работы у работодателя.</a:t>
            </a:r>
          </a:p>
          <a:p>
            <a:endParaRPr lang="ru-RU" dirty="0"/>
          </a:p>
        </p:txBody>
      </p:sp>
    </p:spTree>
    <p:extLst>
      <p:ext uri="{BB962C8B-B14F-4D97-AF65-F5344CB8AC3E}">
        <p14:creationId xmlns:p14="http://schemas.microsoft.com/office/powerpoint/2010/main" val="39180132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EFFAD6-CE93-CC37-FDA9-B3B887EF5BE7}"/>
              </a:ext>
            </a:extLst>
          </p:cNvPr>
          <p:cNvSpPr>
            <a:spLocks noGrp="1"/>
          </p:cNvSpPr>
          <p:nvPr>
            <p:ph type="title"/>
          </p:nvPr>
        </p:nvSpPr>
        <p:spPr>
          <a:xfrm>
            <a:off x="0" y="188640"/>
            <a:ext cx="9036496" cy="1440160"/>
          </a:xfrm>
        </p:spPr>
        <p:txBody>
          <a:bodyPr>
            <a:normAutofit fontScale="90000"/>
          </a:bodyPr>
          <a:lstStyle/>
          <a:p>
            <a:pPr algn="ctr"/>
            <a:r>
              <a:rPr lang="ru-RU" sz="3100" b="1" u="none" strike="noStrike" dirty="0">
                <a:solidFill>
                  <a:srgbClr val="92D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Письмо Минтруда России от 27.09.2022 N 14-6/10/В-13042 </a:t>
            </a:r>
            <a:r>
              <a:rPr lang="ru-RU" sz="3100" b="1" u="none" strike="noStrike" dirty="0">
                <a:solidFill>
                  <a:srgbClr val="92D050"/>
                </a:solidFill>
                <a:effectLst/>
                <a:latin typeface="Times New Roman" panose="02020603050405020304" pitchFamily="18" charset="0"/>
                <a:ea typeface="Times New Roman" panose="02020603050405020304" pitchFamily="18" charset="0"/>
              </a:rPr>
              <a:t> </a:t>
            </a:r>
            <a:r>
              <a:rPr lang="ru-RU" sz="3100" b="1" kern="1800" dirty="0">
                <a:solidFill>
                  <a:srgbClr val="92D050"/>
                </a:solidFill>
                <a:effectLst/>
                <a:latin typeface="Times New Roman" panose="02020603050405020304" pitchFamily="18" charset="0"/>
                <a:ea typeface="Times New Roman" panose="02020603050405020304" pitchFamily="18" charset="0"/>
              </a:rPr>
              <a:t>О СОХРАНЕНИИ РАБОЧИХ МЕСТ ДЛЯ МОБИЛИЗОВАННЫХ ГРАЖДАН</a:t>
            </a:r>
            <a:endParaRPr lang="ru-RU" dirty="0">
              <a:solidFill>
                <a:srgbClr val="92D050"/>
              </a:solidFill>
            </a:endParaRPr>
          </a:p>
        </p:txBody>
      </p:sp>
      <p:sp>
        <p:nvSpPr>
          <p:cNvPr id="3" name="Объект 2">
            <a:extLst>
              <a:ext uri="{FF2B5EF4-FFF2-40B4-BE49-F238E27FC236}">
                <a16:creationId xmlns:a16="http://schemas.microsoft.com/office/drawing/2014/main" id="{7AC79DD2-3588-25AF-8D82-DCA8822D3A73}"/>
              </a:ext>
            </a:extLst>
          </p:cNvPr>
          <p:cNvSpPr>
            <a:spLocks noGrp="1"/>
          </p:cNvSpPr>
          <p:nvPr>
            <p:ph idx="1"/>
          </p:nvPr>
        </p:nvSpPr>
        <p:spPr>
          <a:xfrm>
            <a:off x="-180528" y="1628800"/>
            <a:ext cx="9324528" cy="5229200"/>
          </a:xfrm>
        </p:spPr>
        <p:txBody>
          <a:bodyPr>
            <a:normAutofit lnSpcReduction="10000"/>
          </a:bodyPr>
          <a:lstStyle/>
          <a:p>
            <a:pPr indent="342265" algn="just"/>
            <a:r>
              <a:rPr lang="ru-RU" sz="1900" b="1" dirty="0">
                <a:effectLst/>
                <a:latin typeface="Times New Roman" panose="02020603050405020304" pitchFamily="18" charset="0"/>
                <a:ea typeface="Times New Roman" panose="02020603050405020304" pitchFamily="18" charset="0"/>
                <a:cs typeface="Times New Roman" panose="02020603050405020304" pitchFamily="18" charset="0"/>
              </a:rPr>
              <a:t>Для приостановления трудового договора работнику нужно принести повестку из военкомата о призыве на военную службу по мобилизации (либо предоставить работодателю копию повестки, если работник уже призван).</a:t>
            </a:r>
          </a:p>
          <a:p>
            <a:pPr indent="342265" algn="just"/>
            <a:r>
              <a:rPr lang="ru-RU" sz="1900" b="1" dirty="0">
                <a:effectLst/>
                <a:latin typeface="Times New Roman" panose="02020603050405020304" pitchFamily="18" charset="0"/>
                <a:ea typeface="Times New Roman" panose="02020603050405020304" pitchFamily="18" charset="0"/>
                <a:cs typeface="Times New Roman" panose="02020603050405020304" pitchFamily="18" charset="0"/>
              </a:rPr>
              <a:t>Дистанционные работники и работники, участвующие в электронном документообороте, направляют скан повестки работодателю в порядке документооборота, установленном в организации.</a:t>
            </a:r>
          </a:p>
          <a:p>
            <a:pPr indent="342265" algn="just"/>
            <a:r>
              <a:rPr lang="ru-RU" sz="1900" b="1" dirty="0">
                <a:effectLst/>
                <a:latin typeface="Times New Roman" panose="02020603050405020304" pitchFamily="18" charset="0"/>
                <a:ea typeface="Calibri" panose="020F0502020204030204" pitchFamily="34" charset="0"/>
                <a:cs typeface="Times New Roman" panose="02020603050405020304" pitchFamily="18" charset="0"/>
              </a:rPr>
              <a:t>На основе приказа работодатель производит все выплаты, причитающиеся работнику на данный момент, включая заработную плату за все отработанные, но еще не оплаченные дни, не дожидаясь даты выплаты зарплаты, а также иные выплаты, предусмотренные трудовым договором, коллективным договором, соглашением сторон социального партнерства.</a:t>
            </a:r>
          </a:p>
          <a:p>
            <a:pPr indent="342265" algn="just"/>
            <a:r>
              <a:rPr lang="ru-RU" sz="1900" b="1" dirty="0">
                <a:latin typeface="Times New Roman" panose="02020603050405020304" pitchFamily="18" charset="0"/>
                <a:ea typeface="Times New Roman" panose="02020603050405020304" pitchFamily="18" charset="0"/>
                <a:cs typeface="Times New Roman" panose="02020603050405020304" pitchFamily="18" charset="0"/>
              </a:rPr>
              <a:t>Е</a:t>
            </a:r>
            <a:r>
              <a:rPr lang="ru-RU" sz="1900" b="1" dirty="0">
                <a:effectLst/>
                <a:latin typeface="Times New Roman" panose="02020603050405020304" pitchFamily="18" charset="0"/>
                <a:ea typeface="Times New Roman" panose="02020603050405020304" pitchFamily="18" charset="0"/>
                <a:cs typeface="Times New Roman" panose="02020603050405020304" pitchFamily="18" charset="0"/>
              </a:rPr>
              <a:t>сли работник, получил повестку и был уволен, необходимо издать приказ об отмене приказа об увольнении, направить сведения об этом в Пенсионный фонд Российской Федерации, сделать запись об отмене приказа об увольнении в трудовую книжку (если ведется на бумаге). После чего издать приказ о приостановлении трудового договора на основании повестки о призыве на военную службу по мобилизации.</a:t>
            </a:r>
          </a:p>
          <a:p>
            <a:pPr indent="342265" algn="just"/>
            <a:endParaRPr lang="ru-RU" dirty="0"/>
          </a:p>
        </p:txBody>
      </p:sp>
    </p:spTree>
    <p:extLst>
      <p:ext uri="{BB962C8B-B14F-4D97-AF65-F5344CB8AC3E}">
        <p14:creationId xmlns:p14="http://schemas.microsoft.com/office/powerpoint/2010/main" val="16563816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1BB914-6534-8392-C5B2-F503417E47B9}"/>
              </a:ext>
            </a:extLst>
          </p:cNvPr>
          <p:cNvSpPr>
            <a:spLocks noGrp="1"/>
          </p:cNvSpPr>
          <p:nvPr>
            <p:ph type="title"/>
          </p:nvPr>
        </p:nvSpPr>
        <p:spPr>
          <a:xfrm>
            <a:off x="179512" y="548680"/>
            <a:ext cx="8856984" cy="1008112"/>
          </a:xfrm>
        </p:spPr>
        <p:txBody>
          <a:bodyPr>
            <a:normAutofit/>
          </a:bodyPr>
          <a:lstStyle/>
          <a:p>
            <a:pPr algn="ctr"/>
            <a:r>
              <a:rPr lang="ru-RU" sz="4000" b="1" dirty="0">
                <a:solidFill>
                  <a:srgbClr val="92D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часть первая статьи 121</a:t>
            </a:r>
            <a:endParaRPr lang="ru-RU" sz="4000" b="1" dirty="0">
              <a:solidFill>
                <a:srgbClr val="92D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B88DBFA-87C5-8A0B-286A-525F50F5942D}"/>
              </a:ext>
            </a:extLst>
          </p:cNvPr>
          <p:cNvSpPr>
            <a:spLocks noGrp="1"/>
          </p:cNvSpPr>
          <p:nvPr>
            <p:ph idx="1"/>
          </p:nvPr>
        </p:nvSpPr>
        <p:spPr>
          <a:xfrm>
            <a:off x="0" y="1556792"/>
            <a:ext cx="9144000" cy="5184576"/>
          </a:xfrm>
        </p:spPr>
        <p:txBody>
          <a:bodyPr>
            <a:normAutofit/>
          </a:bodyPr>
          <a:lstStyle/>
          <a:p>
            <a:pPr algn="just"/>
            <a:r>
              <a:rPr lang="ru-RU" sz="3600" b="1" dirty="0">
                <a:latin typeface="Times New Roman" panose="02020603050405020304" pitchFamily="18" charset="0"/>
                <a:cs typeface="Times New Roman" panose="02020603050405020304" pitchFamily="18" charset="0"/>
              </a:rPr>
              <a:t>В стаж работы, дающий право на ежегодный основной оплачиваемый отпуск, включаются:</a:t>
            </a:r>
          </a:p>
          <a:p>
            <a:pPr algn="just"/>
            <a:r>
              <a:rPr lang="ru-RU" sz="3600" b="1" dirty="0">
                <a:latin typeface="Times New Roman" panose="02020603050405020304" pitchFamily="18" charset="0"/>
                <a:cs typeface="Times New Roman" panose="02020603050405020304" pitchFamily="18" charset="0"/>
              </a:rPr>
              <a:t>"период приостановления трудового договора в соответствии со статьей 351.7 настоящего Кодекса."</a:t>
            </a:r>
          </a:p>
        </p:txBody>
      </p:sp>
    </p:spTree>
    <p:extLst>
      <p:ext uri="{BB962C8B-B14F-4D97-AF65-F5344CB8AC3E}">
        <p14:creationId xmlns:p14="http://schemas.microsoft.com/office/powerpoint/2010/main" val="11269464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2EB40C-BC85-6DC4-C753-57B4F521650F}"/>
              </a:ext>
            </a:extLst>
          </p:cNvPr>
          <p:cNvSpPr>
            <a:spLocks noGrp="1"/>
          </p:cNvSpPr>
          <p:nvPr>
            <p:ph type="title"/>
          </p:nvPr>
        </p:nvSpPr>
        <p:spPr>
          <a:xfrm>
            <a:off x="0" y="404664"/>
            <a:ext cx="9036496" cy="936104"/>
          </a:xfrm>
        </p:spPr>
        <p:txBody>
          <a:bodyPr>
            <a:normAutofit/>
          </a:bodyPr>
          <a:lstStyle/>
          <a:p>
            <a:pPr algn="ctr"/>
            <a:r>
              <a:rPr lang="ru-RU" sz="4800" b="1" dirty="0">
                <a:solidFill>
                  <a:srgbClr val="92D050"/>
                </a:solidFill>
                <a:latin typeface="Times New Roman" panose="02020603050405020304" pitchFamily="18" charset="0"/>
                <a:cs typeface="Times New Roman" panose="02020603050405020304" pitchFamily="18" charset="0"/>
              </a:rPr>
              <a:t>Ст. 81 ТК РФ п. 13.1</a:t>
            </a:r>
          </a:p>
        </p:txBody>
      </p:sp>
      <p:sp>
        <p:nvSpPr>
          <p:cNvPr id="3" name="Объект 2">
            <a:extLst>
              <a:ext uri="{FF2B5EF4-FFF2-40B4-BE49-F238E27FC236}">
                <a16:creationId xmlns:a16="http://schemas.microsoft.com/office/drawing/2014/main" id="{496BBB79-2CF7-90B2-AA90-477CB95E91AE}"/>
              </a:ext>
            </a:extLst>
          </p:cNvPr>
          <p:cNvSpPr>
            <a:spLocks noGrp="1"/>
          </p:cNvSpPr>
          <p:nvPr>
            <p:ph idx="1"/>
          </p:nvPr>
        </p:nvSpPr>
        <p:spPr>
          <a:xfrm>
            <a:off x="0" y="1340768"/>
            <a:ext cx="9144000" cy="5517232"/>
          </a:xfrm>
        </p:spPr>
        <p:txBody>
          <a:bodyPr>
            <a:normAutofit/>
          </a:bodyPr>
          <a:lstStyle/>
          <a:p>
            <a:pPr marL="0" indent="0" algn="just">
              <a:buNone/>
            </a:pPr>
            <a:r>
              <a:rPr lang="ru-RU" sz="2800" b="1" dirty="0">
                <a:latin typeface="Times New Roman" panose="02020603050405020304" pitchFamily="18" charset="0"/>
                <a:cs typeface="Times New Roman" panose="02020603050405020304" pitchFamily="18" charset="0"/>
              </a:rPr>
              <a:t>Трудовой договор может быть расторгнут работодателем в случаях:</a:t>
            </a:r>
          </a:p>
          <a:p>
            <a:pPr algn="just"/>
            <a:r>
              <a:rPr lang="ru-RU" sz="2800" b="1" dirty="0">
                <a:latin typeface="Times New Roman" panose="02020603050405020304" pitchFamily="18" charset="0"/>
                <a:cs typeface="Times New Roman" panose="02020603050405020304" pitchFamily="18" charset="0"/>
              </a:rPr>
              <a:t>13.1) невыхода работника на работу по истечении трех месяцев после окончания прохождения им военной службы по мобилизации или военной службы по контракту, либо после окончания действия заключенного работником контракта о добровольном содействии в выполнении задач, возложенных на Вооруженные Силы Российской Федерации</a:t>
            </a:r>
          </a:p>
          <a:p>
            <a:endParaRPr lang="ru-RU" dirty="0"/>
          </a:p>
        </p:txBody>
      </p:sp>
    </p:spTree>
    <p:extLst>
      <p:ext uri="{BB962C8B-B14F-4D97-AF65-F5344CB8AC3E}">
        <p14:creationId xmlns:p14="http://schemas.microsoft.com/office/powerpoint/2010/main" val="34054095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E01281-CAB6-0F24-FC7C-D47E11C9348F}"/>
              </a:ext>
            </a:extLst>
          </p:cNvPr>
          <p:cNvSpPr>
            <a:spLocks noGrp="1"/>
          </p:cNvSpPr>
          <p:nvPr>
            <p:ph type="title"/>
          </p:nvPr>
        </p:nvSpPr>
        <p:spPr>
          <a:xfrm>
            <a:off x="0" y="188640"/>
            <a:ext cx="9144000" cy="3717032"/>
          </a:xfrm>
        </p:spPr>
        <p:txBody>
          <a:bodyPr>
            <a:noAutofit/>
          </a:bodyPr>
          <a:lstStyle/>
          <a:p>
            <a:pPr algn="ctr"/>
            <a:r>
              <a:rPr lang="ru-RU" sz="2800" b="1" dirty="0">
                <a:solidFill>
                  <a:srgbClr val="92D050"/>
                </a:solidFill>
                <a:latin typeface="Times New Roman" panose="02020603050405020304" pitchFamily="18" charset="0"/>
                <a:cs typeface="Times New Roman" panose="02020603050405020304" pitchFamily="18" charset="0"/>
              </a:rPr>
              <a:t>Статья 351.7. Особенности обеспечения трудовых прав работников,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 возложенных на Вооруженные Силы Российской Федерации</a:t>
            </a:r>
            <a:endParaRPr lang="ru-RU" sz="2800" dirty="0">
              <a:solidFill>
                <a:srgbClr val="92D050"/>
              </a:solidFill>
            </a:endParaRPr>
          </a:p>
        </p:txBody>
      </p:sp>
      <p:sp>
        <p:nvSpPr>
          <p:cNvPr id="3" name="Объект 2">
            <a:extLst>
              <a:ext uri="{FF2B5EF4-FFF2-40B4-BE49-F238E27FC236}">
                <a16:creationId xmlns:a16="http://schemas.microsoft.com/office/drawing/2014/main" id="{6A8DA857-E641-18E8-D22D-1A34B51B440D}"/>
              </a:ext>
            </a:extLst>
          </p:cNvPr>
          <p:cNvSpPr>
            <a:spLocks noGrp="1"/>
          </p:cNvSpPr>
          <p:nvPr>
            <p:ph idx="1"/>
          </p:nvPr>
        </p:nvSpPr>
        <p:spPr>
          <a:xfrm>
            <a:off x="0" y="3717032"/>
            <a:ext cx="9144000" cy="3140968"/>
          </a:xfrm>
        </p:spPr>
        <p:txBody>
          <a:bodyPr>
            <a:normAutofit/>
          </a:bodyPr>
          <a:lstStyle/>
          <a:p>
            <a:pPr algn="just"/>
            <a:r>
              <a:rPr lang="ru-RU" sz="2400" b="1" dirty="0">
                <a:latin typeface="Times New Roman" panose="02020603050405020304" pitchFamily="18" charset="0"/>
                <a:cs typeface="Times New Roman" panose="02020603050405020304" pitchFamily="18" charset="0"/>
              </a:rPr>
              <a:t>Расторжение по инициативе работодателя трудового договора с работником в период приостановления действия трудового договора не допускается, за исключением случаев ликвидации организации либо прекращения деятельности индивидуальным предпринимателем, а также истечения в указанный период срока действия трудового договора, если он был заключен на определенный срок.</a:t>
            </a:r>
          </a:p>
          <a:p>
            <a:endParaRPr lang="ru-RU" dirty="0"/>
          </a:p>
        </p:txBody>
      </p:sp>
    </p:spTree>
    <p:extLst>
      <p:ext uri="{BB962C8B-B14F-4D97-AF65-F5344CB8AC3E}">
        <p14:creationId xmlns:p14="http://schemas.microsoft.com/office/powerpoint/2010/main" val="35401691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503981-AC92-7F60-A59D-F5C1674D6210}"/>
              </a:ext>
            </a:extLst>
          </p:cNvPr>
          <p:cNvSpPr>
            <a:spLocks noGrp="1"/>
          </p:cNvSpPr>
          <p:nvPr>
            <p:ph idx="1"/>
          </p:nvPr>
        </p:nvSpPr>
        <p:spPr>
          <a:xfrm>
            <a:off x="0" y="188640"/>
            <a:ext cx="9144000" cy="6669360"/>
          </a:xfrm>
        </p:spPr>
        <p:txBody>
          <a:bodyPr>
            <a:normAutofit/>
          </a:bodyPr>
          <a:lstStyle/>
          <a:p>
            <a:pPr algn="just"/>
            <a:r>
              <a:rPr lang="ru-RU" sz="2400" b="1" dirty="0">
                <a:latin typeface="Times New Roman" panose="02020603050405020304" pitchFamily="18" charset="0"/>
                <a:cs typeface="Times New Roman" panose="02020603050405020304" pitchFamily="18" charset="0"/>
              </a:rPr>
              <a:t>       В случае, если работник не вышел на работу по истечении трех месяцев после окончания прохождения им военной службы по мобилизации или военной службы по контракту, либо после окончания действия заключенного им контракта о добровольном содействии в выполнении задач, возложенных на Вооруженные Силы Российской Федерации, расторжение трудового договора с работником осуществляется по инициативе работодателя по основанию, предусмотренному пунктом 13.1 части первой статьи 81 настоящего Кодекса. Федеральный орган исполнительной власти, с которым работник заключил соответствующий контракт, обязан информировать работодателя о дате окончания прохождения работником военной службы по контракту или о дате окончания действия заключенного работником контракта о добровольном содействии в выполнении задач, возложенных на Вооруженные Силы Российской Федерации.</a:t>
            </a:r>
          </a:p>
          <a:p>
            <a:endParaRPr lang="ru-RU" dirty="0"/>
          </a:p>
        </p:txBody>
      </p:sp>
    </p:spTree>
    <p:extLst>
      <p:ext uri="{BB962C8B-B14F-4D97-AF65-F5344CB8AC3E}">
        <p14:creationId xmlns:p14="http://schemas.microsoft.com/office/powerpoint/2010/main" val="20224763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3350D5-FDDB-2613-AC8A-768F0114B447}"/>
              </a:ext>
            </a:extLst>
          </p:cNvPr>
          <p:cNvSpPr>
            <a:spLocks noGrp="1"/>
          </p:cNvSpPr>
          <p:nvPr>
            <p:ph type="title"/>
          </p:nvPr>
        </p:nvSpPr>
        <p:spPr>
          <a:xfrm>
            <a:off x="457200" y="609601"/>
            <a:ext cx="7772400" cy="4259559"/>
          </a:xfrm>
        </p:spPr>
        <p:txBody>
          <a:bodyPr>
            <a:normAutofit/>
          </a:bodyPr>
          <a:lstStyle/>
          <a:p>
            <a:pPr algn="ctr"/>
            <a:r>
              <a:rPr lang="ru-RU" sz="7200" b="1" dirty="0">
                <a:latin typeface="Times New Roman" panose="02020603050405020304" pitchFamily="18" charset="0"/>
                <a:cs typeface="Times New Roman" panose="02020603050405020304" pitchFamily="18" charset="0"/>
              </a:rPr>
              <a:t>ГАРАНТИИ</a:t>
            </a:r>
          </a:p>
        </p:txBody>
      </p:sp>
    </p:spTree>
    <p:extLst>
      <p:ext uri="{BB962C8B-B14F-4D97-AF65-F5344CB8AC3E}">
        <p14:creationId xmlns:p14="http://schemas.microsoft.com/office/powerpoint/2010/main" val="2008764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ная">
  <a:themeElements>
    <a:clrScheme name="Небесная">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Небес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ебесная">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TM03457452[[fn=Небесная]]</Template>
  <TotalTime>4087</TotalTime>
  <Words>10880</Words>
  <Application>Microsoft Office PowerPoint</Application>
  <PresentationFormat>Экран (4:3)</PresentationFormat>
  <Paragraphs>439</Paragraphs>
  <Slides>107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107</vt:i4>
      </vt:variant>
    </vt:vector>
  </HeadingPairs>
  <TitlesOfParts>
    <vt:vector size="112" baseType="lpstr">
      <vt:lpstr>Arial</vt:lpstr>
      <vt:lpstr>Calibri</vt:lpstr>
      <vt:lpstr>Calibri Light</vt:lpstr>
      <vt:lpstr>Times New Roman</vt:lpstr>
      <vt:lpstr>Небесная</vt:lpstr>
      <vt:lpstr>ИЗМЕНЕНИЯ ТРУДОВОГО ЗАКОНОДАТЕЛЬСТВА  С 1 СЕНТЯБРЯ 2022 ГОДА</vt:lpstr>
      <vt:lpstr>Презентация PowerPoint</vt:lpstr>
      <vt:lpstr>Презентация PowerPoint</vt:lpstr>
      <vt:lpstr>Постановление Правительства РФ от 24.12.2021 N 2464 "О порядке обучения по охране труда и проверки знания требований охраны труда"</vt:lpstr>
      <vt:lpstr>С 1 сентября 2022 г. вступает в силу новый порядок обучения по охране труда</vt:lpstr>
      <vt:lpstr>Презентация PowerPoint</vt:lpstr>
      <vt:lpstr>Инструктажи по охране труда</vt:lpstr>
      <vt:lpstr>ОБУЧЕНИЕ </vt:lpstr>
      <vt:lpstr>ОБУЧЕНИЕ ПО ОХРАНЕ ТРУДА</vt:lpstr>
      <vt:lpstr>Презентация PowerPoint</vt:lpstr>
      <vt:lpstr>Презентация PowerPoint</vt:lpstr>
      <vt:lpstr>Внеплановое обучение по охране труда</vt:lpstr>
      <vt:lpstr>Организация и проведение обучения по оказанию первой помощи пострадавшим</vt:lpstr>
      <vt:lpstr>Презентация PowerPoint</vt:lpstr>
      <vt:lpstr>Организация и проведение обучения по использованию (применению) средств индивидуальной защиты</vt:lpstr>
      <vt:lpstr>Презентация PowerPoint</vt:lpstr>
      <vt:lpstr>РАССЛЕДОВАНИЕ НЕСЧАСТНЫХ СЛУЧАЕВ НА ПРОИЗВОДСТВЕ   </vt:lpstr>
      <vt:lpstr>Нормативные документы</vt:lpstr>
      <vt:lpstr>Приказом Минтруда России от 20.04.2022 N 223н "Об утверждении Положения об особенностях расследования несчастных случаев на производстве в отдельных отраслях и организациях, форм документов, соответствующих классификаторов, необходимых для расследования несчастных случаев на производстве" (Зарегистрировано в Минюсте России 01.06.2022 N 68673) утверждены:</vt:lpstr>
      <vt:lpstr>Понятие «несчастный случай на производстве»</vt:lpstr>
      <vt:lpstr>Презентация PowerPoint</vt:lpstr>
      <vt:lpstr>Расследования проводятся в отношении:</vt:lpstr>
      <vt:lpstr>Обязанности работодателя при несчастном случае</vt:lpstr>
      <vt:lpstr>Порядок извещения о несчастных случаях</vt:lpstr>
      <vt:lpstr>Формирование комиссии</vt:lpstr>
      <vt:lpstr>Формирование комиссии по расследованию тяжелого несчастного случая  (со смертельным исходом)</vt:lpstr>
      <vt:lpstr>ЗАМЕНА ЧЛЕНА КОМИССИИ</vt:lpstr>
      <vt:lpstr>Сроки расследования несчастных случаев исчисляются в календарных днях начиная со дня издания работодателем приказа об образовании комиссии по расследованию несчастного случая.</vt:lpstr>
      <vt:lpstr>Презентация PowerPoint</vt:lpstr>
      <vt:lpstr>Продление сроков расследования</vt:lpstr>
      <vt:lpstr>Осмотр места происшествия</vt:lpstr>
      <vt:lpstr>Опрос пострадавших и очевидцев</vt:lpstr>
      <vt:lpstr>Сбор и  изучение локальных норма­тивных актов организации</vt:lpstr>
      <vt:lpstr>Процедура расследования</vt:lpstr>
      <vt:lpstr>Презентация PowerPoint</vt:lpstr>
      <vt:lpstr>Квалификация несчастного случая 2 вида квалификации: </vt:lpstr>
      <vt:lpstr>Расследуются в установленном порядке и по решению комиссии (государственным инспектором труда, самостоятельно проводившим расследование несчастного случая) в зависимости от конкретных обстоятельств могут квалифицироваться как несчастные случаи, не связанные с производством:</vt:lpstr>
      <vt:lpstr>Презентация PowerPoint</vt:lpstr>
      <vt:lpstr>Оформление результатов расследования несчастного случая на производстве</vt:lpstr>
      <vt:lpstr>Оформление результатов расследования несчастного случая не связанного с производством</vt:lpstr>
      <vt:lpstr>Определение степени вины пострадавшего при несчастном случае</vt:lpstr>
      <vt:lpstr>Особое мнение членов комиссии</vt:lpstr>
      <vt:lpstr>Единоличное расследование государственным инспектором труда</vt:lpstr>
      <vt:lpstr>Особенности расследований</vt:lpstr>
      <vt:lpstr>Приказ Минздрава России от 20.05.2022 N 342н "Об утверждении порядка прохождения обязательного психиатрического освидетельствования работниками, осуществляющими отдельные виды деятельности, его периодичности, а также видов деятельности, при осуществлении которых проводится психиатрическое освидетельствование" (Зарегистрировано в Минюсте России 30.05.2022 N 68626)</vt:lpstr>
      <vt:lpstr>Презентация PowerPoint</vt:lpstr>
      <vt:lpstr>ПОРЯДОК ПРОВЕДЕНИЯ</vt:lpstr>
      <vt:lpstr>ВИДЫ ДЕЯТЕЛЬНОСТИ, ПРИ ОСУЩЕСТВЛЕНИИ КОТОРЫХ ПРОВОДИТСЯ ПСИХИАТРИЧЕСКОЕ ОСВИДЕТЕЛЬСТВОВАНИЕ</vt:lpstr>
      <vt:lpstr>Презентация PowerPoint</vt:lpstr>
      <vt:lpstr>Презентация PowerPoint</vt:lpstr>
      <vt:lpstr>Презентация PowerPoint</vt:lpstr>
      <vt:lpstr>Утвержден новый перечень отдельных видов работ, при выполнении которых работникам бесплатно предоставляется лечебно-профилактическое питание</vt:lpstr>
      <vt:lpstr>Презентация PowerPoint</vt:lpstr>
      <vt:lpstr>ПОРЯДОК ОБЕСПЕЧЕНИЯ:</vt:lpstr>
      <vt:lpstr>Лечебно-профилактическое питание не выдается:</vt:lpstr>
      <vt:lpstr>ИЗМЕНЕНИЯ ТРУДОВОГО ЗАКОНОДАТЕЛЬСТВА  С 1 ЯНВАРЯ 2023 ГОДА</vt:lpstr>
      <vt:lpstr>Приказ Минтруда России от 29.10.2021 N 772н "Об утверждении основных требований к порядку разработки и содержанию правил и инструкций по охране труда, разрабатываемых работодателем" (Зарегистрировано в Минюсте России 26.11.2021 N 66015) </vt:lpstr>
      <vt:lpstr>Инструкция по охране труда должна содержать:</vt:lpstr>
      <vt:lpstr>В разделе "Общие требования охраны труда" необходимо отражать:</vt:lpstr>
      <vt:lpstr>В разделе "Требования охраны труда перед началом работы" необходимо отражать:</vt:lpstr>
      <vt:lpstr>В разделе "Требования охраны труда во время работы" необходимо предусматривать:</vt:lpstr>
      <vt:lpstr>В разделе "Требования охраны труда в аварийных ситуациях" необходимо отражать:</vt:lpstr>
      <vt:lpstr>В разделе "Требования охраны труда по окончании работ" необходимо отражать:</vt:lpstr>
      <vt:lpstr>ИЗМЕНЕНИЯ ТРУДОВОГО ЗАКОНОДАТЕЛЬСТВА  С 1 МАРТА 2023 ГОДА</vt:lpstr>
      <vt:lpstr>ПОРЯДОК РАССЛЕДОВАНИЯ ПРОФЗАБОЛЕВАНИЯ</vt:lpstr>
      <vt:lpstr>С 1 марта 2023 г. устанавливается новый порядок расследования и учета случаев профессиональных заболеваний работников</vt:lpstr>
      <vt:lpstr>Презентация PowerPoint</vt:lpstr>
      <vt:lpstr>ПОРЯДОК ИЗВЕЩЕНИЯ ОБ ОСТРОМ ПРОФЕССИОНАЛЬНОМ ЗАБОЛЕВАНИИ</vt:lpstr>
      <vt:lpstr>САНИТАРНО-ГИГИЕНИЧЕСКАЯ ХАРАКТЕРИСТИКА УСЛОВИЙ ТРУДА</vt:lpstr>
      <vt:lpstr>ПОРЯДОК ИЗВЕЩЕНИЯ О ХРАНИЧЕСКОМ ПРОФЗАБОЛЕВАНИИ</vt:lpstr>
      <vt:lpstr>МЕДИЦИНСКОЕ ЗАКЛЮЧЕНИЕ</vt:lpstr>
      <vt:lpstr>СОЗДАНИЕ КОМИССИИ</vt:lpstr>
      <vt:lpstr>ЗАМЕНА ЧЛЕНА КОМИССИИ</vt:lpstr>
      <vt:lpstr>СРОКИ РАССЛЕДОВАНИЯ</vt:lpstr>
      <vt:lpstr>ОСОБЕННОСТИ РАССЛЕДОВАНИЙ</vt:lpstr>
      <vt:lpstr>Для проведения расследования работодатель обязан:</vt:lpstr>
      <vt:lpstr>РЕЗУЛЬТАТЫ РАССЛЕДОВАНИЯ</vt:lpstr>
      <vt:lpstr>ОФОРМЛЕНИЕ РЕЗУЛЬТАТОВ РАССЛЕДОВАНИЯ</vt:lpstr>
      <vt:lpstr>ЗАБОЛЕВАНИЕ, НЕ СВЯЗАННОЕ С ВОЗДЕЙСТВИЕМ ВРЕДНОГО ФАКТОРА</vt:lpstr>
      <vt:lpstr>С 01 сентября 2023 года вступают в силу :</vt:lpstr>
      <vt:lpstr>Презентация PowerPoint</vt:lpstr>
      <vt:lpstr>Приказом Минтруда России от 29.10.2021 N 766н «Об утверждении Правил обеспечения работников средствами индивидуальной защиты и смывающими средствами» (Зарегистрировано в Минюсте России 29.12.2021 N 66670) устанавливается новый порядок обеспечения работников средствами индивидуальной защиты и смывающими средствами.</vt:lpstr>
      <vt:lpstr>Выдача дежурных СИЗ</vt:lpstr>
      <vt:lpstr>Выдача дерматологических СИЗ и смывающих средств</vt:lpstr>
      <vt:lpstr>ТРУДОВЫЕ ОТНОШЕНИЯ</vt:lpstr>
      <vt:lpstr>Постановление Правительства РФ от 22.09.2022 N 1677 "О внесении изменений в особенности правового регулирования трудовых отношений и иных непосредственно связанных с ними отношений в 2022 и 2023 годах"</vt:lpstr>
      <vt:lpstr>Презентация PowerPoint</vt:lpstr>
      <vt:lpstr>П. 1 части первой статьи 83 ТК РФ</vt:lpstr>
      <vt:lpstr>Статья 351.7. Особенности обеспечения трудовых прав работников,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 возложенных на Вооруженные Силы Российской Федерации</vt:lpstr>
      <vt:lpstr>Презентация PowerPoint</vt:lpstr>
      <vt:lpstr>Презентация PowerPoint</vt:lpstr>
      <vt:lpstr>Презентация PowerPoint</vt:lpstr>
      <vt:lpstr>Презентация PowerPoint</vt:lpstr>
      <vt:lpstr>Письмо Минтруда России от 27.09.2022 N 14-6/10/В-13042  О СОХРАНЕНИИ РАБОЧИХ МЕСТ ДЛЯ МОБИЛИЗОВАННЫХ ГРАЖДАН</vt:lpstr>
      <vt:lpstr>часть первая статьи 121</vt:lpstr>
      <vt:lpstr>Ст. 81 ТК РФ п. 13.1</vt:lpstr>
      <vt:lpstr>Статья 351.7. Особенности обеспечения трудовых прав работников,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 возложенных на Вооруженные Силы Российской Федерации</vt:lpstr>
      <vt:lpstr>Презентация PowerPoint</vt:lpstr>
      <vt:lpstr>ГАРАНТИИ</vt:lpstr>
      <vt:lpstr>часть вторая статьи 179</vt:lpstr>
      <vt:lpstr>часть третья статьи 259</vt:lpstr>
      <vt:lpstr>Федеральный закон от 04.11.2022 N 434-ФЗ "О внесении изменений в Трудовой кодекс Российской Федерации"</vt:lpstr>
      <vt:lpstr>статья 351 в следующей редакции вступает в силу с 01.03.2023:</vt:lpstr>
      <vt:lpstr>Презентация PowerPoint</vt:lpstr>
      <vt:lpstr>Презентация PowerPoint</vt:lpstr>
      <vt:lpstr> ФССП России от 28.09.2022 "Исполнительные производства в отношении попадающих под частичную мобилизацию граждан подлежат приостановлению"</vt:lpstr>
      <vt:lpstr>Указ Президента РФ от 02.11.2022 N 787 "О единовременной денежной выплате военнослужащим, проходящим военную службу по контракту в Вооруженных Силах Российской Федерации"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ИЗМЕНЕНИЯ В ТРУДОВОМ ЗАКОНОДАТЕЛЬСТВЕ</dc:title>
  <dc:creator>oot-m</dc:creator>
  <cp:lastModifiedBy>Юлия Друзенко</cp:lastModifiedBy>
  <cp:revision>191</cp:revision>
  <dcterms:created xsi:type="dcterms:W3CDTF">2021-12-13T09:36:43Z</dcterms:created>
  <dcterms:modified xsi:type="dcterms:W3CDTF">2022-11-22T11:45:25Z</dcterms:modified>
</cp:coreProperties>
</file>