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Verdana" panose="020B0604030504040204" pitchFamily="34" charset="0"/>
      <p:regular r:id="rId18"/>
      <p:bold r:id="rId19"/>
      <p:italic r:id="rId20"/>
      <p:boldItalic r:id="rId21"/>
    </p:embeddedFont>
    <p:embeddedFont>
      <p:font typeface="Source Code Pro" panose="020B0604020202020204" charset="0"/>
      <p:regular r:id="rId22"/>
      <p:bold r:id="rId23"/>
    </p:embeddedFont>
    <p:embeddedFont>
      <p:font typeface="Amatic SC" panose="020B0604020202020204" charset="0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-96" y="-2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079386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599" cy="26903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8000"/>
            </a:lvl1pPr>
            <a:lvl2pPr lvl="1" algn="ctr">
              <a:spcBef>
                <a:spcPts val="0"/>
              </a:spcBef>
              <a:buSzPct val="100000"/>
              <a:defRPr sz="8000"/>
            </a:lvl2pPr>
            <a:lvl3pPr lvl="2" algn="ctr">
              <a:spcBef>
                <a:spcPts val="0"/>
              </a:spcBef>
              <a:buSzPct val="100000"/>
              <a:defRPr sz="8000"/>
            </a:lvl3pPr>
            <a:lvl4pPr lvl="3" algn="ctr">
              <a:spcBef>
                <a:spcPts val="0"/>
              </a:spcBef>
              <a:buSzPct val="100000"/>
              <a:defRPr sz="8000"/>
            </a:lvl4pPr>
            <a:lvl5pPr lvl="4" algn="ctr">
              <a:spcBef>
                <a:spcPts val="0"/>
              </a:spcBef>
              <a:buSzPct val="100000"/>
              <a:defRPr sz="8000"/>
            </a:lvl5pPr>
            <a:lvl6pPr lvl="5" algn="ctr">
              <a:spcBef>
                <a:spcPts val="0"/>
              </a:spcBef>
              <a:buSzPct val="100000"/>
              <a:defRPr sz="8000"/>
            </a:lvl6pPr>
            <a:lvl7pPr lvl="6" algn="ctr">
              <a:spcBef>
                <a:spcPts val="0"/>
              </a:spcBef>
              <a:buSzPct val="100000"/>
              <a:defRPr sz="8000"/>
            </a:lvl7pPr>
            <a:lvl8pPr lvl="7" algn="ctr">
              <a:spcBef>
                <a:spcPts val="0"/>
              </a:spcBef>
              <a:buSzPct val="100000"/>
              <a:defRPr sz="8000"/>
            </a:lvl8pPr>
            <a:lvl9pPr lvl="8" algn="ctr">
              <a:spcBef>
                <a:spcPts val="0"/>
              </a:spcBef>
              <a:buSzPct val="100000"/>
              <a:defRPr sz="80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599" cy="706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1240275"/>
            <a:ext cx="8520599" cy="1981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499" cy="3538499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899" cy="3340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899" cy="3340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>
                <a:solidFill>
                  <a:schemeClr val="lt1"/>
                </a:solidFill>
              </a:rPr>
              <a:t>‹#›</a:t>
            </a:fld>
            <a:endParaRPr lang="ru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199" cy="1710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265500" y="2845222"/>
            <a:ext cx="4045199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lang="ru"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440025" y="106925"/>
            <a:ext cx="8520599" cy="1090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ru" sz="13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ГОСУДАРСТВЕННОЕ БЮДЖЕТНОЕ ПРОФЕССИОНАЛЬНОЕ ОБРАЗОВАТЕЛЬНОЕ УЧРЕЖДЕНИЕ         СРЕДНЕГО ПРОФЕССИОНАЛЬНОГО ОБРАЗОВАНИЯ  ВЛАДИМИРСКОЙ ОБЛАСТИ.</a:t>
            </a:r>
          </a:p>
          <a:p>
            <a:pPr lvl="0" algn="l" rtl="0">
              <a:spcBef>
                <a:spcPts val="0"/>
              </a:spcBef>
              <a:buNone/>
            </a:pPr>
            <a:r>
              <a:rPr lang="ru" sz="13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«МУРОМСКИЙ ПЕДАГОГИЧЕСКИЙ КОЛЛЕДЖ»</a:t>
            </a:r>
          </a:p>
          <a:p>
            <a:pPr lvl="0">
              <a:spcBef>
                <a:spcPts val="0"/>
              </a:spcBef>
              <a:buNone/>
            </a:pPr>
            <a:endParaRPr sz="1100">
              <a:solidFill>
                <a:srgbClr val="000000"/>
              </a:solidFill>
            </a:endParaRPr>
          </a:p>
        </p:txBody>
      </p:sp>
      <p:sp>
        <p:nvSpPr>
          <p:cNvPr id="57" name="Shape 57"/>
          <p:cNvSpPr txBox="1">
            <a:spLocks noGrp="1"/>
          </p:cNvSpPr>
          <p:nvPr>
            <p:ph type="subTitle" idx="1"/>
          </p:nvPr>
        </p:nvSpPr>
        <p:spPr>
          <a:xfrm>
            <a:off x="4769275" y="3560900"/>
            <a:ext cx="3881399" cy="1721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400" b="0" dirty="0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                          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1400" b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Выполнила:</a:t>
            </a:r>
          </a:p>
          <a:p>
            <a:pPr lvl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1400" b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Фролова Яна </a:t>
            </a:r>
          </a:p>
          <a:p>
            <a:pPr lvl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1400" b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Станиславовна</a:t>
            </a:r>
            <a:endParaRPr lang="ru" sz="1800" b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58" name="Shape 58"/>
          <p:cNvSpPr txBox="1"/>
          <p:nvPr/>
        </p:nvSpPr>
        <p:spPr>
          <a:xfrm>
            <a:off x="951700" y="1283200"/>
            <a:ext cx="7143299" cy="181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3000"/>
              <a:t>Требования СанПиН к размещению оборудования в помещениях ДОО.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79912" y="4803998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2017 год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ctrTitle"/>
          </p:nvPr>
        </p:nvSpPr>
        <p:spPr>
          <a:xfrm>
            <a:off x="311700" y="160400"/>
            <a:ext cx="8520599" cy="2440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just" rtl="0">
              <a:spcBef>
                <a:spcPts val="0"/>
              </a:spcBef>
              <a:spcAft>
                <a:spcPts val="1000"/>
              </a:spcAft>
              <a:buNone/>
            </a:pPr>
            <a:endParaRPr sz="18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just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1800" b="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6.14. Во вновь строящихся и реконструируемых дошкольных организациях необходимо в составе групповых предусмотреть отдельные спальные помещения.</a:t>
            </a:r>
          </a:p>
          <a:p>
            <a:pPr lvl="0" algn="just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Спальни оборудуют стационарными кроватями.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3012" y="1651071"/>
            <a:ext cx="4871074" cy="3235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ctrTitle"/>
          </p:nvPr>
        </p:nvSpPr>
        <p:spPr>
          <a:xfrm>
            <a:off x="151300" y="53475"/>
            <a:ext cx="8520599" cy="2344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just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1800" b="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6.18. Туалетные помещения</a:t>
            </a:r>
            <a:r>
              <a:rPr lang="ru"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делят на умывальную зону и зону санитарных узлов. В зоне умывальной размещают детские умывальники и огороженный трансформируемым ограждением душевой поддон с доступом к нему с 3 сторон для проведения закаливающих процедур. В зоне санитарных узлов размещают унитазы.</a:t>
            </a:r>
          </a:p>
          <a:p>
            <a:pPr lvl="0">
              <a:spcBef>
                <a:spcPts val="0"/>
              </a:spcBef>
              <a:buNone/>
            </a:pPr>
            <a:endParaRPr sz="1800"/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5776" y="1700250"/>
            <a:ext cx="4495448" cy="3357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ctrTitle"/>
          </p:nvPr>
        </p:nvSpPr>
        <p:spPr>
          <a:xfrm>
            <a:off x="226175" y="64150"/>
            <a:ext cx="8520599" cy="1101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3000">
                <a:latin typeface="Arial"/>
                <a:ea typeface="Arial"/>
                <a:cs typeface="Arial"/>
                <a:sym typeface="Arial"/>
              </a:rPr>
              <a:t>Что говорит СанПиН про РППС?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subTitle" idx="1"/>
          </p:nvPr>
        </p:nvSpPr>
        <p:spPr>
          <a:xfrm>
            <a:off x="97825" y="780625"/>
            <a:ext cx="8520599" cy="4448400"/>
          </a:xfrm>
          <a:prstGeom prst="rect">
            <a:avLst/>
          </a:prstGeom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lnSpc>
                <a:spcPct val="140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ru" sz="1200" u="sng">
                <a:solidFill>
                  <a:srgbClr val="FF000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Развивающая предметно-пространственная среда  должна обеспечивать:</a:t>
            </a:r>
          </a:p>
          <a:p>
            <a:pPr lvl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100" b="0">
                <a:solidFill>
                  <a:srgbClr val="00000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-учёт национально-культурных условий,</a:t>
            </a:r>
          </a:p>
          <a:p>
            <a:pPr lvl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100" b="0">
                <a:solidFill>
                  <a:srgbClr val="00000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-климатических условий, в которых осуществляется образовательный процесс.</a:t>
            </a:r>
          </a:p>
          <a:p>
            <a:pPr lvl="0" algn="l" rtl="0">
              <a:lnSpc>
                <a:spcPct val="115000"/>
              </a:lnSpc>
              <a:spcBef>
                <a:spcPts val="0"/>
              </a:spcBef>
              <a:buNone/>
            </a:pPr>
            <a:endParaRPr sz="1200" b="0">
              <a:solidFill>
                <a:srgbClr val="00000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lvl="0" algn="l" rtl="0">
              <a:lnSpc>
                <a:spcPct val="140000"/>
              </a:lnSpc>
              <a:spcBef>
                <a:spcPts val="0"/>
              </a:spcBef>
              <a:buNone/>
            </a:pPr>
            <a:r>
              <a:rPr lang="ru" sz="1200" u="sng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Насыщенность среды должна соответствовать возрастным возможностям детей и содержанию Программы:</a:t>
            </a:r>
          </a:p>
          <a:p>
            <a:pPr lvl="0" algn="l" rtl="0">
              <a:lnSpc>
                <a:spcPct val="140000"/>
              </a:lnSpc>
              <a:spcBef>
                <a:spcPts val="0"/>
              </a:spcBef>
              <a:buNone/>
            </a:pPr>
            <a:r>
              <a:rPr lang="ru" sz="1100" b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-Условия для художественно-эстетического развития детей</a:t>
            </a:r>
          </a:p>
          <a:p>
            <a:pPr lvl="0" algn="l" rtl="0">
              <a:lnSpc>
                <a:spcPct val="140000"/>
              </a:lnSpc>
              <a:spcBef>
                <a:spcPts val="0"/>
              </a:spcBef>
              <a:buNone/>
            </a:pPr>
            <a:r>
              <a:rPr lang="ru" sz="1100" b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-Условия для развития театрализованной деятельности детей</a:t>
            </a:r>
          </a:p>
          <a:p>
            <a:pPr lvl="0" algn="l" rtl="0">
              <a:lnSpc>
                <a:spcPct val="140000"/>
              </a:lnSpc>
              <a:spcBef>
                <a:spcPts val="0"/>
              </a:spcBef>
              <a:buNone/>
            </a:pPr>
            <a:r>
              <a:rPr lang="ru" sz="1100" b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-Условия для развития детей в музыкальной деятельности</a:t>
            </a:r>
          </a:p>
          <a:p>
            <a:pPr lvl="0" algn="l" rtl="0">
              <a:lnSpc>
                <a:spcPct val="140000"/>
              </a:lnSpc>
              <a:spcBef>
                <a:spcPts val="0"/>
              </a:spcBef>
              <a:buNone/>
            </a:pPr>
            <a:r>
              <a:rPr lang="ru" sz="1100" b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-Условия для развития конструктивной деятельности детей</a:t>
            </a:r>
          </a:p>
          <a:p>
            <a:pPr lvl="0" algn="l" rtl="0">
              <a:lnSpc>
                <a:spcPct val="140000"/>
              </a:lnSpc>
              <a:spcBef>
                <a:spcPts val="0"/>
              </a:spcBef>
              <a:buNone/>
            </a:pPr>
            <a:r>
              <a:rPr lang="ru" sz="1100" b="0">
                <a:solidFill>
                  <a:srgbClr val="000000"/>
                </a:solidFill>
                <a:highlight>
                  <a:srgbClr val="00FFFF"/>
                </a:highlight>
                <a:latin typeface="Verdana"/>
                <a:ea typeface="Verdana"/>
                <a:cs typeface="Verdana"/>
                <a:sym typeface="Verdana"/>
              </a:rPr>
              <a:t>-Условия для развития экологической культуры детей</a:t>
            </a:r>
          </a:p>
          <a:p>
            <a:pPr lvl="0" algn="l" rtl="0">
              <a:lnSpc>
                <a:spcPct val="140000"/>
              </a:lnSpc>
              <a:spcBef>
                <a:spcPts val="0"/>
              </a:spcBef>
              <a:buNone/>
            </a:pPr>
            <a:r>
              <a:rPr lang="ru" sz="1100" b="0">
                <a:solidFill>
                  <a:srgbClr val="000000"/>
                </a:solidFill>
                <a:highlight>
                  <a:srgbClr val="00FFFF"/>
                </a:highlight>
                <a:latin typeface="Verdana"/>
                <a:ea typeface="Verdana"/>
                <a:cs typeface="Verdana"/>
                <a:sym typeface="Verdana"/>
              </a:rPr>
              <a:t>-Условия для развития представлений о человеке в истории и культуре</a:t>
            </a:r>
          </a:p>
          <a:p>
            <a:pPr lvl="0" algn="l" rtl="0">
              <a:lnSpc>
                <a:spcPct val="140000"/>
              </a:lnSpc>
              <a:spcBef>
                <a:spcPts val="0"/>
              </a:spcBef>
              <a:buNone/>
            </a:pPr>
            <a:r>
              <a:rPr lang="ru" sz="1100" b="0">
                <a:solidFill>
                  <a:srgbClr val="000000"/>
                </a:solidFill>
                <a:highlight>
                  <a:srgbClr val="00FFFF"/>
                </a:highlight>
                <a:latin typeface="Verdana"/>
                <a:ea typeface="Verdana"/>
                <a:cs typeface="Verdana"/>
                <a:sym typeface="Verdana"/>
              </a:rPr>
              <a:t>-Условия для физического развития детей</a:t>
            </a:r>
          </a:p>
          <a:p>
            <a:pPr lvl="0" algn="l" rtl="0">
              <a:lnSpc>
                <a:spcPct val="140000"/>
              </a:lnSpc>
              <a:spcBef>
                <a:spcPts val="0"/>
              </a:spcBef>
              <a:buNone/>
            </a:pPr>
            <a:r>
              <a:rPr lang="ru" sz="1100" b="0">
                <a:solidFill>
                  <a:srgbClr val="000000"/>
                </a:solidFill>
                <a:highlight>
                  <a:srgbClr val="00FFFF"/>
                </a:highlight>
                <a:latin typeface="Verdana"/>
                <a:ea typeface="Verdana"/>
                <a:cs typeface="Verdana"/>
                <a:sym typeface="Verdana"/>
              </a:rPr>
              <a:t>-Условия для формирования у детей элементарных, математических представлений</a:t>
            </a:r>
          </a:p>
          <a:p>
            <a:pPr lvl="0" algn="l" rtl="0">
              <a:lnSpc>
                <a:spcPct val="140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ru" sz="1100" b="0">
                <a:solidFill>
                  <a:srgbClr val="000000"/>
                </a:solidFill>
                <a:highlight>
                  <a:srgbClr val="00FFFF"/>
                </a:highlight>
                <a:latin typeface="Verdana"/>
                <a:ea typeface="Verdana"/>
                <a:cs typeface="Verdana"/>
                <a:sym typeface="Verdana"/>
              </a:rPr>
              <a:t>-Условия для развития речи детей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ctrTitle"/>
          </p:nvPr>
        </p:nvSpPr>
        <p:spPr>
          <a:xfrm>
            <a:off x="311700" y="224550"/>
            <a:ext cx="8520599" cy="47798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lnSpc>
                <a:spcPct val="140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ru" sz="1200" u="sng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Образовательное пространство группы должно быть оснащено соответствующими средствами обучения:</a:t>
            </a:r>
          </a:p>
          <a:p>
            <a:pPr lvl="0" algn="l" rtl="0">
              <a:lnSpc>
                <a:spcPct val="140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ru" sz="1100" b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-техническими,</a:t>
            </a:r>
          </a:p>
          <a:p>
            <a:pPr lvl="0" algn="l" rtl="0">
              <a:lnSpc>
                <a:spcPct val="140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ru" sz="1100" b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-игровыми,</a:t>
            </a:r>
          </a:p>
          <a:p>
            <a:pPr lvl="0" algn="l" rtl="0">
              <a:lnSpc>
                <a:spcPct val="140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ru" sz="1100" b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-спортивными,</a:t>
            </a:r>
          </a:p>
          <a:p>
            <a:pPr lvl="0" algn="l" rtl="0">
              <a:lnSpc>
                <a:spcPct val="140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ru" sz="1100" b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-оздоровительными.</a:t>
            </a:r>
          </a:p>
          <a:p>
            <a:pPr lvl="0" algn="l" rtl="0">
              <a:lnSpc>
                <a:spcPct val="140000"/>
              </a:lnSpc>
              <a:spcBef>
                <a:spcPts val="0"/>
              </a:spcBef>
              <a:buNone/>
            </a:pPr>
            <a:r>
              <a:rPr lang="ru" sz="11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" sz="1100" u="sng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" sz="1100" u="sng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" sz="1200" u="sng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Организация образовательного пространства и разнообразие материалов, оборудования и инвентаря должны обеспечивать:</a:t>
            </a:r>
          </a:p>
          <a:p>
            <a:pPr lvl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100" b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-игровую,</a:t>
            </a:r>
          </a:p>
          <a:p>
            <a:pPr lvl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100" b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-познавательную,</a:t>
            </a:r>
          </a:p>
          <a:p>
            <a:pPr lvl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100" b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-исследовательскую и творческую активность</a:t>
            </a:r>
          </a:p>
          <a:p>
            <a:pPr lvl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100" b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-экспериментирование с доступными детям материалами (в том числе с песком и водой);</a:t>
            </a:r>
          </a:p>
          <a:p>
            <a:pPr lvl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100" b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-двигательную активность, условия для подвижных игр</a:t>
            </a:r>
          </a:p>
          <a:p>
            <a:pPr lvl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100" b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-пособия и игрушки для развития развитие крупной и мелкой моторики,</a:t>
            </a:r>
          </a:p>
          <a:p>
            <a:pPr lvl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100" b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-эмоциональное благополучие детей во взаимодействии с предметно-пространственным окружением;</a:t>
            </a:r>
          </a:p>
          <a:p>
            <a:pPr lvl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100" b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-возможность самовыражения детей.</a:t>
            </a:r>
          </a:p>
          <a:p>
            <a:pPr lvl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100" b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-размещение оборудования по секторам.</a:t>
            </a:r>
          </a:p>
          <a:p>
            <a:pPr lvl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100" b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-материалы, учитывающие интересы мальчиков и девочек, как в труде, так и в игре.</a:t>
            </a:r>
          </a:p>
          <a:p>
            <a:pPr lvl="0" algn="l">
              <a:spcBef>
                <a:spcPts val="0"/>
              </a:spcBef>
              <a:buNone/>
            </a:pPr>
            <a:endParaRPr sz="1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ctrTitle"/>
          </p:nvPr>
        </p:nvSpPr>
        <p:spPr>
          <a:xfrm>
            <a:off x="87150" y="106950"/>
            <a:ext cx="8520599" cy="4940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lnSpc>
                <a:spcPct val="140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ru" sz="1200" u="sng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Поли функциональность материалов:</a:t>
            </a:r>
          </a:p>
          <a:p>
            <a:pPr lvl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100" b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-возможность разнообразного использования различных составляющих предметной среды, например детской мебели, матов, мягких модулей, ширм и т. д.</a:t>
            </a:r>
          </a:p>
          <a:p>
            <a:pPr lvl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100" b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-наличие в группе полифункциональных (не обладающих жёстко закреплённым способом употребления) предметов,</a:t>
            </a:r>
          </a:p>
          <a:p>
            <a:pPr lvl="0" algn="l" rtl="0">
              <a:lnSpc>
                <a:spcPct val="140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ru" sz="1100" b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    природных материалов, пригодных для использования в разных видах детской активности,</a:t>
            </a:r>
          </a:p>
          <a:p>
            <a:pPr lvl="0" algn="l" rtl="0">
              <a:lnSpc>
                <a:spcPct val="140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ru" sz="1100" b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    предметов-заместителей в детской игре.</a:t>
            </a:r>
          </a:p>
          <a:p>
            <a:pPr lvl="0" algn="l" rtl="0">
              <a:lnSpc>
                <a:spcPct val="140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ru" sz="1200" u="sng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Вариативность среды:</a:t>
            </a:r>
          </a:p>
          <a:p>
            <a:pPr lvl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100" b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-наличие в группе различных пространств - для игры,</a:t>
            </a:r>
          </a:p>
          <a:p>
            <a:pPr lvl="0" algn="l" rtl="0">
              <a:lnSpc>
                <a:spcPct val="140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ru" sz="1100" b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      конструирования,</a:t>
            </a:r>
          </a:p>
          <a:p>
            <a:pPr lvl="0" algn="l" rtl="0">
              <a:lnSpc>
                <a:spcPct val="140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ru" sz="1100" b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      уголок уединения</a:t>
            </a:r>
          </a:p>
          <a:p>
            <a:pPr lvl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100" b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-периодическая сменяемость игрового материала,</a:t>
            </a:r>
          </a:p>
          <a:p>
            <a:pPr lvl="0" algn="l" rtl="0">
              <a:lnSpc>
                <a:spcPct val="140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ru" sz="1100" b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   появление новых предметов, стимулирующих игровую, двигательную, познавательную и исследовательскую     активность детей.</a:t>
            </a:r>
          </a:p>
          <a:p>
            <a:pPr lvl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100" b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-легко сменяемые элементы декора  .</a:t>
            </a:r>
          </a:p>
          <a:p>
            <a:pPr lvl="0" algn="l" rtl="0">
              <a:lnSpc>
                <a:spcPct val="140000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sz="1100" b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>
              <a:spcBef>
                <a:spcPts val="0"/>
              </a:spcBef>
              <a:buNone/>
            </a:pPr>
            <a:endParaRPr sz="1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ctrTitle"/>
          </p:nvPr>
        </p:nvSpPr>
        <p:spPr>
          <a:xfrm>
            <a:off x="119225" y="64150"/>
            <a:ext cx="8520599" cy="3582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lnSpc>
                <a:spcPct val="140000"/>
              </a:lnSpc>
              <a:spcBef>
                <a:spcPts val="0"/>
              </a:spcBef>
              <a:buNone/>
            </a:pPr>
            <a:r>
              <a:rPr lang="ru" sz="1200" u="sng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Доступность среды:</a:t>
            </a:r>
          </a:p>
          <a:p>
            <a:pPr lvl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100" b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-свободный доступ воспитанников к играм, игрушкам, материалам, пособиям, обеспечивающим все основные виды детской активности.</a:t>
            </a:r>
          </a:p>
          <a:p>
            <a:pPr lvl="0" algn="l" rtl="0">
              <a:lnSpc>
                <a:spcPct val="140000"/>
              </a:lnSpc>
              <a:spcBef>
                <a:spcPts val="0"/>
              </a:spcBef>
              <a:buNone/>
            </a:pPr>
            <a:r>
              <a:rPr lang="ru" sz="1200" u="sng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Безопасность предметно-пространственной среды</a:t>
            </a:r>
          </a:p>
          <a:p>
            <a:pPr lvl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100" b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-соответствие всех её элементов требованиям по обеспечению надёжности и безопасности их использования.</a:t>
            </a:r>
          </a:p>
          <a:p>
            <a:pPr lvl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100" b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-Соблюдение инструкций по охране здоровья и жизни детей</a:t>
            </a:r>
          </a:p>
          <a:p>
            <a:pPr lvl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100" b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-Соответствие дидактического материала и пособий санитарным и эстетическим</a:t>
            </a:r>
          </a:p>
          <a:p>
            <a:pPr lvl="0" algn="l" rtl="0">
              <a:lnSpc>
                <a:spcPct val="140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ru" sz="1100" b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требованиям</a:t>
            </a:r>
          </a:p>
          <a:p>
            <a:pPr lvl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100" b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-Соответствие возрастным и индивидуальным особенностям детей наглядно-дидактического материала</a:t>
            </a:r>
          </a:p>
          <a:p>
            <a:pPr lvl="0" rtl="0">
              <a:spcBef>
                <a:spcPts val="0"/>
              </a:spcBef>
              <a:buNone/>
            </a:pPr>
            <a:endParaRPr sz="1100"/>
          </a:p>
          <a:p>
            <a:pPr lvl="0">
              <a:spcBef>
                <a:spcPts val="0"/>
              </a:spcBef>
              <a:buNone/>
            </a:pPr>
            <a:endParaRPr sz="11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236825" y="374275"/>
            <a:ext cx="8520599" cy="3817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just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1800" b="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6.2. Раздевальные оборудуют шкафами для верхней одежды детей и персонала.</a:t>
            </a:r>
          </a:p>
          <a:p>
            <a:pPr lvl="0" algn="just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Шкафы для одежды и обуви оборудовать индивидуальными ячейками-полками для головных уборов и крючками для верхней одежды. Каждый индивидуальный шкаф маркируется.</a:t>
            </a:r>
          </a:p>
          <a:p>
            <a:pPr lvl="0" algn="just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 раздевальных (или в отдельных помещениях) должны быть предусмотрены условия для сушки верхней одежды и обуви детей.</a:t>
            </a:r>
          </a:p>
          <a:p>
            <a:pPr lvl="0" algn="just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 раздевальных возможна установка стеллажей для игрушек, используемых на прогулке.</a:t>
            </a:r>
          </a:p>
          <a:p>
            <a:pPr lvl="0" algn="just" rtl="0">
              <a:spcBef>
                <a:spcPts val="0"/>
              </a:spcBef>
              <a:spcAft>
                <a:spcPts val="1000"/>
              </a:spcAft>
              <a:buNone/>
            </a:pPr>
            <a:endParaRPr sz="18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0925" y="2517875"/>
            <a:ext cx="3521375" cy="234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ctrTitle"/>
          </p:nvPr>
        </p:nvSpPr>
        <p:spPr>
          <a:xfrm>
            <a:off x="311700" y="53475"/>
            <a:ext cx="8520599" cy="1657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just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1800" b="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6.5. В групповых помещениях для детей 1,5 лет и старше столы и стулья устанавливают по числу детей в группах. Для детей старшей и подготовительной групп рекомендуется использовать столы с изменяющимся наклоном крышки до 30 градусов.</a:t>
            </a:r>
          </a:p>
          <a:p>
            <a:pPr lvl="0">
              <a:spcBef>
                <a:spcPts val="0"/>
              </a:spcBef>
              <a:buNone/>
            </a:pPr>
            <a:endParaRPr sz="1200"/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8650" y="1032400"/>
            <a:ext cx="5346674" cy="401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ctrTitle"/>
          </p:nvPr>
        </p:nvSpPr>
        <p:spPr>
          <a:xfrm>
            <a:off x="1422200" y="139000"/>
            <a:ext cx="6148200" cy="1187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800" b="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6.7. Для детей 1,5-3 лет в групповых следует предусмотреть спортивный уголок.</a:t>
            </a:r>
            <a:r>
              <a:rPr lang="ru" sz="1800" u="sng"/>
              <a:t> </a:t>
            </a:r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4846" y="1128999"/>
            <a:ext cx="2500427" cy="3731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9625" y="1411524"/>
            <a:ext cx="4285174" cy="327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ctrTitle"/>
          </p:nvPr>
        </p:nvSpPr>
        <p:spPr>
          <a:xfrm>
            <a:off x="311700" y="267300"/>
            <a:ext cx="8520599" cy="14648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just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1800" b="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6.10. В дошкольных организациях используют игрушки,</a:t>
            </a:r>
            <a:r>
              <a:rPr lang="ru"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безвредные для здоровья детей и отвечающие гигиеническим требованиям к товарам детского ассортимента, которые могут быть подвергнуты влажной обработке (стирке) и дезинфекции. Мягконабивные и пенолатексные ворсованные игрушки для детей дошкольного возраста следует использовать только в качестве дидактических пособий.</a:t>
            </a:r>
          </a:p>
          <a:p>
            <a:pPr lvl="0">
              <a:spcBef>
                <a:spcPts val="0"/>
              </a:spcBef>
              <a:buNone/>
            </a:pPr>
            <a:endParaRPr sz="1200"/>
          </a:p>
        </p:txBody>
      </p:sp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1800" y="1732200"/>
            <a:ext cx="3992176" cy="2994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each-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508</Words>
  <Application>Microsoft Office PowerPoint</Application>
  <PresentationFormat>Экран (16:9)</PresentationFormat>
  <Paragraphs>70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Verdana</vt:lpstr>
      <vt:lpstr>Source Code Pro</vt:lpstr>
      <vt:lpstr>Amatic SC</vt:lpstr>
      <vt:lpstr>beach-day</vt:lpstr>
      <vt:lpstr> ГОСУДАРСТВЕННОЕ БЮДЖЕТНОЕ ПРОФЕССИОНАЛЬНОЕ ОБРАЗОВАТЕЛЬНОЕ УЧРЕЖДЕНИЕ         СРЕДНЕГО ПРОФЕССИОНАЛЬНОГО ОБРАЗОВАНИЯ  ВЛАДИМИРСКОЙ ОБЛАСТИ.                                  «МУРОМСКИЙ ПЕДАГОГИЧЕСКИЙ КОЛЛЕДЖ» </vt:lpstr>
      <vt:lpstr>Что говорит СанПиН про РППС?</vt:lpstr>
      <vt:lpstr>Образовательное пространство группы должно быть оснащено соответствующими средствами обучения: -техническими, -игровыми, -спортивными, -оздоровительными.    Организация образовательного пространства и разнообразие материалов, оборудования и инвентаря должны обеспечивать: -игровую, -познавательную, -исследовательскую и творческую активность -экспериментирование с доступными детям материалами (в том числе с песком и водой); -двигательную активность, условия для подвижных игр -пособия и игрушки для развития развитие крупной и мелкой моторики, -эмоциональное благополучие детей во взаимодействии с предметно-пространственным окружением; -возможность самовыражения детей. -размещение оборудования по секторам. -материалы, учитывающие интересы мальчиков и девочек, как в труде, так и в игре. </vt:lpstr>
      <vt:lpstr>Поли функциональность материалов: -возможность разнообразного использования различных составляющих предметной среды, например детской мебели, матов, мягких модулей, ширм и т. д. -наличие в группе полифункциональных (не обладающих жёстко закреплённым способом употребления) предметов,      природных материалов, пригодных для использования в разных видах детской активности,      предметов-заместителей в детской игре. Вариативность среды: -наличие в группе различных пространств - для игры,        конструирования,        уголок уединения -периодическая сменяемость игрового материала,     появление новых предметов, стимулирующих игровую, двигательную, познавательную и исследовательскую     активность детей. -легко сменяемые элементы декора  .  </vt:lpstr>
      <vt:lpstr>Доступность среды: -свободный доступ воспитанников к играм, игрушкам, материалам, пособиям, обеспечивающим все основные виды детской активности. Безопасность предметно-пространственной среды -соответствие всех её элементов требованиям по обеспечению надёжности и безопасности их использования. -Соблюдение инструкций по охране здоровья и жизни детей -Соответствие дидактического материала и пособий санитарным и эстетическим требованиям -Соответствие возрастным и индивидуальным особенностям детей наглядно-дидактического материала  </vt:lpstr>
      <vt:lpstr>6.2. Раздевальные оборудуют шкафами для верхней одежды детей и персонала. Шкафы для одежды и обуви оборудовать индивидуальными ячейками-полками для головных уборов и крючками для верхней одежды. Каждый индивидуальный шкаф маркируется. В раздевальных (или в отдельных помещениях) должны быть предусмотрены условия для сушки верхней одежды и обуви детей. В раздевальных возможна установка стеллажей для игрушек, используемых на прогулке.  </vt:lpstr>
      <vt:lpstr>6.5. В групповых помещениях для детей 1,5 лет и старше столы и стулья устанавливают по числу детей в группах. Для детей старшей и подготовительной групп рекомендуется использовать столы с изменяющимся наклоном крышки до 30 градусов. </vt:lpstr>
      <vt:lpstr>6.7. Для детей 1,5-3 лет в групповых следует предусмотреть спортивный уголок. </vt:lpstr>
      <vt:lpstr>6.10. В дошкольных организациях используют игрушки, безвредные для здоровья детей и отвечающие гигиеническим требованиям к товарам детского ассортимента, которые могут быть подвергнуты влажной обработке (стирке) и дезинфекции. Мягконабивные и пенолатексные ворсованные игрушки для детей дошкольного возраста следует использовать только в качестве дидактических пособий. </vt:lpstr>
      <vt:lpstr> 6.14. Во вновь строящихся и реконструируемых дошкольных организациях необходимо в составе групповых предусмотреть отдельные спальные помещения. Спальни оборудуют стационарными кроватями. </vt:lpstr>
      <vt:lpstr>6.18. Туалетные помещения делят на умывальную зону и зону санитарных узлов. В зоне умывальной размещают детские умывальники и огороженный трансформируемым ограждением душевой поддон с доступом к нему с 3 сторон для проведения закаливающих процедур. В зоне санитарных узлов размещают унитазы.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ГОСУДАРСТВЕННОЕ БЮДЖЕТНОЕ ПРОФЕССИОНАЛЬНОЕ ОБРАЗОВАТЕЛЬНОЕ УЧРЕЖДЕНИЕ         СРЕДНЕГО ПРОФЕССИОНАЛЬНОГО ОБРАЗОВАНИЯ  ВЛАДИМИРСКОЙ ОБЛАСТИ.                                  «МУРОМСКИЙ ПЕДАГОГИЧЕСКИЙ КОЛЛЕДЖ» </dc:title>
  <cp:lastModifiedBy>Admin</cp:lastModifiedBy>
  <cp:revision>1</cp:revision>
  <dcterms:modified xsi:type="dcterms:W3CDTF">2017-01-03T15:30:42Z</dcterms:modified>
</cp:coreProperties>
</file>