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261" r:id="rId5"/>
    <p:sldId id="258" r:id="rId6"/>
    <p:sldId id="259" r:id="rId7"/>
    <p:sldId id="262" r:id="rId8"/>
    <p:sldId id="263" r:id="rId9"/>
    <p:sldId id="264" r:id="rId10"/>
    <p:sldId id="288" r:id="rId11"/>
    <p:sldId id="265" r:id="rId12"/>
    <p:sldId id="266" r:id="rId13"/>
    <p:sldId id="267" r:id="rId14"/>
    <p:sldId id="268" r:id="rId15"/>
    <p:sldId id="269" r:id="rId16"/>
    <p:sldId id="270" r:id="rId17"/>
    <p:sldId id="28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CC702-19EE-4290-9759-3C9C32A93DA1}" type="datetimeFigureOut">
              <a:rPr lang="ru-RU" smtClean="0"/>
              <a:pPr/>
              <a:t>17.02.2018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F279FF-01BE-4BDF-AC04-B4E354A1ED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34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0F279FF-01BE-4BDF-AC04-B4E354A1EDBE}"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BD0E-76FD-4160-BA0F-175CCD5A7EF3}"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EF4F6F-0110-4F76-B89D-EA0F40E0F0A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BD0E-76FD-4160-BA0F-175CCD5A7EF3}" type="datetimeFigureOut">
              <a:rPr lang="ru-RU" smtClean="0"/>
              <a:pPr/>
              <a:t>17.02.2018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F4F6F-0110-4F76-B89D-EA0F40E0F0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commons.wikimedia.org/wiki/File:1832._BRULLOV_VSADNICA1.jpg?uselang=r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6%D0%B5%D1%80%D0%BE%D0%BC,_%D0%96%D0%B0%D0%BD-%D0%9B%D0%B5%D0%BE%D0%B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commons.wikimedia.org/wiki/File:Jean-Leon_Gerome_Pollice_Verso.jpg?uselang=ru" TargetMode="External"/><Relationship Id="rId4" Type="http://schemas.openxmlformats.org/officeDocument/2006/relationships/hyperlink" Target="https://ru.wikipedia.org/wiki/187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872207"/>
          </a:xfrm>
        </p:spPr>
        <p:txBody>
          <a:bodyPr>
            <a:normAutofit/>
          </a:bodyPr>
          <a:lstStyle/>
          <a:p>
            <a:r>
              <a:rPr lang="ru-RU" dirty="0" smtClean="0"/>
              <a:t>Академизм. Академическое искусство.</a:t>
            </a:r>
            <a:endParaRPr lang="ru-RU" dirty="0"/>
          </a:p>
        </p:txBody>
      </p:sp>
      <p:sp>
        <p:nvSpPr>
          <p:cNvPr id="3" name="Подзаголовок 2"/>
          <p:cNvSpPr>
            <a:spLocks noGrp="1"/>
          </p:cNvSpPr>
          <p:nvPr>
            <p:ph type="subTitle" idx="1"/>
          </p:nvPr>
        </p:nvSpPr>
        <p:spPr>
          <a:xfrm>
            <a:off x="1371600" y="2132856"/>
            <a:ext cx="6400800" cy="1008112"/>
          </a:xfrm>
        </p:spPr>
        <p:txBody>
          <a:bodyPr/>
          <a:lstStyle/>
          <a:p>
            <a:r>
              <a:rPr lang="ru-RU" dirty="0" smtClean="0"/>
              <a:t>Салонное искусство</a:t>
            </a:r>
            <a:endParaRPr lang="ru-RU" dirty="0"/>
          </a:p>
        </p:txBody>
      </p:sp>
      <p:pic>
        <p:nvPicPr>
          <p:cNvPr id="52225" name="Picture 1" descr="C:\Users\светлана\Pictures\Академизм\htmpage0069_img_1[1].jpg"/>
          <p:cNvPicPr>
            <a:picLocks noChangeAspect="1" noChangeArrowheads="1"/>
          </p:cNvPicPr>
          <p:nvPr/>
        </p:nvPicPr>
        <p:blipFill>
          <a:blip r:embed="rId3" cstate="print"/>
          <a:srcRect/>
          <a:stretch>
            <a:fillRect/>
          </a:stretch>
        </p:blipFill>
        <p:spPr bwMode="auto">
          <a:xfrm>
            <a:off x="5724128" y="3789040"/>
            <a:ext cx="2084387" cy="2555875"/>
          </a:xfrm>
          <a:prstGeom prst="rect">
            <a:avLst/>
          </a:prstGeom>
          <a:noFill/>
        </p:spPr>
      </p:pic>
      <p:pic>
        <p:nvPicPr>
          <p:cNvPr id="8" name="Рисунок 7" descr="https://upload.wikimedia.org/wikipedia/commons/thumb/a/a6/1832._BRULLOV_VSADNICA1.jpg/260px-1832._BRULLOV_VSADNICA1.jpg">
            <a:hlinkClick r:id="rId4"/>
          </p:cNvPr>
          <p:cNvPicPr/>
          <p:nvPr/>
        </p:nvPicPr>
        <p:blipFill>
          <a:blip r:embed="rId5" cstate="print"/>
          <a:srcRect/>
          <a:stretch>
            <a:fillRect/>
          </a:stretch>
        </p:blipFill>
        <p:spPr bwMode="auto">
          <a:xfrm>
            <a:off x="1115616" y="3068960"/>
            <a:ext cx="2476500" cy="35337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3200" dirty="0" smtClean="0">
                <a:latin typeface="Times New Roman" pitchFamily="18" charset="0"/>
                <a:cs typeface="Times New Roman" pitchFamily="18" charset="0"/>
              </a:rPr>
              <a:t>Академизм становится </a:t>
            </a:r>
            <a:r>
              <a:rPr lang="ru-RU" sz="3200" dirty="0">
                <a:latin typeface="Times New Roman" pitchFamily="18" charset="0"/>
                <a:cs typeface="Times New Roman" pitchFamily="18" charset="0"/>
              </a:rPr>
              <a:t>официальным направлением, поддержанным королевскими династиями разных </a:t>
            </a:r>
            <a:r>
              <a:rPr lang="ru-RU" sz="3200" dirty="0" smtClean="0">
                <a:latin typeface="Times New Roman" pitchFamily="18" charset="0"/>
                <a:cs typeface="Times New Roman" pitchFamily="18" charset="0"/>
              </a:rPr>
              <a:t>стран.</a:t>
            </a:r>
            <a:r>
              <a:rPr lang="ru-RU" sz="3200" b="1" i="1" dirty="0">
                <a:latin typeface="Times New Roman" pitchFamily="18" charset="0"/>
                <a:cs typeface="Times New Roman" pitchFamily="18" charset="0"/>
              </a:rPr>
              <a:t/>
            </a:r>
            <a:br>
              <a:rPr lang="ru-RU" sz="3200" b="1" i="1" dirty="0">
                <a:latin typeface="Times New Roman" pitchFamily="18" charset="0"/>
                <a:cs typeface="Times New Roman" pitchFamily="18" charset="0"/>
              </a:rPr>
            </a:b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Начинается эра изысканных сюжетов </a:t>
            </a:r>
            <a:r>
              <a:rPr lang="ru-RU" sz="3200" dirty="0">
                <a:latin typeface="Times New Roman" pitchFamily="18" charset="0"/>
                <a:cs typeface="Times New Roman" pitchFamily="18" charset="0"/>
              </a:rPr>
              <a:t>(библейских или античных), только красивых, внешне привлекательных моделей, исправленных по античным образцам, </a:t>
            </a:r>
            <a:r>
              <a:rPr lang="ru-RU" sz="3200" dirty="0" smtClean="0">
                <a:latin typeface="Times New Roman" pitchFamily="18" charset="0"/>
                <a:cs typeface="Times New Roman" pitchFamily="18" charset="0"/>
              </a:rPr>
              <a:t>виртуозного технического исполнения. </a:t>
            </a:r>
            <a:endParaRPr lang="ru-RU" sz="3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Пигмалион</a:t>
            </a:r>
            <a:r>
              <a:rPr lang="ru-RU" sz="3200" dirty="0" smtClean="0">
                <a:latin typeface="Times New Roman" pitchFamily="18" charset="0"/>
                <a:cs typeface="Times New Roman" pitchFamily="18" charset="0"/>
              </a:rPr>
              <a:t> и Галатея», Жан </a:t>
            </a:r>
            <a:r>
              <a:rPr lang="ru-RU" sz="3200" dirty="0" err="1" smtClean="0">
                <a:latin typeface="Times New Roman" pitchFamily="18" charset="0"/>
                <a:cs typeface="Times New Roman" pitchFamily="18" charset="0"/>
              </a:rPr>
              <a:t>Жером</a:t>
            </a:r>
            <a:endParaRPr lang="ru-RU" sz="3200" dirty="0">
              <a:latin typeface="Times New Roman" pitchFamily="18" charset="0"/>
              <a:cs typeface="Times New Roman" pitchFamily="18" charset="0"/>
            </a:endParaRPr>
          </a:p>
        </p:txBody>
      </p:sp>
      <p:pic>
        <p:nvPicPr>
          <p:cNvPr id="4" name="Содержимое 3" descr="38207808_518[1].jpg"/>
          <p:cNvPicPr>
            <a:picLocks noGrp="1" noChangeAspect="1"/>
          </p:cNvPicPr>
          <p:nvPr>
            <p:ph idx="1"/>
          </p:nvPr>
        </p:nvPicPr>
        <p:blipFill>
          <a:blip r:embed="rId3" cstate="print"/>
          <a:stretch>
            <a:fillRect/>
          </a:stretch>
        </p:blipFill>
        <p:spPr>
          <a:xfrm>
            <a:off x="2761615" y="1600200"/>
            <a:ext cx="3620770"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«Эскиз собаки», Жан </a:t>
            </a:r>
            <a:r>
              <a:rPr lang="ru-RU" sz="3200" dirty="0" err="1" smtClean="0">
                <a:latin typeface="Times New Roman" pitchFamily="18" charset="0"/>
                <a:cs typeface="Times New Roman" pitchFamily="18" charset="0"/>
              </a:rPr>
              <a:t>Жером</a:t>
            </a:r>
            <a:endParaRPr lang="ru-RU" sz="3200" dirty="0">
              <a:latin typeface="Times New Roman" pitchFamily="18" charset="0"/>
              <a:cs typeface="Times New Roman" pitchFamily="18" charset="0"/>
            </a:endParaRPr>
          </a:p>
        </p:txBody>
      </p:sp>
      <p:pic>
        <p:nvPicPr>
          <p:cNvPr id="4" name="Содержимое 3" descr="Jean%20Leon%20Gerome38[1].jpg"/>
          <p:cNvPicPr>
            <a:picLocks noGrp="1" noChangeAspect="1"/>
          </p:cNvPicPr>
          <p:nvPr>
            <p:ph idx="1"/>
          </p:nvPr>
        </p:nvPicPr>
        <p:blipFill>
          <a:blip r:embed="rId3" cstate="print"/>
          <a:stretch>
            <a:fillRect/>
          </a:stretch>
        </p:blipFill>
        <p:spPr>
          <a:xfrm>
            <a:off x="2985084" y="1600200"/>
            <a:ext cx="3173832"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«В Каире», Жан Леон </a:t>
            </a:r>
            <a:r>
              <a:rPr lang="ru-RU" sz="3200" dirty="0" err="1" smtClean="0">
                <a:latin typeface="Times New Roman" pitchFamily="18" charset="0"/>
                <a:cs typeface="Times New Roman" pitchFamily="18" charset="0"/>
              </a:rPr>
              <a:t>Жером</a:t>
            </a:r>
            <a:endParaRPr lang="ru-RU" sz="3200" dirty="0">
              <a:latin typeface="Times New Roman" pitchFamily="18" charset="0"/>
              <a:cs typeface="Times New Roman" pitchFamily="18" charset="0"/>
            </a:endParaRPr>
          </a:p>
        </p:txBody>
      </p:sp>
      <p:pic>
        <p:nvPicPr>
          <p:cNvPr id="4" name="Содержимое 3" descr="pelt-merchant-of-cairo_thumb_medium580_0[1].jpg"/>
          <p:cNvPicPr>
            <a:picLocks noGrp="1" noChangeAspect="1"/>
          </p:cNvPicPr>
          <p:nvPr>
            <p:ph idx="1"/>
          </p:nvPr>
        </p:nvPicPr>
        <p:blipFill>
          <a:blip r:embed="rId3" cstate="print"/>
          <a:stretch>
            <a:fillRect/>
          </a:stretch>
        </p:blipFill>
        <p:spPr>
          <a:xfrm>
            <a:off x="2781373" y="1600200"/>
            <a:ext cx="3581253"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«Петушиный бой», Жан Леон </a:t>
            </a:r>
            <a:r>
              <a:rPr lang="ru-RU" sz="3200" dirty="0" err="1" smtClean="0">
                <a:latin typeface="Times New Roman" pitchFamily="18" charset="0"/>
                <a:cs typeface="Times New Roman" pitchFamily="18" charset="0"/>
              </a:rPr>
              <a:t>Жером</a:t>
            </a:r>
            <a:endParaRPr lang="ru-RU" sz="3200" dirty="0">
              <a:latin typeface="Times New Roman" pitchFamily="18" charset="0"/>
              <a:cs typeface="Times New Roman" pitchFamily="18" charset="0"/>
            </a:endParaRPr>
          </a:p>
        </p:txBody>
      </p:sp>
      <p:pic>
        <p:nvPicPr>
          <p:cNvPr id="4" name="Содержимое 3" descr="Jean_leon_gerome_combat_de_coqs[1].jpg"/>
          <p:cNvPicPr>
            <a:picLocks noGrp="1" noChangeAspect="1"/>
          </p:cNvPicPr>
          <p:nvPr>
            <p:ph idx="1"/>
          </p:nvPr>
        </p:nvPicPr>
        <p:blipFill>
          <a:blip r:embed="rId3" cstate="print"/>
          <a:stretch>
            <a:fillRect/>
          </a:stretch>
        </p:blipFill>
        <p:spPr>
          <a:xfrm>
            <a:off x="1310935" y="1600200"/>
            <a:ext cx="6522130"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«Кто бы вы ни были, здесь я главный», Жан Леон </a:t>
            </a:r>
            <a:r>
              <a:rPr lang="ru-RU" sz="3200" dirty="0" err="1" smtClean="0">
                <a:latin typeface="Times New Roman" pitchFamily="18" charset="0"/>
                <a:cs typeface="Times New Roman" pitchFamily="18" charset="0"/>
              </a:rPr>
              <a:t>Жером</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4" name="Содержимое 3" descr="111460504[1].jpg"/>
          <p:cNvPicPr>
            <a:picLocks noGrp="1" noChangeAspect="1"/>
          </p:cNvPicPr>
          <p:nvPr>
            <p:ph idx="1"/>
          </p:nvPr>
        </p:nvPicPr>
        <p:blipFill>
          <a:blip r:embed="rId3" cstate="print"/>
          <a:stretch>
            <a:fillRect/>
          </a:stretch>
        </p:blipFill>
        <p:spPr>
          <a:xfrm>
            <a:off x="869781" y="1600200"/>
            <a:ext cx="7404438"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«Людовик </a:t>
            </a:r>
            <a:r>
              <a:rPr lang="en-US" sz="3200" dirty="0" smtClean="0">
                <a:latin typeface="Times New Roman" pitchFamily="18" charset="0"/>
                <a:cs typeface="Times New Roman" pitchFamily="18" charset="0"/>
              </a:rPr>
              <a:t>XIV</a:t>
            </a:r>
            <a:r>
              <a:rPr lang="ru-RU" sz="3200" dirty="0" smtClean="0">
                <a:latin typeface="Times New Roman" pitchFamily="18" charset="0"/>
                <a:cs typeface="Times New Roman" pitchFamily="18" charset="0"/>
              </a:rPr>
              <a:t> и Мольер», Жан Леон </a:t>
            </a:r>
            <a:r>
              <a:rPr lang="ru-RU" sz="3200" dirty="0" err="1" smtClean="0">
                <a:latin typeface="Times New Roman" pitchFamily="18" charset="0"/>
                <a:cs typeface="Times New Roman" pitchFamily="18" charset="0"/>
              </a:rPr>
              <a:t>Жером</a:t>
            </a:r>
            <a:endParaRPr lang="ru-RU" sz="3200" dirty="0">
              <a:latin typeface="Times New Roman" pitchFamily="18" charset="0"/>
              <a:cs typeface="Times New Roman" pitchFamily="18" charset="0"/>
            </a:endParaRPr>
          </a:p>
        </p:txBody>
      </p:sp>
      <p:pic>
        <p:nvPicPr>
          <p:cNvPr id="4" name="Содержимое 3" descr="877031772[1].jpg"/>
          <p:cNvPicPr>
            <a:picLocks noGrp="1" noChangeAspect="1"/>
          </p:cNvPicPr>
          <p:nvPr>
            <p:ph idx="1"/>
          </p:nvPr>
        </p:nvPicPr>
        <p:blipFill>
          <a:blip r:embed="rId3" cstate="print"/>
          <a:stretch>
            <a:fillRect/>
          </a:stretch>
        </p:blipFill>
        <p:spPr>
          <a:xfrm>
            <a:off x="762000" y="1705769"/>
            <a:ext cx="7620000" cy="43148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3200" dirty="0">
                <a:latin typeface="Times New Roman" pitchFamily="18" charset="0"/>
                <a:cs typeface="Times New Roman" pitchFamily="18" charset="0"/>
              </a:rPr>
              <a:t>Салонное искусство </a:t>
            </a:r>
            <a:r>
              <a:rPr lang="ru-RU" sz="3200" dirty="0" smtClean="0">
                <a:latin typeface="Times New Roman" pitchFamily="18" charset="0"/>
                <a:cs typeface="Times New Roman" pitchFamily="18" charset="0"/>
              </a:rPr>
              <a:t>воспевало обнаженное </a:t>
            </a:r>
            <a:r>
              <a:rPr lang="ru-RU" sz="3200" dirty="0">
                <a:latin typeface="Times New Roman" pitchFamily="18" charset="0"/>
                <a:cs typeface="Times New Roman" pitchFamily="18" charset="0"/>
              </a:rPr>
              <a:t>женское и мужское тело, </a:t>
            </a:r>
            <a:r>
              <a:rPr lang="ru-RU" sz="3200" dirty="0" smtClean="0">
                <a:latin typeface="Times New Roman" pitchFamily="18" charset="0"/>
                <a:cs typeface="Times New Roman" pitchFamily="18" charset="0"/>
              </a:rPr>
              <a:t>древних героев, </a:t>
            </a:r>
            <a:r>
              <a:rPr lang="ru-RU" sz="3200" dirty="0">
                <a:latin typeface="Times New Roman" pitchFamily="18" charset="0"/>
                <a:cs typeface="Times New Roman" pitchFamily="18" charset="0"/>
              </a:rPr>
              <a:t>привлекательных </a:t>
            </a:r>
            <a:r>
              <a:rPr lang="ru-RU" sz="3200" dirty="0" smtClean="0">
                <a:latin typeface="Times New Roman" pitchFamily="18" charset="0"/>
                <a:cs typeface="Times New Roman" pitchFamily="18" charset="0"/>
              </a:rPr>
              <a:t>животных, </a:t>
            </a:r>
            <a:r>
              <a:rPr lang="ru-RU" sz="3200" dirty="0">
                <a:latin typeface="Times New Roman" pitchFamily="18" charset="0"/>
                <a:cs typeface="Times New Roman" pitchFamily="18" charset="0"/>
              </a:rPr>
              <a:t>цветы, преимущественно розы, </a:t>
            </a:r>
            <a:r>
              <a:rPr lang="ru-RU" sz="3200" dirty="0" smtClean="0">
                <a:latin typeface="Times New Roman" pitchFamily="18" charset="0"/>
                <a:cs typeface="Times New Roman" pitchFamily="18" charset="0"/>
              </a:rPr>
              <a:t>элегантную современную </a:t>
            </a:r>
            <a:r>
              <a:rPr lang="ru-RU" sz="3200" dirty="0">
                <a:latin typeface="Times New Roman" pitchFamily="18" charset="0"/>
                <a:cs typeface="Times New Roman" pitchFamily="18" charset="0"/>
              </a:rPr>
              <a:t>одежду или экзотические </a:t>
            </a:r>
            <a:r>
              <a:rPr lang="ru-RU" sz="3200" dirty="0" smtClean="0">
                <a:latin typeface="Times New Roman" pitchFamily="18" charset="0"/>
                <a:cs typeface="Times New Roman" pitchFamily="18" charset="0"/>
              </a:rPr>
              <a:t>одеяния,  </a:t>
            </a:r>
            <a:r>
              <a:rPr lang="ru-RU" sz="3200" dirty="0">
                <a:latin typeface="Times New Roman" pitchFamily="18" charset="0"/>
                <a:cs typeface="Times New Roman" pitchFamily="18" charset="0"/>
              </a:rPr>
              <a:t>многочисленных </a:t>
            </a:r>
            <a:r>
              <a:rPr lang="ru-RU" sz="3200" dirty="0" err="1">
                <a:latin typeface="Times New Roman" pitchFamily="18" charset="0"/>
                <a:cs typeface="Times New Roman" pitchFamily="18" charset="0"/>
              </a:rPr>
              <a:t>Саломею</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Клеопатру, </a:t>
            </a:r>
            <a:r>
              <a:rPr lang="ru-RU" sz="3200" dirty="0">
                <a:latin typeface="Times New Roman" pitchFamily="18" charset="0"/>
                <a:cs typeface="Times New Roman" pitchFamily="18" charset="0"/>
              </a:rPr>
              <a:t>Сафо, </a:t>
            </a:r>
            <a:r>
              <a:rPr lang="ru-RU" sz="3200" dirty="0" smtClean="0">
                <a:latin typeface="Times New Roman" pitchFamily="18" charset="0"/>
                <a:cs typeface="Times New Roman" pitchFamily="18" charset="0"/>
              </a:rPr>
              <a:t>влюбленные пары, античные интерьеры. </a:t>
            </a:r>
            <a:r>
              <a:rPr lang="ru-RU" sz="3200" dirty="0">
                <a:latin typeface="Times New Roman" pitchFamily="18" charset="0"/>
                <a:cs typeface="Times New Roman" pitchFamily="18" charset="0"/>
              </a:rPr>
              <a:t>Сюжетом картины мог быть банкет римского императора, который засыпал своих гостей лепестками роз.</a:t>
            </a:r>
            <a:r>
              <a:rPr lang="ru-RU" sz="3200" b="1" i="1" dirty="0"/>
              <a:t/>
            </a:r>
            <a:br>
              <a:rPr lang="ru-RU" sz="3200" b="1" i="1" dirty="0"/>
            </a:br>
            <a:endParaRPr lang="ru-RU"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"Клеопатра испытывает яд на узниках", Александр </a:t>
            </a:r>
            <a:r>
              <a:rPr lang="ru-RU" sz="3200" dirty="0" err="1" smtClean="0">
                <a:latin typeface="Times New Roman" pitchFamily="18" charset="0"/>
                <a:cs typeface="Times New Roman" pitchFamily="18" charset="0"/>
              </a:rPr>
              <a:t>Кабанель</a:t>
            </a:r>
            <a:r>
              <a:rPr lang="ru-RU" sz="3200" dirty="0" smtClean="0">
                <a:latin typeface="Times New Roman" pitchFamily="18" charset="0"/>
                <a:cs typeface="Times New Roman" pitchFamily="18" charset="0"/>
              </a:rPr>
              <a:t> (1887)</a:t>
            </a:r>
            <a:endParaRPr lang="ru-RU" sz="3200" dirty="0">
              <a:latin typeface="Times New Roman" pitchFamily="18" charset="0"/>
              <a:cs typeface="Times New Roman" pitchFamily="18" charset="0"/>
            </a:endParaRPr>
          </a:p>
        </p:txBody>
      </p:sp>
      <p:pic>
        <p:nvPicPr>
          <p:cNvPr id="10" name="Содержимое 9" descr="1429590081_kleopatra-ispytyvaet-yad-na-uznikah[1].jpg"/>
          <p:cNvPicPr>
            <a:picLocks noGrp="1" noChangeAspect="1"/>
          </p:cNvPicPr>
          <p:nvPr>
            <p:ph idx="1"/>
          </p:nvPr>
        </p:nvPicPr>
        <p:blipFill>
          <a:blip r:embed="rId3" cstate="print"/>
          <a:stretch>
            <a:fillRect/>
          </a:stretch>
        </p:blipFill>
        <p:spPr>
          <a:xfrm>
            <a:off x="1238250" y="1953419"/>
            <a:ext cx="6667500" cy="3819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«Офелия», Александр </a:t>
            </a:r>
            <a:r>
              <a:rPr lang="ru-RU" sz="3200" dirty="0" err="1" smtClean="0">
                <a:latin typeface="Times New Roman" pitchFamily="18" charset="0"/>
                <a:cs typeface="Times New Roman" pitchFamily="18" charset="0"/>
              </a:rPr>
              <a:t>Кабанель</a:t>
            </a:r>
            <a:endParaRPr lang="ru-RU" sz="3200" dirty="0">
              <a:latin typeface="Times New Roman" pitchFamily="18" charset="0"/>
              <a:cs typeface="Times New Roman" pitchFamily="18" charset="0"/>
            </a:endParaRPr>
          </a:p>
        </p:txBody>
      </p:sp>
      <p:pic>
        <p:nvPicPr>
          <p:cNvPr id="4" name="Содержимое 3" descr="000007[1].jpg"/>
          <p:cNvPicPr>
            <a:picLocks noGrp="1" noChangeAspect="1"/>
          </p:cNvPicPr>
          <p:nvPr>
            <p:ph idx="1"/>
          </p:nvPr>
        </p:nvPicPr>
        <p:blipFill>
          <a:blip r:embed="rId3" cstate="print"/>
          <a:stretch>
            <a:fillRect/>
          </a:stretch>
        </p:blipFill>
        <p:spPr>
          <a:xfrm>
            <a:off x="1064525" y="1600200"/>
            <a:ext cx="7014949"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Autofit/>
          </a:bodyPr>
          <a:lstStyle/>
          <a:p>
            <a:r>
              <a:rPr lang="ru-RU" sz="3200" b="1" dirty="0" smtClean="0">
                <a:latin typeface="Times New Roman" pitchFamily="18" charset="0"/>
                <a:cs typeface="Times New Roman" pitchFamily="18" charset="0"/>
              </a:rPr>
              <a:t>АКАДЕМИЗМ в искусстве</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от греч. </a:t>
            </a:r>
            <a:r>
              <a:rPr lang="ru-RU" sz="3200" dirty="0" err="1" smtClean="0">
                <a:latin typeface="Times New Roman" pitchFamily="18" charset="0"/>
                <a:cs typeface="Times New Roman" pitchFamily="18" charset="0"/>
              </a:rPr>
              <a:t>akademia</a:t>
            </a:r>
            <a:r>
              <a:rPr lang="ru-RU" sz="3200" dirty="0" smtClean="0">
                <a:latin typeface="Times New Roman" pitchFamily="18" charset="0"/>
                <a:cs typeface="Times New Roman" pitchFamily="18" charset="0"/>
              </a:rPr>
              <a:t> — школа) —бережное отношение к традициям, высокий профессионализм, «иммунитет» к модным, но недолговечным и поверхностным веяниям в искусстве. В то же время имеет и свою негативную сторону, нередко оборачиваясь традиционализмом, приводя к застойности художественного мышления. </a:t>
            </a:r>
            <a:endParaRPr lang="ru-RU" sz="3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«Смерть Клеопатры», Жан Андре </a:t>
            </a:r>
            <a:r>
              <a:rPr lang="ru-RU" sz="3200" dirty="0" err="1" smtClean="0">
                <a:latin typeface="Times New Roman" pitchFamily="18" charset="0"/>
                <a:cs typeface="Times New Roman" pitchFamily="18" charset="0"/>
              </a:rPr>
              <a:t>Риксен</a:t>
            </a:r>
            <a:r>
              <a:rPr lang="ru-RU" sz="3200" dirty="0" smtClean="0">
                <a:latin typeface="Times New Roman" pitchFamily="18" charset="0"/>
                <a:cs typeface="Times New Roman" pitchFamily="18" charset="0"/>
              </a:rPr>
              <a:t> (1874)</a:t>
            </a:r>
            <a:endParaRPr lang="ru-RU" sz="3200" dirty="0">
              <a:latin typeface="Times New Roman" pitchFamily="18" charset="0"/>
              <a:cs typeface="Times New Roman" pitchFamily="18" charset="0"/>
            </a:endParaRPr>
          </a:p>
        </p:txBody>
      </p:sp>
      <p:pic>
        <p:nvPicPr>
          <p:cNvPr id="4" name="Содержимое 3" descr="x_2a5ccde5[1].jpg"/>
          <p:cNvPicPr>
            <a:picLocks noGrp="1" noChangeAspect="1"/>
          </p:cNvPicPr>
          <p:nvPr>
            <p:ph idx="1"/>
          </p:nvPr>
        </p:nvPicPr>
        <p:blipFill>
          <a:blip r:embed="rId3" cstate="print"/>
          <a:stretch>
            <a:fillRect/>
          </a:stretch>
        </p:blipFill>
        <p:spPr>
          <a:xfrm>
            <a:off x="1527630" y="1600200"/>
            <a:ext cx="6088739"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"Нимфы и сатир", Уильям </a:t>
            </a:r>
            <a:r>
              <a:rPr lang="ru-RU" sz="3200" dirty="0" err="1" smtClean="0">
                <a:latin typeface="Times New Roman" pitchFamily="18" charset="0"/>
                <a:cs typeface="Times New Roman" pitchFamily="18" charset="0"/>
              </a:rPr>
              <a:t>Бугро</a:t>
            </a:r>
            <a:endParaRPr lang="ru-RU" sz="3200" dirty="0">
              <a:latin typeface="Times New Roman" pitchFamily="18" charset="0"/>
              <a:cs typeface="Times New Roman" pitchFamily="18" charset="0"/>
            </a:endParaRPr>
          </a:p>
        </p:txBody>
      </p:sp>
      <p:pic>
        <p:nvPicPr>
          <p:cNvPr id="4" name="Содержимое 3" descr="131486067[1].jpg"/>
          <p:cNvPicPr>
            <a:picLocks noGrp="1" noChangeAspect="1"/>
          </p:cNvPicPr>
          <p:nvPr>
            <p:ph idx="1"/>
          </p:nvPr>
        </p:nvPicPr>
        <p:blipFill>
          <a:blip r:embed="rId3" cstate="print"/>
          <a:stretch>
            <a:fillRect/>
          </a:stretch>
        </p:blipFill>
        <p:spPr>
          <a:xfrm>
            <a:off x="3000844" y="1600200"/>
            <a:ext cx="3142311"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liveinternet.ru/images/attach/c/10/109/359/109359545_17.jpg"/>
          <p:cNvPicPr>
            <a:picLocks noChangeAspect="1" noChangeArrowheads="1"/>
          </p:cNvPicPr>
          <p:nvPr/>
        </p:nvPicPr>
        <p:blipFill>
          <a:blip r:embed="rId3" cstate="print"/>
          <a:srcRect/>
          <a:stretch>
            <a:fillRect/>
          </a:stretch>
        </p:blipFill>
        <p:spPr bwMode="auto">
          <a:xfrm>
            <a:off x="2195736" y="190500"/>
            <a:ext cx="4800600" cy="6667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«Моряк погибает в объятьях сирены», Фредерик </a:t>
            </a:r>
            <a:r>
              <a:rPr lang="ru-RU" sz="3200" dirty="0" err="1" smtClean="0">
                <a:latin typeface="Times New Roman" pitchFamily="18" charset="0"/>
                <a:cs typeface="Times New Roman" pitchFamily="18" charset="0"/>
              </a:rPr>
              <a:t>Лейтон</a:t>
            </a:r>
            <a:endParaRPr lang="ru-RU" sz="3200" dirty="0">
              <a:latin typeface="Times New Roman" pitchFamily="18" charset="0"/>
              <a:cs typeface="Times New Roman" pitchFamily="18" charset="0"/>
            </a:endParaRPr>
          </a:p>
        </p:txBody>
      </p:sp>
      <p:pic>
        <p:nvPicPr>
          <p:cNvPr id="6" name="Содержимое 5" descr="1362041482_rybak-i-sirena[1].jpg"/>
          <p:cNvPicPr>
            <a:picLocks noGrp="1" noChangeAspect="1"/>
          </p:cNvPicPr>
          <p:nvPr>
            <p:ph idx="1"/>
          </p:nvPr>
        </p:nvPicPr>
        <p:blipFill>
          <a:blip r:embed="rId3" cstate="print"/>
          <a:stretch>
            <a:fillRect/>
          </a:stretch>
        </p:blipFill>
        <p:spPr>
          <a:xfrm>
            <a:off x="3118264" y="1600200"/>
            <a:ext cx="2907471"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«Антигона»,Фредерик </a:t>
            </a:r>
            <a:r>
              <a:rPr lang="ru-RU" sz="3200" dirty="0" err="1" smtClean="0">
                <a:latin typeface="Times New Roman" pitchFamily="18" charset="0"/>
                <a:cs typeface="Times New Roman" pitchFamily="18" charset="0"/>
              </a:rPr>
              <a:t>Лейтон</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6" name="Содержимое 5" descr="1891[1].jpg"/>
          <p:cNvPicPr>
            <a:picLocks noGrp="1" noChangeAspect="1"/>
          </p:cNvPicPr>
          <p:nvPr>
            <p:ph idx="1"/>
          </p:nvPr>
        </p:nvPicPr>
        <p:blipFill>
          <a:blip r:embed="rId3" cstate="print"/>
          <a:stretch>
            <a:fillRect/>
          </a:stretch>
        </p:blipFill>
        <p:spPr>
          <a:xfrm>
            <a:off x="2945886" y="1600200"/>
            <a:ext cx="3252228"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«Свет гарема», Фредерик </a:t>
            </a:r>
            <a:r>
              <a:rPr lang="ru-RU" sz="3200" dirty="0" err="1" smtClean="0">
                <a:latin typeface="Times New Roman" pitchFamily="18" charset="0"/>
                <a:cs typeface="Times New Roman" pitchFamily="18" charset="0"/>
              </a:rPr>
              <a:t>Лейтон</a:t>
            </a:r>
            <a:endParaRPr lang="ru-RU" sz="3200" dirty="0">
              <a:latin typeface="Times New Roman" pitchFamily="18" charset="0"/>
              <a:cs typeface="Times New Roman" pitchFamily="18" charset="0"/>
            </a:endParaRPr>
          </a:p>
        </p:txBody>
      </p:sp>
      <p:pic>
        <p:nvPicPr>
          <p:cNvPr id="4" name="Содержимое 3" descr="1334957880_18-21-570x790[1].jpg"/>
          <p:cNvPicPr>
            <a:picLocks noGrp="1" noChangeAspect="1"/>
          </p:cNvPicPr>
          <p:nvPr>
            <p:ph idx="1"/>
          </p:nvPr>
        </p:nvPicPr>
        <p:blipFill>
          <a:blip r:embed="rId3" cstate="print"/>
          <a:stretch>
            <a:fillRect/>
          </a:stretch>
        </p:blipFill>
        <p:spPr>
          <a:xfrm>
            <a:off x="2939216" y="1600200"/>
            <a:ext cx="3265568"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Саломея</a:t>
            </a:r>
            <a:r>
              <a:rPr lang="ru-RU" sz="3200" dirty="0" smtClean="0">
                <a:latin typeface="Times New Roman" pitchFamily="18" charset="0"/>
                <a:cs typeface="Times New Roman" pitchFamily="18" charset="0"/>
              </a:rPr>
              <a:t> танцует перед царем Иродом», Гюстав Моро (1876)</a:t>
            </a:r>
            <a:endParaRPr lang="ru-RU" sz="3200" dirty="0">
              <a:latin typeface="Times New Roman" pitchFamily="18" charset="0"/>
              <a:cs typeface="Times New Roman" pitchFamily="18" charset="0"/>
            </a:endParaRPr>
          </a:p>
        </p:txBody>
      </p:sp>
      <p:pic>
        <p:nvPicPr>
          <p:cNvPr id="6" name="Содержимое 5" descr="106029042[1].jpg"/>
          <p:cNvPicPr>
            <a:picLocks noGrp="1" noChangeAspect="1"/>
          </p:cNvPicPr>
          <p:nvPr>
            <p:ph idx="1"/>
          </p:nvPr>
        </p:nvPicPr>
        <p:blipFill>
          <a:blip r:embed="rId3" cstate="print"/>
          <a:stretch>
            <a:fillRect/>
          </a:stretch>
        </p:blipFill>
        <p:spPr>
          <a:xfrm>
            <a:off x="2978214" y="1600200"/>
            <a:ext cx="3187571"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«Смерть </a:t>
            </a:r>
            <a:r>
              <a:rPr lang="ru-RU" sz="3200" dirty="0" err="1" smtClean="0">
                <a:latin typeface="Times New Roman" pitchFamily="18" charset="0"/>
                <a:cs typeface="Times New Roman" pitchFamily="18" charset="0"/>
              </a:rPr>
              <a:t>Камиллы</a:t>
            </a:r>
            <a:r>
              <a:rPr lang="ru-RU" sz="3200" dirty="0" smtClean="0">
                <a:latin typeface="Times New Roman" pitchFamily="18" charset="0"/>
                <a:cs typeface="Times New Roman" pitchFamily="18" charset="0"/>
              </a:rPr>
              <a:t>, сестры Горация», Фёдор </a:t>
            </a:r>
            <a:r>
              <a:rPr lang="ru-RU" sz="3200" dirty="0" err="1" smtClean="0">
                <a:latin typeface="Times New Roman" pitchFamily="18" charset="0"/>
                <a:cs typeface="Times New Roman" pitchFamily="18" charset="0"/>
              </a:rPr>
              <a:t>Бруни</a:t>
            </a:r>
            <a:r>
              <a:rPr lang="ru-RU" sz="3200" dirty="0" smtClean="0">
                <a:latin typeface="Times New Roman" pitchFamily="18" charset="0"/>
                <a:cs typeface="Times New Roman" pitchFamily="18" charset="0"/>
              </a:rPr>
              <a:t>, 1824</a:t>
            </a:r>
            <a:endParaRPr lang="ru-RU" sz="3200" dirty="0">
              <a:latin typeface="Times New Roman" pitchFamily="18" charset="0"/>
              <a:cs typeface="Times New Roman" pitchFamily="18" charset="0"/>
            </a:endParaRPr>
          </a:p>
        </p:txBody>
      </p:sp>
      <p:pic>
        <p:nvPicPr>
          <p:cNvPr id="6" name="Содержимое 5" descr="15kamilla[1].jpg"/>
          <p:cNvPicPr>
            <a:picLocks noGrp="1" noChangeAspect="1"/>
          </p:cNvPicPr>
          <p:nvPr>
            <p:ph idx="1"/>
          </p:nvPr>
        </p:nvPicPr>
        <p:blipFill>
          <a:blip r:embed="rId3" cstate="print"/>
          <a:stretch>
            <a:fillRect/>
          </a:stretch>
        </p:blipFill>
        <p:spPr>
          <a:xfrm>
            <a:off x="1503550" y="1600200"/>
            <a:ext cx="6136899"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«Мадонна с ребёнком», Фёдор </a:t>
            </a:r>
            <a:r>
              <a:rPr lang="ru-RU" sz="3200" dirty="0" err="1" smtClean="0">
                <a:latin typeface="Times New Roman" pitchFamily="18" charset="0"/>
                <a:cs typeface="Times New Roman" pitchFamily="18" charset="0"/>
              </a:rPr>
              <a:t>Бруни</a:t>
            </a:r>
            <a:r>
              <a:rPr lang="ru-RU" sz="3200" dirty="0" smtClean="0">
                <a:latin typeface="Times New Roman" pitchFamily="18" charset="0"/>
                <a:cs typeface="Times New Roman" pitchFamily="18" charset="0"/>
              </a:rPr>
              <a:t>, 1835</a:t>
            </a:r>
            <a:endParaRPr lang="ru-RU" sz="3200" dirty="0">
              <a:latin typeface="Times New Roman" pitchFamily="18" charset="0"/>
              <a:cs typeface="Times New Roman" pitchFamily="18" charset="0"/>
            </a:endParaRPr>
          </a:p>
        </p:txBody>
      </p:sp>
      <p:pic>
        <p:nvPicPr>
          <p:cNvPr id="10" name="Содержимое 9" descr="11[1].jpg"/>
          <p:cNvPicPr>
            <a:picLocks noGrp="1" noChangeAspect="1"/>
          </p:cNvPicPr>
          <p:nvPr>
            <p:ph idx="1"/>
          </p:nvPr>
        </p:nvPicPr>
        <p:blipFill>
          <a:blip r:embed="rId3" cstate="print"/>
          <a:stretch>
            <a:fillRect/>
          </a:stretch>
        </p:blipFill>
        <p:spPr>
          <a:xfrm>
            <a:off x="3147247" y="1600200"/>
            <a:ext cx="2849505"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«Портрет римлянки», Генрих </a:t>
            </a:r>
            <a:r>
              <a:rPr lang="ru-RU" sz="3200" dirty="0" err="1" smtClean="0">
                <a:latin typeface="Times New Roman" pitchFamily="18" charset="0"/>
                <a:cs typeface="Times New Roman" pitchFamily="18" charset="0"/>
              </a:rPr>
              <a:t>Семирадский</a:t>
            </a:r>
            <a:endParaRPr lang="ru-RU" sz="3200" dirty="0">
              <a:latin typeface="Times New Roman" pitchFamily="18" charset="0"/>
              <a:cs typeface="Times New Roman" pitchFamily="18" charset="0"/>
            </a:endParaRPr>
          </a:p>
        </p:txBody>
      </p:sp>
      <p:pic>
        <p:nvPicPr>
          <p:cNvPr id="4" name="Содержимое 3" descr="7053286_m[1].png"/>
          <p:cNvPicPr>
            <a:picLocks noGrp="1" noChangeAspect="1"/>
          </p:cNvPicPr>
          <p:nvPr>
            <p:ph idx="1"/>
          </p:nvPr>
        </p:nvPicPr>
        <p:blipFill>
          <a:blip r:embed="rId3" cstate="print"/>
          <a:stretch>
            <a:fillRect/>
          </a:stretch>
        </p:blipFill>
        <p:spPr>
          <a:xfrm>
            <a:off x="3052031" y="1600200"/>
            <a:ext cx="3039938"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latin typeface="Times New Roman" pitchFamily="18" charset="0"/>
                <a:cs typeface="Times New Roman" pitchFamily="18" charset="0"/>
              </a:rPr>
              <a:t>«Пальцы вниз» (</a:t>
            </a:r>
            <a:r>
              <a:rPr lang="ru-RU" sz="3200" dirty="0" err="1">
                <a:latin typeface="Times New Roman" pitchFamily="18" charset="0"/>
                <a:cs typeface="Times New Roman" pitchFamily="18" charset="0"/>
              </a:rPr>
              <a:t>Pollice</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Verso</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3" tooltip="Жером, Жан-Леон"/>
              </a:rPr>
              <a:t>Жан </a:t>
            </a:r>
            <a:r>
              <a:rPr lang="ru-RU" sz="3200" dirty="0" err="1">
                <a:latin typeface="Times New Roman" pitchFamily="18" charset="0"/>
                <a:cs typeface="Times New Roman" pitchFamily="18" charset="0"/>
                <a:hlinkClick r:id="rId3" tooltip="Жером, Жан-Леон"/>
              </a:rPr>
              <a:t>Жером</a:t>
            </a:r>
            <a:r>
              <a:rPr lang="ru-RU" sz="3200" dirty="0">
                <a:latin typeface="Times New Roman" pitchFamily="18" charset="0"/>
                <a:cs typeface="Times New Roman" pitchFamily="18" charset="0"/>
              </a:rPr>
              <a:t>, </a:t>
            </a:r>
            <a:r>
              <a:rPr lang="ru-RU" sz="3200" dirty="0">
                <a:latin typeface="Times New Roman" pitchFamily="18" charset="0"/>
                <a:cs typeface="Times New Roman" pitchFamily="18" charset="0"/>
                <a:hlinkClick r:id="rId4" tooltip="1872"/>
              </a:rPr>
              <a:t>1872</a:t>
            </a:r>
            <a:r>
              <a:rPr lang="ru-RU" sz="3200" b="1" i="1" dirty="0">
                <a:latin typeface="Times New Roman" pitchFamily="18" charset="0"/>
                <a:cs typeface="Times New Roman" pitchFamily="18" charset="0"/>
              </a:rPr>
              <a:t/>
            </a:r>
            <a:br>
              <a:rPr lang="ru-RU" sz="3200" b="1" i="1"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Содержимое 3" descr="https://upload.wikimedia.org/wikipedia/commons/thumb/c/c5/Jean-Leon_Gerome_Pollice_Verso.jpg/350px-Jean-Leon_Gerome_Pollice_Verso.jpg">
            <a:hlinkClick r:id="rId5"/>
          </p:cNvPr>
          <p:cNvPicPr>
            <a:picLocks noGrp="1"/>
          </p:cNvPicPr>
          <p:nvPr>
            <p:ph idx="1"/>
          </p:nvPr>
        </p:nvPicPr>
        <p:blipFill>
          <a:blip r:embed="rId6" cstate="print"/>
          <a:srcRect/>
          <a:stretch>
            <a:fillRect/>
          </a:stretch>
        </p:blipFill>
        <p:spPr bwMode="auto">
          <a:xfrm>
            <a:off x="1201601" y="1600200"/>
            <a:ext cx="6740797"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allday.ru/e4/95/24/thumbs/1297188020_krasota-i-lyubov-amur-i-psiheya-1894.jpg"/>
          <p:cNvPicPr>
            <a:picLocks noChangeAspect="1" noChangeArrowheads="1"/>
          </p:cNvPicPr>
          <p:nvPr/>
        </p:nvPicPr>
        <p:blipFill>
          <a:blip r:embed="rId3" cstate="print"/>
          <a:srcRect/>
          <a:stretch>
            <a:fillRect/>
          </a:stretch>
        </p:blipFill>
        <p:spPr bwMode="auto">
          <a:xfrm>
            <a:off x="2123728" y="0"/>
            <a:ext cx="4581525" cy="6934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«По примеру богов», Генрих </a:t>
            </a:r>
            <a:r>
              <a:rPr lang="ru-RU" sz="3200" dirty="0" err="1" smtClean="0">
                <a:latin typeface="Times New Roman" pitchFamily="18" charset="0"/>
                <a:cs typeface="Times New Roman" pitchFamily="18" charset="0"/>
              </a:rPr>
              <a:t>Семирадский</a:t>
            </a:r>
            <a:endParaRPr lang="ru-RU" sz="3200" dirty="0">
              <a:latin typeface="Times New Roman" pitchFamily="18" charset="0"/>
              <a:cs typeface="Times New Roman" pitchFamily="18" charset="0"/>
            </a:endParaRPr>
          </a:p>
        </p:txBody>
      </p:sp>
      <p:pic>
        <p:nvPicPr>
          <p:cNvPr id="4" name="Содержимое 3" descr="1518102230[1].jpg"/>
          <p:cNvPicPr>
            <a:picLocks noGrp="1" noChangeAspect="1"/>
          </p:cNvPicPr>
          <p:nvPr>
            <p:ph idx="1"/>
          </p:nvPr>
        </p:nvPicPr>
        <p:blipFill>
          <a:blip r:embed="rId3" cstate="print"/>
          <a:stretch>
            <a:fillRect/>
          </a:stretch>
        </p:blipFill>
        <p:spPr>
          <a:xfrm>
            <a:off x="1599282" y="1600200"/>
            <a:ext cx="5945436"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«Идиллия», Генрих </a:t>
            </a:r>
            <a:r>
              <a:rPr lang="ru-RU" sz="3200" dirty="0" err="1" smtClean="0">
                <a:latin typeface="Times New Roman" pitchFamily="18" charset="0"/>
                <a:cs typeface="Times New Roman" pitchFamily="18" charset="0"/>
              </a:rPr>
              <a:t>Семирадский</a:t>
            </a:r>
            <a:endParaRPr lang="ru-RU" sz="3200" dirty="0">
              <a:latin typeface="Times New Roman" pitchFamily="18" charset="0"/>
              <a:cs typeface="Times New Roman" pitchFamily="18" charset="0"/>
            </a:endParaRPr>
          </a:p>
        </p:txBody>
      </p:sp>
      <p:pic>
        <p:nvPicPr>
          <p:cNvPr id="4" name="Содержимое 3" descr="006790052[1].jpg"/>
          <p:cNvPicPr>
            <a:picLocks noGrp="1" noChangeAspect="1"/>
          </p:cNvPicPr>
          <p:nvPr>
            <p:ph idx="1"/>
          </p:nvPr>
        </p:nvPicPr>
        <p:blipFill>
          <a:blip r:embed="rId3" cstate="print"/>
          <a:stretch>
            <a:fillRect/>
          </a:stretch>
        </p:blipFill>
        <p:spPr>
          <a:xfrm>
            <a:off x="2769158" y="1600200"/>
            <a:ext cx="3605684"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«Римский праздник блестящих времён </a:t>
            </a:r>
            <a:r>
              <a:rPr lang="ru-RU" sz="3200" dirty="0" err="1" smtClean="0">
                <a:latin typeface="Times New Roman" pitchFamily="18" charset="0"/>
                <a:cs typeface="Times New Roman" pitchFamily="18" charset="0"/>
              </a:rPr>
              <a:t>цесаризма</a:t>
            </a:r>
            <a:r>
              <a:rPr lang="ru-RU" sz="3200" dirty="0" smtClean="0">
                <a:latin typeface="Times New Roman" pitchFamily="18" charset="0"/>
                <a:cs typeface="Times New Roman" pitchFamily="18" charset="0"/>
              </a:rPr>
              <a:t>», Генрих </a:t>
            </a:r>
            <a:r>
              <a:rPr lang="ru-RU" sz="3200" dirty="0" err="1" smtClean="0">
                <a:latin typeface="Times New Roman" pitchFamily="18" charset="0"/>
                <a:cs typeface="Times New Roman" pitchFamily="18" charset="0"/>
              </a:rPr>
              <a:t>Семирадский</a:t>
            </a:r>
            <a:endParaRPr lang="ru-RU" sz="3200" dirty="0">
              <a:latin typeface="Times New Roman" pitchFamily="18" charset="0"/>
              <a:cs typeface="Times New Roman" pitchFamily="18" charset="0"/>
            </a:endParaRPr>
          </a:p>
        </p:txBody>
      </p:sp>
      <p:pic>
        <p:nvPicPr>
          <p:cNvPr id="4" name="Содержимое 3" descr="006790036[1].jpg"/>
          <p:cNvPicPr>
            <a:picLocks noGrp="1" noChangeAspect="1"/>
          </p:cNvPicPr>
          <p:nvPr>
            <p:ph idx="1"/>
          </p:nvPr>
        </p:nvPicPr>
        <p:blipFill>
          <a:blip r:embed="rId3" cstate="print"/>
          <a:stretch>
            <a:fillRect/>
          </a:stretch>
        </p:blipFill>
        <p:spPr>
          <a:xfrm>
            <a:off x="1019439" y="1600200"/>
            <a:ext cx="7105122"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«Танцовщица на канате», Генрих </a:t>
            </a:r>
            <a:r>
              <a:rPr lang="ru-RU" sz="3200" dirty="0" err="1" smtClean="0">
                <a:latin typeface="Times New Roman" pitchFamily="18" charset="0"/>
                <a:cs typeface="Times New Roman" pitchFamily="18" charset="0"/>
              </a:rPr>
              <a:t>Семирадский</a:t>
            </a:r>
            <a:endParaRPr lang="ru-RU" sz="3200" dirty="0">
              <a:latin typeface="Times New Roman" pitchFamily="18" charset="0"/>
              <a:cs typeface="Times New Roman" pitchFamily="18" charset="0"/>
            </a:endParaRPr>
          </a:p>
        </p:txBody>
      </p:sp>
      <p:pic>
        <p:nvPicPr>
          <p:cNvPr id="4" name="Содержимое 3" descr="1652146740[1].jpg"/>
          <p:cNvPicPr>
            <a:picLocks noGrp="1" noChangeAspect="1"/>
          </p:cNvPicPr>
          <p:nvPr>
            <p:ph idx="1"/>
          </p:nvPr>
        </p:nvPicPr>
        <p:blipFill>
          <a:blip r:embed="rId3" cstate="print"/>
          <a:stretch>
            <a:fillRect/>
          </a:stretch>
        </p:blipFill>
        <p:spPr>
          <a:xfrm>
            <a:off x="1000125" y="1996281"/>
            <a:ext cx="7143750" cy="3733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«Жанна д</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Арк</a:t>
            </a:r>
            <a:r>
              <a:rPr lang="ru-RU" sz="3200" dirty="0" smtClean="0">
                <a:latin typeface="Times New Roman" pitchFamily="18" charset="0"/>
                <a:cs typeface="Times New Roman" pitchFamily="18" charset="0"/>
              </a:rPr>
              <a:t> на коронации Карла </a:t>
            </a:r>
            <a:r>
              <a:rPr lang="en-US" sz="3200" dirty="0" smtClean="0">
                <a:latin typeface="Times New Roman" pitchFamily="18" charset="0"/>
                <a:cs typeface="Times New Roman" pitchFamily="18" charset="0"/>
              </a:rPr>
              <a:t>VII</a:t>
            </a:r>
            <a:r>
              <a:rPr lang="ru-RU" sz="3200" dirty="0" smtClean="0">
                <a:latin typeface="Times New Roman" pitchFamily="18" charset="0"/>
                <a:cs typeface="Times New Roman" pitchFamily="18" charset="0"/>
              </a:rPr>
              <a:t>», Жан </a:t>
            </a:r>
            <a:r>
              <a:rPr lang="ru-RU" sz="3200" dirty="0" err="1" smtClean="0">
                <a:latin typeface="Times New Roman" pitchFamily="18" charset="0"/>
                <a:cs typeface="Times New Roman" pitchFamily="18" charset="0"/>
              </a:rPr>
              <a:t>Энгр</a:t>
            </a:r>
            <a:endParaRPr lang="ru-RU" sz="3200" dirty="0">
              <a:latin typeface="Times New Roman" pitchFamily="18" charset="0"/>
              <a:cs typeface="Times New Roman" pitchFamily="18" charset="0"/>
            </a:endParaRPr>
          </a:p>
        </p:txBody>
      </p:sp>
      <p:pic>
        <p:nvPicPr>
          <p:cNvPr id="14" name="Содержимое 13" descr="237[1].jpg"/>
          <p:cNvPicPr>
            <a:picLocks noGrp="1" noChangeAspect="1"/>
          </p:cNvPicPr>
          <p:nvPr>
            <p:ph idx="1"/>
          </p:nvPr>
        </p:nvPicPr>
        <p:blipFill>
          <a:blip r:embed="rId3" cstate="print"/>
          <a:stretch>
            <a:fillRect/>
          </a:stretch>
        </p:blipFill>
        <p:spPr>
          <a:xfrm>
            <a:off x="2885371" y="1600200"/>
            <a:ext cx="337325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3600" b="1" dirty="0" err="1">
                <a:latin typeface="Times New Roman" pitchFamily="18" charset="0"/>
                <a:cs typeface="Times New Roman" pitchFamily="18" charset="0"/>
              </a:rPr>
              <a:t>Академи́зм</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(фр. </a:t>
            </a:r>
            <a:r>
              <a:rPr lang="fr-FR" sz="3600" i="1" dirty="0" smtClean="0">
                <a:latin typeface="Times New Roman" pitchFamily="18" charset="0"/>
                <a:cs typeface="Times New Roman" pitchFamily="18" charset="0"/>
              </a:rPr>
              <a:t>academisme</a:t>
            </a:r>
            <a:r>
              <a:rPr lang="ru-RU" sz="3600" dirty="0">
                <a:latin typeface="Times New Roman" pitchFamily="18" charset="0"/>
                <a:cs typeface="Times New Roman" pitchFamily="18" charset="0"/>
              </a:rPr>
              <a:t>) — направление в европейской </a:t>
            </a:r>
            <a:r>
              <a:rPr lang="ru-RU" sz="3600" dirty="0" smtClean="0">
                <a:latin typeface="Times New Roman" pitchFamily="18" charset="0"/>
                <a:cs typeface="Times New Roman" pitchFamily="18" charset="0"/>
              </a:rPr>
              <a:t>живописи XIX века. </a:t>
            </a:r>
            <a:r>
              <a:rPr lang="ru-RU" sz="3600" dirty="0">
                <a:latin typeface="Times New Roman" pitchFamily="18" charset="0"/>
                <a:cs typeface="Times New Roman" pitchFamily="18" charset="0"/>
              </a:rPr>
              <a:t>Академизм вырос на следовании внешним формам классического искусства. Последователи характеризовали этот стиль как рассуждение над формой искусства древнего античного мира и Возрождения.</a:t>
            </a:r>
            <a:r>
              <a:rPr lang="ru-RU" sz="3600" b="1" i="1" dirty="0"/>
              <a:t/>
            </a:r>
            <a:br>
              <a:rPr lang="ru-RU" sz="3600" b="1" i="1" dirty="0"/>
            </a:b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3600" dirty="0" smtClean="0">
                <a:latin typeface="Times New Roman" pitchFamily="18" charset="0"/>
                <a:cs typeface="Times New Roman" pitchFamily="18" charset="0"/>
              </a:rPr>
              <a:t>Характерны </a:t>
            </a:r>
            <a:r>
              <a:rPr lang="ru-RU" sz="3600" dirty="0">
                <a:latin typeface="Times New Roman" pitchFamily="18" charset="0"/>
                <a:cs typeface="Times New Roman" pitchFamily="18" charset="0"/>
              </a:rPr>
              <a:t>возвышенная тематика, высокий метафорический стиль, многоплановость, </a:t>
            </a:r>
            <a:r>
              <a:rPr lang="ru-RU" sz="3600" dirty="0" err="1">
                <a:latin typeface="Times New Roman" pitchFamily="18" charset="0"/>
                <a:cs typeface="Times New Roman" pitchFamily="18" charset="0"/>
              </a:rPr>
              <a:t>многофигурность</a:t>
            </a:r>
            <a:r>
              <a:rPr lang="ru-RU" sz="3600" dirty="0">
                <a:latin typeface="Times New Roman" pitchFamily="18" charset="0"/>
                <a:cs typeface="Times New Roman" pitchFamily="18" charset="0"/>
              </a:rPr>
              <a:t> и помпезность. Были популярны библейские сюжеты, салонные пейзажи и парадные </a:t>
            </a:r>
            <a:r>
              <a:rPr lang="ru-RU" sz="3600" dirty="0" smtClean="0">
                <a:latin typeface="Times New Roman" pitchFamily="18" charset="0"/>
                <a:cs typeface="Times New Roman" pitchFamily="18" charset="0"/>
              </a:rPr>
              <a:t>портреты.</a:t>
            </a:r>
            <a:r>
              <a:rPr lang="ru-RU" sz="3600" b="1" i="1" dirty="0">
                <a:latin typeface="Times New Roman" pitchFamily="18" charset="0"/>
                <a:cs typeface="Times New Roman" pitchFamily="18" charset="0"/>
              </a:rPr>
              <a:t/>
            </a:r>
            <a:br>
              <a:rPr lang="ru-RU" sz="3600" b="1" i="1"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«Переход Наполеона через Альпы»,  Жак Луи Давид</a:t>
            </a:r>
            <a:endParaRPr lang="ru-RU" sz="3200" dirty="0">
              <a:latin typeface="Times New Roman" pitchFamily="18" charset="0"/>
              <a:cs typeface="Times New Roman" pitchFamily="18" charset="0"/>
            </a:endParaRPr>
          </a:p>
        </p:txBody>
      </p:sp>
      <p:pic>
        <p:nvPicPr>
          <p:cNvPr id="4" name="Содержимое 3" descr="8[1].jpg"/>
          <p:cNvPicPr>
            <a:picLocks noGrp="1" noChangeAspect="1"/>
          </p:cNvPicPr>
          <p:nvPr>
            <p:ph idx="1"/>
          </p:nvPr>
        </p:nvPicPr>
        <p:blipFill>
          <a:blip r:embed="rId3" cstate="print"/>
          <a:stretch>
            <a:fillRect/>
          </a:stretch>
        </p:blipFill>
        <p:spPr>
          <a:xfrm>
            <a:off x="2648105" y="1600200"/>
            <a:ext cx="3847790"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latin typeface="Times New Roman" pitchFamily="18" charset="0"/>
                <a:cs typeface="Times New Roman" pitchFamily="18" charset="0"/>
              </a:rPr>
              <a:t>«Переход Наполеона через Альпы»,</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Поль </a:t>
            </a:r>
            <a:r>
              <a:rPr lang="ru-RU" sz="3200" dirty="0" err="1">
                <a:latin typeface="Times New Roman" pitchFamily="18" charset="0"/>
                <a:cs typeface="Times New Roman" pitchFamily="18" charset="0"/>
              </a:rPr>
              <a:t>Деларош</a:t>
            </a:r>
            <a:r>
              <a:rPr lang="ru-RU" sz="3200" dirty="0">
                <a:latin typeface="Times New Roman" pitchFamily="18" charset="0"/>
                <a:cs typeface="Times New Roman" pitchFamily="18" charset="0"/>
              </a:rPr>
              <a:t>, 1848</a:t>
            </a:r>
            <a:r>
              <a:rPr lang="ru-RU" sz="3200" b="1" i="1" dirty="0">
                <a:latin typeface="Times New Roman" pitchFamily="18" charset="0"/>
                <a:cs typeface="Times New Roman" pitchFamily="18" charset="0"/>
              </a:rPr>
              <a:t/>
            </a:r>
            <a:br>
              <a:rPr lang="ru-RU" sz="3200" b="1" i="1"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Содержимое 3" descr="1354384297[1].jpg"/>
          <p:cNvPicPr>
            <a:picLocks noGrp="1" noChangeAspect="1"/>
          </p:cNvPicPr>
          <p:nvPr>
            <p:ph idx="1"/>
          </p:nvPr>
        </p:nvPicPr>
        <p:blipFill>
          <a:blip r:embed="rId3" cstate="print"/>
          <a:stretch>
            <a:fillRect/>
          </a:stretch>
        </p:blipFill>
        <p:spPr>
          <a:xfrm>
            <a:off x="2813340" y="1600200"/>
            <a:ext cx="351732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«Наполеон, отступивший в Фонтенбло»,Поль </a:t>
            </a:r>
            <a:r>
              <a:rPr lang="ru-RU" sz="3200" dirty="0" err="1" smtClean="0">
                <a:latin typeface="Times New Roman" pitchFamily="18" charset="0"/>
                <a:cs typeface="Times New Roman" pitchFamily="18" charset="0"/>
              </a:rPr>
              <a:t>Деларош</a:t>
            </a:r>
            <a:r>
              <a:rPr lang="ru-RU" sz="3200" dirty="0" smtClean="0">
                <a:latin typeface="Times New Roman" pitchFamily="18" charset="0"/>
                <a:cs typeface="Times New Roman" pitchFamily="18" charset="0"/>
              </a:rPr>
              <a:t>, 1845</a:t>
            </a:r>
            <a:endParaRPr lang="ru-RU" sz="3200" dirty="0">
              <a:latin typeface="Times New Roman" pitchFamily="18" charset="0"/>
              <a:cs typeface="Times New Roman" pitchFamily="18" charset="0"/>
            </a:endParaRPr>
          </a:p>
        </p:txBody>
      </p:sp>
      <p:pic>
        <p:nvPicPr>
          <p:cNvPr id="4" name="Содержимое 3" descr="f80641cadd33b8895bfbf56804c22e9f[1].jpg"/>
          <p:cNvPicPr>
            <a:picLocks noGrp="1" noChangeAspect="1"/>
          </p:cNvPicPr>
          <p:nvPr>
            <p:ph idx="1"/>
          </p:nvPr>
        </p:nvPicPr>
        <p:blipFill>
          <a:blip r:embed="rId3" cstate="print"/>
          <a:stretch>
            <a:fillRect/>
          </a:stretch>
        </p:blipFill>
        <p:spPr>
          <a:xfrm>
            <a:off x="2871362" y="1600200"/>
            <a:ext cx="3401275" cy="4525963"/>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393</Words>
  <Application>Microsoft Office PowerPoint</Application>
  <PresentationFormat>Экран (4:3)</PresentationFormat>
  <Paragraphs>67</Paragraphs>
  <Slides>34</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Академизм. Академическое искусство.</vt:lpstr>
      <vt:lpstr>АКАДЕМИЗМ в искусстве (от греч. akademia — школа) —бережное отношение к традициям, высокий профессионализм, «иммунитет» к модным, но недолговечным и поверхностным веяниям в искусстве. В то же время имеет и свою негативную сторону, нередко оборачиваясь традиционализмом, приводя к застойности художественного мышления. </vt:lpstr>
      <vt:lpstr>«Пальцы вниз» (Pollice Verso), Жан Жером, 1872 </vt:lpstr>
      <vt:lpstr>«Жанна д`Арк на коронации Карла VII», Жан Энгр</vt:lpstr>
      <vt:lpstr>Академи́зм (фр. academisme) — направление в европейской живописи XIX века. Академизм вырос на следовании внешним формам классического искусства. Последователи характеризовали этот стиль как рассуждение над формой искусства древнего античного мира и Возрождения. </vt:lpstr>
      <vt:lpstr>Характерны возвышенная тематика, высокий метафорический стиль, многоплановость, многофигурность и помпезность. Были популярны библейские сюжеты, салонные пейзажи и парадные портреты. </vt:lpstr>
      <vt:lpstr>«Переход Наполеона через Альпы»,  Жак Луи Давид</vt:lpstr>
      <vt:lpstr>«Переход Наполеона через Альпы», Поль Деларош, 1848 </vt:lpstr>
      <vt:lpstr>«Наполеон, отступивший в Фонтенбло»,Поль Деларош, 1845</vt:lpstr>
      <vt:lpstr>Академизм становится официальным направлением, поддержанным королевскими династиями разных стран.  Начинается эра изысканных сюжетов (библейских или античных), только красивых, внешне привлекательных моделей, исправленных по античным образцам, виртуозного технического исполнения. </vt:lpstr>
      <vt:lpstr>«Пигмалион и Галатея», Жан Жером</vt:lpstr>
      <vt:lpstr>«Эскиз собаки», Жан Жером</vt:lpstr>
      <vt:lpstr>«В Каире», Жан Леон Жером</vt:lpstr>
      <vt:lpstr>«Петушиный бой», Жан Леон Жером</vt:lpstr>
      <vt:lpstr>«Кто бы вы ни были, здесь я главный», Жан Леон Жером </vt:lpstr>
      <vt:lpstr>«Людовик XIV и Мольер», Жан Леон Жером</vt:lpstr>
      <vt:lpstr>Салонное искусство воспевало обнаженное женское и мужское тело, древних героев, привлекательных животных, цветы, преимущественно розы, элегантную современную одежду или экзотические одеяния,  многочисленных Саломею, Клеопатру, Сафо, влюбленные пары, античные интерьеры. Сюжетом картины мог быть банкет римского императора, который засыпал своих гостей лепестками роз. </vt:lpstr>
      <vt:lpstr>"Клеопатра испытывает яд на узниках", Александр Кабанель (1887)</vt:lpstr>
      <vt:lpstr>«Офелия», Александр Кабанель</vt:lpstr>
      <vt:lpstr>«Смерть Клеопатры», Жан Андре Риксен (1874)</vt:lpstr>
      <vt:lpstr>"Нимфы и сатир", Уильям Бугро</vt:lpstr>
      <vt:lpstr>Слайд 22</vt:lpstr>
      <vt:lpstr>«Моряк погибает в объятьях сирены», Фредерик Лейтон</vt:lpstr>
      <vt:lpstr>«Антигона»,Фредерик Лейтон </vt:lpstr>
      <vt:lpstr>«Свет гарема», Фредерик Лейтон</vt:lpstr>
      <vt:lpstr>«Саломея танцует перед царем Иродом», Гюстав Моро (1876)</vt:lpstr>
      <vt:lpstr>«Смерть Камиллы, сестры Горация», Фёдор Бруни, 1824</vt:lpstr>
      <vt:lpstr>«Мадонна с ребёнком», Фёдор Бруни, 1835</vt:lpstr>
      <vt:lpstr>«Портрет римлянки», Генрих Семирадский</vt:lpstr>
      <vt:lpstr>Слайд 30</vt:lpstr>
      <vt:lpstr>«По примеру богов», Генрих Семирадский</vt:lpstr>
      <vt:lpstr>«Идиллия», Генрих Семирадский</vt:lpstr>
      <vt:lpstr>«Римский праздник блестящих времён цесаризма», Генрих Семирадский</vt:lpstr>
      <vt:lpstr>«Танцовщица на канате», Генрих Семирадский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27</cp:revision>
  <dcterms:created xsi:type="dcterms:W3CDTF">2016-01-15T14:28:34Z</dcterms:created>
  <dcterms:modified xsi:type="dcterms:W3CDTF">2018-02-16T23:27:13Z</dcterms:modified>
</cp:coreProperties>
</file>