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82" r:id="rId7"/>
    <p:sldId id="258" r:id="rId8"/>
    <p:sldId id="283" r:id="rId9"/>
    <p:sldId id="263" r:id="rId10"/>
    <p:sldId id="262" r:id="rId11"/>
    <p:sldId id="264" r:id="rId12"/>
    <p:sldId id="265" r:id="rId13"/>
    <p:sldId id="270" r:id="rId14"/>
    <p:sldId id="271" r:id="rId15"/>
    <p:sldId id="272" r:id="rId16"/>
    <p:sldId id="273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CC"/>
    <a:srgbClr val="FF00FF"/>
    <a:srgbClr val="FF6699"/>
    <a:srgbClr val="0099CC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C693C-01F5-48CC-9AE3-40835E1A8761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98402-A6D1-4DC4-A345-3849DA6FD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052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98402-A6D1-4DC4-A345-3849DA6FD4B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98402-A6D1-4DC4-A345-3849DA6FD4B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98402-A6D1-4DC4-A345-3849DA6FD4B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98402-A6D1-4DC4-A345-3849DA6FD4B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98402-A6D1-4DC4-A345-3849DA6FD4B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98402-A6D1-4DC4-A345-3849DA6FD4B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«Использование мнемотехники в развитии речи дошкольников».</a:t>
            </a: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B0F0"/>
                </a:solidFill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CC00CC"/>
                </a:solidFill>
                <a:latin typeface="Cambria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</a:rPr>
            </a:br>
            <a:endParaRPr lang="ru-RU" sz="28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71934" y="1214422"/>
            <a:ext cx="4786346" cy="321471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 smtClean="0">
                <a:ea typeface="Calibri"/>
                <a:cs typeface="Times New Roman"/>
              </a:rPr>
              <a:t/>
            </a:r>
            <a:br>
              <a:rPr lang="ru-RU" sz="2200" dirty="0" smtClean="0">
                <a:ea typeface="Calibri"/>
                <a:cs typeface="Times New Roman"/>
              </a:rPr>
            </a:br>
            <a:r>
              <a:rPr lang="ru-RU" sz="2200" dirty="0">
                <a:ea typeface="Calibri"/>
                <a:cs typeface="Times New Roman"/>
              </a:rPr>
              <a:t/>
            </a:r>
            <a:br>
              <a:rPr lang="ru-RU" sz="2200" dirty="0">
                <a:ea typeface="Calibri"/>
                <a:cs typeface="Times New Roman"/>
              </a:rPr>
            </a:br>
            <a:r>
              <a:rPr lang="ru-RU" sz="2200" dirty="0" smtClean="0">
                <a:ea typeface="Calibri"/>
                <a:cs typeface="Times New Roman"/>
              </a:rPr>
              <a:t/>
            </a:r>
            <a:br>
              <a:rPr lang="ru-RU" sz="2200" dirty="0" smtClean="0">
                <a:ea typeface="Calibri"/>
                <a:cs typeface="Times New Roman"/>
              </a:rPr>
            </a:br>
            <a:r>
              <a:rPr lang="ru-RU" sz="2200" dirty="0">
                <a:ea typeface="Calibri"/>
                <a:cs typeface="Times New Roman"/>
              </a:rPr>
              <a:t/>
            </a:r>
            <a:br>
              <a:rPr lang="ru-RU" sz="2200" dirty="0">
                <a:ea typeface="Calibri"/>
                <a:cs typeface="Times New Roman"/>
              </a:rPr>
            </a:br>
            <a:r>
              <a:rPr lang="ru-RU" sz="2200" dirty="0" smtClean="0">
                <a:ea typeface="Calibri"/>
                <a:cs typeface="Times New Roman"/>
              </a:rPr>
              <a:t/>
            </a:r>
            <a:br>
              <a:rPr lang="ru-RU" sz="2200" dirty="0" smtClean="0">
                <a:ea typeface="Calibri"/>
                <a:cs typeface="Times New Roman"/>
              </a:rPr>
            </a:br>
            <a:r>
              <a:rPr lang="ru-RU" sz="2200" dirty="0">
                <a:ea typeface="Calibri"/>
                <a:cs typeface="Times New Roman"/>
              </a:rPr>
              <a:t/>
            </a:r>
            <a:br>
              <a:rPr lang="ru-RU" sz="2200" dirty="0">
                <a:ea typeface="Calibri"/>
                <a:cs typeface="Times New Roman"/>
              </a:rPr>
            </a:br>
            <a:r>
              <a:rPr lang="ru-RU" sz="2200" dirty="0" smtClean="0">
                <a:ea typeface="Calibri"/>
                <a:cs typeface="Times New Roman"/>
              </a:rPr>
              <a:t/>
            </a:r>
            <a:br>
              <a:rPr lang="ru-RU" sz="2200" dirty="0" smtClean="0">
                <a:ea typeface="Calibri"/>
                <a:cs typeface="Times New Roman"/>
              </a:rPr>
            </a:br>
            <a:r>
              <a:rPr lang="ru-RU" sz="2200" dirty="0">
                <a:ea typeface="Calibri"/>
                <a:cs typeface="Times New Roman"/>
              </a:rPr>
              <a:t/>
            </a:r>
            <a:br>
              <a:rPr lang="ru-RU" sz="2200" dirty="0">
                <a:ea typeface="Calibri"/>
                <a:cs typeface="Times New Roman"/>
              </a:rPr>
            </a:br>
            <a:r>
              <a:rPr lang="ru-RU" sz="2200" dirty="0" smtClean="0">
                <a:ea typeface="Calibri"/>
                <a:cs typeface="Times New Roman"/>
              </a:rPr>
              <a:t/>
            </a:r>
            <a:br>
              <a:rPr lang="ru-RU" sz="2200" dirty="0" smtClean="0">
                <a:ea typeface="Calibri"/>
                <a:cs typeface="Times New Roman"/>
              </a:rPr>
            </a:br>
            <a:r>
              <a:rPr lang="ru-RU" sz="2200" dirty="0">
                <a:ea typeface="Calibri"/>
                <a:cs typeface="Times New Roman"/>
              </a:rPr>
              <a:t/>
            </a:r>
            <a:br>
              <a:rPr lang="ru-RU" sz="2200" dirty="0">
                <a:ea typeface="Calibri"/>
                <a:cs typeface="Times New Roman"/>
              </a:rPr>
            </a:br>
            <a:r>
              <a:rPr lang="ru-RU" sz="2200" dirty="0" smtClean="0">
                <a:ea typeface="Calibri"/>
                <a:cs typeface="Times New Roman"/>
              </a:rPr>
              <a:t/>
            </a:r>
            <a:br>
              <a:rPr lang="ru-RU" sz="2200" dirty="0" smtClean="0">
                <a:ea typeface="Calibri"/>
                <a:cs typeface="Times New Roman"/>
              </a:rPr>
            </a:br>
            <a:r>
              <a:rPr lang="ru-RU" sz="2200" dirty="0">
                <a:ea typeface="Calibri"/>
                <a:cs typeface="Times New Roman"/>
              </a:rPr>
              <a:t/>
            </a:r>
            <a:br>
              <a:rPr lang="ru-RU" sz="2200" dirty="0">
                <a:ea typeface="Calibri"/>
                <a:cs typeface="Times New Roman"/>
              </a:rPr>
            </a:br>
            <a:r>
              <a:rPr lang="ru-RU" sz="2200" dirty="0" smtClean="0">
                <a:ea typeface="Calibri"/>
                <a:cs typeface="Times New Roman"/>
              </a:rPr>
              <a:t>Работа </a:t>
            </a:r>
            <a:r>
              <a:rPr lang="ru-RU" sz="2200" dirty="0">
                <a:ea typeface="Calibri"/>
                <a:cs typeface="Times New Roman"/>
              </a:rPr>
              <a:t>по </a:t>
            </a:r>
            <a:r>
              <a:rPr lang="ru-RU" sz="2200" dirty="0" err="1">
                <a:ea typeface="Calibri"/>
                <a:cs typeface="Times New Roman"/>
              </a:rPr>
              <a:t>мнемотаблице</a:t>
            </a:r>
            <a:r>
              <a:rPr lang="ru-RU" sz="2200" dirty="0">
                <a:ea typeface="Calibri"/>
                <a:cs typeface="Times New Roman"/>
              </a:rPr>
              <a:t> состоит из следующих этапов:</a:t>
            </a:r>
            <a:br>
              <a:rPr lang="ru-RU" sz="2200" dirty="0">
                <a:ea typeface="Calibri"/>
                <a:cs typeface="Times New Roman"/>
              </a:rPr>
            </a:br>
            <a:r>
              <a:rPr lang="ru-RU" sz="2200" dirty="0">
                <a:ea typeface="Calibri"/>
                <a:cs typeface="Times New Roman"/>
              </a:rPr>
              <a:t>1. Рассматривание таблицы и разбор того, что на ней изображено.</a:t>
            </a:r>
            <a:br>
              <a:rPr lang="ru-RU" sz="2200" dirty="0">
                <a:ea typeface="Calibri"/>
                <a:cs typeface="Times New Roman"/>
              </a:rPr>
            </a:br>
            <a:r>
              <a:rPr lang="ru-RU" sz="2200" dirty="0">
                <a:ea typeface="Calibri"/>
                <a:cs typeface="Times New Roman"/>
              </a:rPr>
              <a:t>2. Преобразование из абстрактных символов в образы.</a:t>
            </a:r>
            <a:br>
              <a:rPr lang="ru-RU" sz="2200" dirty="0">
                <a:ea typeface="Calibri"/>
                <a:cs typeface="Times New Roman"/>
              </a:rPr>
            </a:br>
            <a:r>
              <a:rPr lang="ru-RU" sz="2200" dirty="0">
                <a:ea typeface="Calibri"/>
                <a:cs typeface="Times New Roman"/>
              </a:rPr>
              <a:t>3. Пересказ с опорой на символы </a:t>
            </a:r>
            <a:r>
              <a:rPr lang="ru-RU" sz="2200" i="1" dirty="0">
                <a:ea typeface="Calibri"/>
                <a:cs typeface="Times New Roman"/>
              </a:rPr>
              <a:t>(</a:t>
            </a:r>
            <a:r>
              <a:rPr lang="ru-RU" sz="2200" dirty="0">
                <a:ea typeface="Calibri"/>
                <a:cs typeface="Times New Roman"/>
              </a:rPr>
              <a:t>образы</a:t>
            </a:r>
            <a:r>
              <a:rPr lang="ru-RU" sz="2200" i="1" dirty="0">
                <a:ea typeface="Calibri"/>
                <a:cs typeface="Times New Roman"/>
              </a:rPr>
              <a:t>)</a:t>
            </a:r>
            <a:r>
              <a:rPr lang="ru-RU" sz="2200" dirty="0">
                <a:ea typeface="Calibri"/>
                <a:cs typeface="Times New Roman"/>
              </a:rPr>
              <a:t>.</a:t>
            </a:r>
            <a:r>
              <a:rPr lang="ru-RU" sz="5400" dirty="0">
                <a:ea typeface="Calibri"/>
                <a:cs typeface="Times New Roman"/>
              </a:rPr>
              <a:t/>
            </a:r>
            <a:br>
              <a:rPr lang="ru-RU" sz="5400" dirty="0">
                <a:ea typeface="Calibri"/>
                <a:cs typeface="Times New Roman"/>
              </a:rPr>
            </a:br>
            <a:r>
              <a:rPr lang="ru-RU" dirty="0" smtClean="0">
                <a:solidFill>
                  <a:srgbClr val="002060"/>
                </a:solidFill>
                <a:uFill>
                  <a:solidFill>
                    <a:schemeClr val="bg1"/>
                  </a:solidFill>
                </a:uFill>
              </a:rPr>
              <a:t/>
            </a:r>
            <a:br>
              <a:rPr lang="ru-RU" dirty="0" smtClean="0">
                <a:solidFill>
                  <a:srgbClr val="002060"/>
                </a:solidFill>
                <a:uFill>
                  <a:solidFill>
                    <a:schemeClr val="bg1"/>
                  </a:solidFill>
                </a:uFill>
              </a:rPr>
            </a:br>
            <a:r>
              <a:rPr lang="ru-RU" sz="2200" dirty="0" smtClean="0">
                <a:solidFill>
                  <a:srgbClr val="CC00CC"/>
                </a:solidFill>
                <a:uFill>
                  <a:solidFill>
                    <a:schemeClr val="bg1"/>
                  </a:solidFill>
                </a:uFill>
              </a:rPr>
              <a:t/>
            </a:r>
            <a:br>
              <a:rPr lang="ru-RU" sz="2200" dirty="0" smtClean="0">
                <a:solidFill>
                  <a:srgbClr val="CC00CC"/>
                </a:solidFill>
                <a:uFill>
                  <a:solidFill>
                    <a:schemeClr val="bg1"/>
                  </a:solidFill>
                </a:uFill>
              </a:rPr>
            </a:br>
            <a:endParaRPr lang="ru-RU" sz="2200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2844" y="714356"/>
            <a:ext cx="8858312" cy="2714644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rgbClr val="CC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643998" cy="2428892"/>
          </a:xfrm>
        </p:spPr>
        <p:txBody>
          <a:bodyPr>
            <a:noAutofit/>
          </a:bodyPr>
          <a:lstStyle/>
          <a:p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7149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000" b="1" dirty="0" smtClean="0">
                <a:solidFill>
                  <a:srgbClr val="CC00CC"/>
                </a:solidFill>
                <a:cs typeface="Times New Roman" pitchFamily="18" charset="0"/>
              </a:rPr>
              <a:t> </a:t>
            </a:r>
            <a:endParaRPr lang="ru-RU" sz="4000" dirty="0">
              <a:solidFill>
                <a:srgbClr val="FF006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7824" y="260649"/>
            <a:ext cx="5976664" cy="5688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Итак, мнемотехника 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FF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</a:t>
            </a: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сокращает время запоминания;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FF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 развивает основные психические процессы;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FF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 развивает умение перекодировать информацию;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FF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устанавливает причинно-следственные связи;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FF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помогает делать выводы и схематизировать материал.</a:t>
            </a:r>
            <a:endParaRPr lang="ru-RU" sz="28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Содержимое 4" descr="http://www.maaam.ru/upload/blogs/84937f88c18d2b776f48115ae0016fd7.jpg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33400" y="1916832"/>
            <a:ext cx="4038600" cy="3816424"/>
          </a:xfrm>
          <a:prstGeom prst="roundRect">
            <a:avLst>
              <a:gd name="adj" fmla="val 16667"/>
            </a:avLst>
          </a:prstGeom>
          <a:effectLst>
            <a:glow rad="228600">
              <a:srgbClr val="92D050">
                <a:alpha val="40000"/>
              </a:srgb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Содержимое 7" descr="http://www.maaam.ru/upload/blogs/02d15d8bed74c0b2bdd1d5dcc10c870b.jpg.jpg"/>
          <p:cNvPicPr>
            <a:picLocks noGrp="1"/>
          </p:cNvPicPr>
          <p:nvPr>
            <p:ph sz="half" idx="2"/>
          </p:nvPr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4932040" y="1212056"/>
            <a:ext cx="3921019" cy="4809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rgbClr val="99FF99">
                <a:alpha val="40000"/>
              </a:srgb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1604" y="428604"/>
            <a:ext cx="7115196" cy="164307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C00CC"/>
                </a:solidFill>
              </a:rPr>
              <a:t>Пересказ сказок </a:t>
            </a:r>
            <a:r>
              <a:rPr lang="ru-RU" sz="3100" b="1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latin typeface="+mn-lt"/>
              </a:rPr>
            </a:br>
            <a:endParaRPr lang="ru-RU" b="1" dirty="0"/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-96236" y="1857364"/>
            <a:ext cx="4596797" cy="5000636"/>
          </a:xfrm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pic>
      <p:pic>
        <p:nvPicPr>
          <p:cNvPr id="1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719659" y="2241798"/>
            <a:ext cx="3895682" cy="3792041"/>
          </a:xfrm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2908" y="0"/>
            <a:ext cx="9144000" cy="6858000"/>
          </a:xfrm>
          <a:prstGeom prst="rect">
            <a:avLst/>
          </a:prstGeom>
        </p:spPr>
      </p:pic>
      <p:pic>
        <p:nvPicPr>
          <p:cNvPr id="8" name="Содержимое 7" descr="http://do.gendocs.ru/pars_docs/tw_refs/78/77315/77315_html_13a784ec.jpg"/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-142908" y="3071664"/>
            <a:ext cx="398145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3068960"/>
            <a:ext cx="5364088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909" y="0"/>
            <a:ext cx="3922821" cy="328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114"/>
            <a:ext cx="5364087" cy="326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2000240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1628800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3600" b="1" i="1" dirty="0" smtClean="0">
                <a:solidFill>
                  <a:srgbClr val="FF0066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Цель</a:t>
            </a:r>
            <a:r>
              <a:rPr lang="en-US" sz="36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:</a:t>
            </a:r>
            <a:r>
              <a:rPr lang="ru-RU" sz="3600" b="1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Cambria Math" pitchFamily="18" charset="0"/>
                <a:ea typeface="Cambria Math" pitchFamily="18" charset="0"/>
              </a:rPr>
              <a:t>ознакомление  с методом </a:t>
            </a:r>
            <a:r>
              <a:rPr lang="ru-RU" sz="3600" b="1" i="1" dirty="0" smtClean="0">
                <a:latin typeface="Cambria Math" pitchFamily="18" charset="0"/>
                <a:ea typeface="Cambria Math" pitchFamily="18" charset="0"/>
              </a:rPr>
              <a:t>мнемотехники</a:t>
            </a:r>
            <a:r>
              <a:rPr lang="ru-RU" sz="3600" b="1" dirty="0" smtClean="0">
                <a:latin typeface="Cambria Math" pitchFamily="18" charset="0"/>
                <a:ea typeface="Cambria Math" pitchFamily="18" charset="0"/>
              </a:rPr>
              <a:t>, как со способом развития речи, памяти и мышления  дошкольников, обеспечивающего эффективное запоминание, сохранение и воспроизведение информации.</a:t>
            </a:r>
            <a:endParaRPr lang="ru-RU" sz="36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7643192" cy="479813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Мнемотехника 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- это совокупность правил и приемов, облегчающих процесс запоминания информации. </a:t>
            </a:r>
            <a:endParaRPr lang="ru-RU" sz="28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Суть</a:t>
            </a:r>
            <a:r>
              <a:rPr lang="ru-RU" sz="28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 мнемотехники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 заключается в следующем: на каждое слово или словосочетание придумывается картинка, таким образом весь текст зарисовывается схематично. Глядя на эти схемы-рисунки ребёнок легко воспроизводит текстовую информацию. Схемы служат своеобразным зрительным планом для создания монологов, помогают детям выстраивать: связность, последовательность, лексико-грамматическую наполняемость рассказа.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331640" y="2060848"/>
            <a:ext cx="7526640" cy="47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800" dirty="0" err="1">
                <a:solidFill>
                  <a:srgbClr val="FF0066"/>
                </a:solidFill>
                <a:latin typeface="Calibri"/>
                <a:ea typeface="Calibri"/>
                <a:cs typeface="Times New Roman"/>
              </a:rPr>
              <a:t>Мнемоквадрат</a:t>
            </a:r>
            <a:r>
              <a:rPr lang="ru-RU" sz="2800" dirty="0">
                <a:solidFill>
                  <a:srgbClr val="FF0066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– это отдельный схематичный несложный рисунок с определенной информацией. </a:t>
            </a:r>
            <a:endParaRPr lang="ru-RU" sz="28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FF0066"/>
                </a:solidFill>
                <a:latin typeface="Calibri"/>
                <a:ea typeface="Calibri"/>
                <a:cs typeface="Times New Roman"/>
              </a:rPr>
              <a:t>Цель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‒ обучить 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ребенка 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соотносить изображение-схему с предметом или действием и видеть взаимосвязь его с окружающим миром. 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>
            <a:normAutofit lnSpcReduction="10000"/>
          </a:bodyPr>
          <a:lstStyle/>
          <a:p>
            <a:r>
              <a:rPr lang="ru-RU" sz="2800" dirty="0" err="1" smtClean="0">
                <a:solidFill>
                  <a:srgbClr val="FF0066"/>
                </a:solidFill>
                <a:latin typeface="Calibri"/>
                <a:ea typeface="Calibri"/>
                <a:cs typeface="Times New Roman"/>
              </a:rPr>
              <a:t>Мнемодорожка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– 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это таблица из 4 и более клеток расположенных линейно, в которых изображено словосочетание, предложение, четверостишие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r>
              <a:rPr lang="ru-RU" dirty="0">
                <a:solidFill>
                  <a:srgbClr val="111111"/>
                </a:solidFill>
                <a:latin typeface="Arial"/>
              </a:rPr>
              <a:t>На этапе дошкольного возраста </a:t>
            </a:r>
            <a:r>
              <a:rPr lang="ru-RU" b="1" dirty="0" err="1" smtClean="0">
                <a:solidFill>
                  <a:srgbClr val="111111"/>
                </a:solidFill>
                <a:latin typeface="Arial"/>
              </a:rPr>
              <a:t>мнемодорожки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 используются для решения следующих </a:t>
            </a:r>
            <a:r>
              <a:rPr lang="ru-RU" u="sng" dirty="0">
                <a:solidFill>
                  <a:srgbClr val="111111"/>
                </a:solidFill>
                <a:latin typeface="Arial"/>
              </a:rPr>
              <a:t>задач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:</a:t>
            </a:r>
          </a:p>
          <a:p>
            <a:r>
              <a:rPr lang="ru-RU" dirty="0">
                <a:solidFill>
                  <a:srgbClr val="111111"/>
                </a:solidFill>
                <a:latin typeface="Arial"/>
              </a:rPr>
              <a:t>-развитие связной речи у детей</a:t>
            </a:r>
          </a:p>
          <a:p>
            <a:r>
              <a:rPr lang="ru-RU" dirty="0">
                <a:solidFill>
                  <a:srgbClr val="111111"/>
                </a:solidFill>
                <a:latin typeface="Arial"/>
              </a:rPr>
              <a:t>-обогащения словарного запаса</a:t>
            </a:r>
          </a:p>
          <a:p>
            <a:r>
              <a:rPr lang="ru-RU" dirty="0">
                <a:solidFill>
                  <a:srgbClr val="111111"/>
                </a:solidFill>
                <a:latin typeface="Arial"/>
              </a:rPr>
              <a:t>-при обучении составлению 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предложений</a:t>
            </a:r>
          </a:p>
          <a:p>
            <a:r>
              <a:rPr lang="ru-RU" dirty="0" smtClean="0">
                <a:solidFill>
                  <a:srgbClr val="111111"/>
                </a:solidFill>
                <a:latin typeface="Arial"/>
              </a:rPr>
              <a:t>-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отгадывание и загадывание загадок</a:t>
            </a:r>
          </a:p>
          <a:p>
            <a:r>
              <a:rPr lang="ru-RU" dirty="0">
                <a:solidFill>
                  <a:srgbClr val="111111"/>
                </a:solidFill>
                <a:latin typeface="Arial"/>
              </a:rPr>
              <a:t>-помогают при заучивание 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стихов, </a:t>
            </a:r>
            <a:r>
              <a:rPr lang="ru-RU" dirty="0" err="1" smtClean="0">
                <a:solidFill>
                  <a:srgbClr val="111111"/>
                </a:solidFill>
                <a:latin typeface="Arial"/>
              </a:rPr>
              <a:t>чистоговорок</a:t>
            </a:r>
            <a:endParaRPr lang="ru-RU" dirty="0">
              <a:solidFill>
                <a:srgbClr val="111111"/>
              </a:solidFill>
              <a:latin typeface="Arial"/>
            </a:endParaRPr>
          </a:p>
          <a:p>
            <a:r>
              <a:rPr lang="ru-RU" dirty="0">
                <a:solidFill>
                  <a:srgbClr val="111111"/>
                </a:solidFill>
                <a:latin typeface="Arial"/>
              </a:rPr>
              <a:t>-помогают в развитие основных психических </a:t>
            </a:r>
            <a:r>
              <a:rPr lang="ru-RU" u="sng" dirty="0">
                <a:solidFill>
                  <a:srgbClr val="111111"/>
                </a:solidFill>
                <a:latin typeface="Arial"/>
              </a:rPr>
              <a:t>процессов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: памяти, внимания, образного и ассоциативного мышления.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b="1" dirty="0">
                <a:latin typeface="Calibri"/>
                <a:ea typeface="Calibri"/>
                <a:cs typeface="Times New Roman"/>
              </a:rPr>
              <a:t>Кошка в окошке </a:t>
            </a:r>
            <a:endParaRPr lang="ru-RU" sz="4000" b="1" dirty="0" smtClean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b="1" dirty="0" smtClean="0">
                <a:latin typeface="Calibri"/>
                <a:ea typeface="Calibri"/>
                <a:cs typeface="Times New Roman"/>
              </a:rPr>
              <a:t>подушку </a:t>
            </a:r>
            <a:r>
              <a:rPr lang="ru-RU" sz="4000" b="1" dirty="0">
                <a:latin typeface="Calibri"/>
                <a:ea typeface="Calibri"/>
                <a:cs typeface="Times New Roman"/>
              </a:rPr>
              <a:t>шьет, </a:t>
            </a:r>
            <a:endParaRPr lang="ru-RU" sz="4000" b="1" dirty="0" smtClean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b="1" dirty="0" smtClean="0">
                <a:latin typeface="Calibri"/>
                <a:ea typeface="Calibri"/>
                <a:cs typeface="Times New Roman"/>
              </a:rPr>
              <a:t>а </a:t>
            </a:r>
            <a:r>
              <a:rPr lang="ru-RU" sz="4000" b="1" dirty="0">
                <a:latin typeface="Calibri"/>
                <a:ea typeface="Calibri"/>
                <a:cs typeface="Times New Roman"/>
              </a:rPr>
              <a:t>мышка в сапожках </a:t>
            </a:r>
            <a:endParaRPr lang="ru-RU" sz="4000" b="1" dirty="0" smtClean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b="1" dirty="0" smtClean="0">
                <a:latin typeface="Calibri"/>
                <a:ea typeface="Calibri"/>
                <a:cs typeface="Times New Roman"/>
              </a:rPr>
              <a:t>избушку </a:t>
            </a:r>
            <a:r>
              <a:rPr lang="ru-RU" sz="4000" b="1" dirty="0">
                <a:latin typeface="Calibri"/>
                <a:ea typeface="Calibri"/>
                <a:cs typeface="Times New Roman"/>
              </a:rPr>
              <a:t>метет.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834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72819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14282" y="2000240"/>
            <a:ext cx="8515352" cy="48577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          </a:t>
            </a:r>
            <a:endParaRPr lang="ru-RU" dirty="0"/>
          </a:p>
        </p:txBody>
      </p:sp>
      <p:pic>
        <p:nvPicPr>
          <p:cNvPr id="5" name="Рисунок 4" descr="Похожее изображение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476672"/>
            <a:ext cx="8568951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39"/>
            <a:ext cx="9108504" cy="663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836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6322714"/>
          </a:xfrm>
        </p:spPr>
        <p:txBody>
          <a:bodyPr>
            <a:normAutofit/>
          </a:bodyPr>
          <a:lstStyle/>
          <a:p>
            <a:r>
              <a:rPr lang="ru-RU" sz="1800" b="1" dirty="0" err="1">
                <a:solidFill>
                  <a:srgbClr val="FF0066"/>
                </a:solidFill>
                <a:latin typeface="Times New Roman, serif"/>
              </a:rPr>
              <a:t>Мнемотаблица</a:t>
            </a:r>
            <a:r>
              <a:rPr lang="ru-RU" sz="1800" b="1" dirty="0">
                <a:solidFill>
                  <a:srgbClr val="FF0066"/>
                </a:solidFill>
                <a:latin typeface="Times New Roman, serif"/>
              </a:rPr>
              <a:t> </a:t>
            </a:r>
            <a:r>
              <a:rPr lang="ru-RU" sz="1800" dirty="0">
                <a:solidFill>
                  <a:srgbClr val="000000"/>
                </a:solidFill>
                <a:latin typeface="Times New Roman, serif"/>
              </a:rPr>
              <a:t>– это целая схема, в которую заложен текст ( рассказ, стих, сказка и т. п.)</a:t>
            </a:r>
            <a:r>
              <a:rPr lang="ru-RU" sz="1800" dirty="0">
                <a:solidFill>
                  <a:srgbClr val="000000"/>
                </a:solidFill>
                <a:latin typeface="Open Sans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Open Sans"/>
              </a:rPr>
            </a:br>
            <a:r>
              <a:rPr lang="ru-RU" sz="1800" b="1" dirty="0" err="1">
                <a:solidFill>
                  <a:srgbClr val="000000"/>
                </a:solidFill>
                <a:latin typeface="Times New Roman, serif"/>
              </a:rPr>
              <a:t>Мнемотаблицы</a:t>
            </a:r>
            <a:r>
              <a:rPr lang="ru-RU" sz="1800" b="1" dirty="0">
                <a:solidFill>
                  <a:srgbClr val="000000"/>
                </a:solidFill>
                <a:latin typeface="Times New Roman, serif"/>
              </a:rPr>
              <a:t> служат дидактическим материалом для развития связной речи и используются с целью:</a:t>
            </a:r>
            <a:r>
              <a:rPr lang="ru-RU" sz="1800" dirty="0">
                <a:solidFill>
                  <a:srgbClr val="000000"/>
                </a:solidFill>
                <a:latin typeface="Open Sans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Open Sans"/>
              </a:rPr>
            </a:br>
            <a:r>
              <a:rPr lang="ru-RU" sz="1800" dirty="0" smtClean="0">
                <a:solidFill>
                  <a:srgbClr val="000000"/>
                </a:solidFill>
                <a:latin typeface="Open Sans"/>
              </a:rPr>
              <a:t>-</a:t>
            </a:r>
            <a:r>
              <a:rPr lang="ru-RU" sz="1800" dirty="0" smtClean="0">
                <a:solidFill>
                  <a:srgbClr val="000000"/>
                </a:solidFill>
                <a:latin typeface="Times New Roman, serif"/>
              </a:rPr>
              <a:t>Изображения </a:t>
            </a:r>
            <a:r>
              <a:rPr lang="ru-RU" sz="1800" dirty="0">
                <a:solidFill>
                  <a:srgbClr val="000000"/>
                </a:solidFill>
                <a:latin typeface="Times New Roman, serif"/>
              </a:rPr>
              <a:t>последовательности умывания, одевания, сервировки стола и т. д</a:t>
            </a:r>
            <a:r>
              <a:rPr lang="ru-RU" sz="1800" dirty="0">
                <a:solidFill>
                  <a:srgbClr val="000000"/>
                </a:solidFill>
                <a:latin typeface="Open Sans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Open Sans"/>
              </a:rPr>
            </a:br>
            <a:r>
              <a:rPr lang="ru-RU" sz="1800" dirty="0" smtClean="0">
                <a:solidFill>
                  <a:srgbClr val="000000"/>
                </a:solidFill>
                <a:latin typeface="Open Sans"/>
              </a:rPr>
              <a:t>-</a:t>
            </a:r>
            <a:r>
              <a:rPr lang="ru-RU" sz="1800" dirty="0" smtClean="0">
                <a:solidFill>
                  <a:srgbClr val="000000"/>
                </a:solidFill>
                <a:latin typeface="Times New Roman, serif"/>
              </a:rPr>
              <a:t>Заучивания </a:t>
            </a:r>
            <a:r>
              <a:rPr lang="ru-RU" sz="1800" dirty="0">
                <a:solidFill>
                  <a:srgbClr val="000000"/>
                </a:solidFill>
                <a:latin typeface="Times New Roman, serif"/>
              </a:rPr>
              <a:t>стихов, </a:t>
            </a:r>
            <a:r>
              <a:rPr lang="ru-RU" sz="1800" dirty="0" err="1">
                <a:solidFill>
                  <a:srgbClr val="000000"/>
                </a:solidFill>
                <a:latin typeface="Times New Roman, serif"/>
              </a:rPr>
              <a:t>потешек</a:t>
            </a:r>
            <a:r>
              <a:rPr lang="ru-RU" sz="1800" dirty="0">
                <a:solidFill>
                  <a:srgbClr val="000000"/>
                </a:solidFill>
                <a:latin typeface="Times New Roman, serif"/>
              </a:rPr>
              <a:t>;</a:t>
            </a:r>
            <a:r>
              <a:rPr lang="ru-RU" sz="1800" dirty="0">
                <a:solidFill>
                  <a:srgbClr val="000000"/>
                </a:solidFill>
                <a:latin typeface="Open Sans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Open Sans"/>
              </a:rPr>
            </a:br>
            <a:r>
              <a:rPr lang="ru-RU" sz="1800" dirty="0" smtClean="0">
                <a:solidFill>
                  <a:srgbClr val="000000"/>
                </a:solidFill>
                <a:latin typeface="Open Sans"/>
              </a:rPr>
              <a:t>-</a:t>
            </a:r>
            <a:r>
              <a:rPr lang="ru-RU" sz="1800" dirty="0" smtClean="0">
                <a:solidFill>
                  <a:srgbClr val="000000"/>
                </a:solidFill>
                <a:latin typeface="Times New Roman, serif"/>
              </a:rPr>
              <a:t>При </a:t>
            </a:r>
            <a:r>
              <a:rPr lang="ru-RU" sz="1800" dirty="0">
                <a:solidFill>
                  <a:srgbClr val="000000"/>
                </a:solidFill>
                <a:latin typeface="Times New Roman, serif"/>
              </a:rPr>
              <a:t>отгадывании и загадывании загадок;</a:t>
            </a:r>
            <a:r>
              <a:rPr lang="ru-RU" sz="1800" dirty="0">
                <a:solidFill>
                  <a:srgbClr val="000000"/>
                </a:solidFill>
                <a:latin typeface="Open Sans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Open Sans"/>
              </a:rPr>
            </a:br>
            <a:r>
              <a:rPr lang="ru-RU" sz="1800" dirty="0" smtClean="0">
                <a:solidFill>
                  <a:srgbClr val="000000"/>
                </a:solidFill>
                <a:latin typeface="Open Sans"/>
              </a:rPr>
              <a:t>-</a:t>
            </a:r>
            <a:r>
              <a:rPr lang="ru-RU" sz="1800" dirty="0" smtClean="0">
                <a:solidFill>
                  <a:srgbClr val="000000"/>
                </a:solidFill>
                <a:latin typeface="Times New Roman, serif"/>
              </a:rPr>
              <a:t>При </a:t>
            </a:r>
            <a:r>
              <a:rPr lang="ru-RU" sz="1800" dirty="0">
                <a:solidFill>
                  <a:srgbClr val="000000"/>
                </a:solidFill>
                <a:latin typeface="Times New Roman, serif"/>
              </a:rPr>
              <a:t>пересказе </a:t>
            </a:r>
            <a:r>
              <a:rPr lang="ru-RU" sz="1800" dirty="0" smtClean="0">
                <a:solidFill>
                  <a:srgbClr val="000000"/>
                </a:solidFill>
                <a:latin typeface="Times New Roman, serif"/>
              </a:rPr>
              <a:t>художественной литературы;</a:t>
            </a:r>
            <a:r>
              <a:rPr lang="ru-RU" sz="1800" dirty="0">
                <a:solidFill>
                  <a:srgbClr val="000000"/>
                </a:solidFill>
                <a:latin typeface="Open Sans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Open Sans"/>
              </a:rPr>
            </a:br>
            <a:r>
              <a:rPr lang="ru-RU" sz="1800" dirty="0" smtClean="0">
                <a:solidFill>
                  <a:srgbClr val="000000"/>
                </a:solidFill>
                <a:latin typeface="Open Sans"/>
              </a:rPr>
              <a:t>-</a:t>
            </a:r>
            <a:r>
              <a:rPr lang="ru-RU" sz="1800" dirty="0" smtClean="0">
                <a:solidFill>
                  <a:srgbClr val="000000"/>
                </a:solidFill>
                <a:latin typeface="Times New Roman, serif"/>
              </a:rPr>
              <a:t>При </a:t>
            </a:r>
            <a:r>
              <a:rPr lang="ru-RU" sz="1800" dirty="0">
                <a:solidFill>
                  <a:srgbClr val="000000"/>
                </a:solidFill>
                <a:latin typeface="Times New Roman, serif"/>
              </a:rPr>
              <a:t>составлении описательных </a:t>
            </a:r>
            <a:r>
              <a:rPr lang="ru-RU" sz="1800" dirty="0" smtClean="0">
                <a:solidFill>
                  <a:srgbClr val="000000"/>
                </a:solidFill>
                <a:latin typeface="Times New Roman, serif"/>
              </a:rPr>
              <a:t>рассказов</a:t>
            </a:r>
            <a:r>
              <a:rPr lang="ru-RU" sz="1800" dirty="0">
                <a:solidFill>
                  <a:srgbClr val="000000"/>
                </a:solidFill>
                <a:latin typeface="Open Sans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Open Sans"/>
              </a:rPr>
            </a:br>
            <a:r>
              <a:rPr lang="ru-RU" sz="1800" dirty="0" smtClean="0">
                <a:solidFill>
                  <a:srgbClr val="000000"/>
                </a:solidFill>
                <a:latin typeface="Open Sans"/>
              </a:rPr>
              <a:t>-</a:t>
            </a:r>
            <a:r>
              <a:rPr lang="ru-RU" sz="1800" dirty="0" smtClean="0">
                <a:solidFill>
                  <a:srgbClr val="000000"/>
                </a:solidFill>
                <a:latin typeface="Times New Roman, serif"/>
              </a:rPr>
              <a:t>Проговаривание </a:t>
            </a:r>
            <a:r>
              <a:rPr lang="ru-RU" sz="1800" dirty="0" err="1">
                <a:solidFill>
                  <a:srgbClr val="000000"/>
                </a:solidFill>
                <a:latin typeface="Times New Roman, serif"/>
              </a:rPr>
              <a:t>чистоговорок</a:t>
            </a:r>
            <a:r>
              <a:rPr lang="ru-RU" sz="1800" dirty="0">
                <a:solidFill>
                  <a:srgbClr val="000000"/>
                </a:solidFill>
                <a:latin typeface="Open Sans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Open Sans"/>
              </a:rPr>
            </a:br>
            <a:r>
              <a:rPr lang="ru-RU" sz="1800" dirty="0" smtClean="0">
                <a:solidFill>
                  <a:srgbClr val="000000"/>
                </a:solidFill>
                <a:latin typeface="Open Sans"/>
              </a:rPr>
              <a:t>-</a:t>
            </a:r>
            <a:r>
              <a:rPr lang="ru-RU" sz="1800" dirty="0" smtClean="0">
                <a:solidFill>
                  <a:srgbClr val="000000"/>
                </a:solidFill>
                <a:latin typeface="Times New Roman, serif"/>
              </a:rPr>
              <a:t>Проговаривание </a:t>
            </a:r>
            <a:r>
              <a:rPr lang="ru-RU" sz="1800" dirty="0">
                <a:solidFill>
                  <a:srgbClr val="000000"/>
                </a:solidFill>
                <a:latin typeface="Times New Roman, serif"/>
              </a:rPr>
              <a:t>скороговорок, заучивание </a:t>
            </a:r>
            <a:r>
              <a:rPr lang="ru-RU" sz="1800" dirty="0" err="1">
                <a:solidFill>
                  <a:srgbClr val="000000"/>
                </a:solidFill>
                <a:latin typeface="Times New Roman, serif"/>
              </a:rPr>
              <a:t>потешек</a:t>
            </a:r>
            <a:r>
              <a:rPr lang="ru-RU" sz="1800" dirty="0">
                <a:solidFill>
                  <a:srgbClr val="000000"/>
                </a:solidFill>
                <a:latin typeface="Times New Roman, serif"/>
              </a:rPr>
              <a:t>.</a:t>
            </a:r>
            <a:r>
              <a:rPr lang="ru-RU" sz="1800" dirty="0">
                <a:solidFill>
                  <a:srgbClr val="000000"/>
                </a:solidFill>
                <a:latin typeface="Open Sans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Open Sans"/>
              </a:rPr>
            </a:b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</TotalTime>
  <Words>113</Words>
  <Application>Microsoft Office PowerPoint</Application>
  <PresentationFormat>Экран (4:3)</PresentationFormat>
  <Paragraphs>37</Paragraphs>
  <Slides>17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  «Использование мнемотехники в развитии речи дошкольников».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Мнемотаблица – это целая схема, в которую заложен текст ( рассказ, стих, сказка и т. п.) Мнемотаблицы служат дидактическим материалом для развития связной речи и используются с целью: -Изображения последовательности умывания, одевания, сервировки стола и т. д -Заучивания стихов, потешек; -При отгадывании и загадывании загадок; -При пересказе художественной литературы; -При составлении описательных рассказов -Проговаривание чистоговорок -Проговаривание скороговорок, заучивание потешек.   </vt:lpstr>
      <vt:lpstr>            Работа по мнемотаблице состоит из следующих этапов: 1. Рассматривание таблицы и разбор того, что на ней изображено. 2. Преобразование из абстрактных символов в образы. 3. Пересказ с опорой на символы (образы).   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Пересказ сказок 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 ДОУ Павловский детский сад №5   «Использование мнемотехники в развитии речи дошкольников».  Ведущий мастер-класса: воспитатель  Орлова Елена Андреевна</dc:title>
  <dc:creator>Стасик</dc:creator>
  <cp:lastModifiedBy>Пользователь Windows</cp:lastModifiedBy>
  <cp:revision>75</cp:revision>
  <dcterms:created xsi:type="dcterms:W3CDTF">2015-04-13T17:52:36Z</dcterms:created>
  <dcterms:modified xsi:type="dcterms:W3CDTF">2021-11-02T13:25:53Z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1629141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