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6" r:id="rId4"/>
    <p:sldId id="264" r:id="rId5"/>
    <p:sldId id="262" r:id="rId6"/>
    <p:sldId id="267" r:id="rId7"/>
    <p:sldId id="268" r:id="rId8"/>
    <p:sldId id="270" r:id="rId9"/>
    <p:sldId id="269" r:id="rId10"/>
    <p:sldId id="265" r:id="rId11"/>
    <p:sldId id="273" r:id="rId12"/>
    <p:sldId id="274" r:id="rId13"/>
    <p:sldId id="271" r:id="rId14"/>
    <p:sldId id="261" r:id="rId15"/>
    <p:sldId id="260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2300"/>
    <a:srgbClr val="0D2E7F"/>
    <a:srgbClr val="333333"/>
    <a:srgbClr val="0F3491"/>
    <a:srgbClr val="0F80BF"/>
    <a:srgbClr val="382945"/>
    <a:srgbClr val="775692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5" autoAdjust="0"/>
    <p:restoredTop sz="94614" autoAdjust="0"/>
  </p:normalViewPr>
  <p:slideViewPr>
    <p:cSldViewPr>
      <p:cViewPr varScale="1">
        <p:scale>
          <a:sx n="74" d="100"/>
          <a:sy n="74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28800"/>
            <a:ext cx="9144000" cy="6096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362200"/>
            <a:ext cx="9144000" cy="304800"/>
          </a:xfr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6F46D0E-479A-4775-BAB2-24D5C07E83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50DC8-2894-4B66-B71E-407747BB6C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5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238750" y="152400"/>
            <a:ext cx="169545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493395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84740-2CFA-4E4E-AB8C-3071E75EC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9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781800" cy="533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2400" y="914400"/>
            <a:ext cx="3314700" cy="5105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19500" y="914400"/>
            <a:ext cx="3314700" cy="5105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0" y="67056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705600"/>
            <a:ext cx="2895600" cy="1524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39000" y="6705600"/>
            <a:ext cx="1905000" cy="152400"/>
          </a:xfrm>
        </p:spPr>
        <p:txBody>
          <a:bodyPr/>
          <a:lstStyle>
            <a:lvl1pPr>
              <a:defRPr/>
            </a:lvl1pPr>
          </a:lstStyle>
          <a:p>
            <a:fld id="{59E9FCD0-BC0C-4124-AE53-1260F19744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4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81FB1-036C-4098-9426-D829D4FB3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F8FA4-5A08-499B-8018-09986F5DCA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2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33147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19500" y="914400"/>
            <a:ext cx="33147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E1FEB-F532-48C5-9667-5185161083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7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CE0F8-5BFE-4AEB-895E-711E6C0CF8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1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98F2A-8E4C-45F7-8C8C-39C362A909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2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890D9-CC7C-47BB-941C-033278C563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28FC0-56C3-47D9-B7C6-2469168B0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23819-D808-4C13-8FCA-C84E6F9965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2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678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6781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705600"/>
            <a:ext cx="2895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7056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fld id="{2FC4B2FA-C9E3-475C-B5D6-9C2B721C3AB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hyperlink" Target="http://www.animationfactory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dirty="0" smtClean="0"/>
              <a:t>Виды искусств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/>
              <a:t>Жанры изобразительного искусства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052736"/>
            <a:ext cx="6781800" cy="5105400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82300"/>
                </a:solidFill>
                <a:latin typeface="Comic Sans MS" pitchFamily="66" charset="0"/>
              </a:rPr>
              <a:t>Портрет</a:t>
            </a:r>
          </a:p>
          <a:p>
            <a:pPr marL="0" indent="0">
              <a:buNone/>
            </a:pPr>
            <a:endParaRPr lang="ru-RU" sz="4000" dirty="0" smtClean="0">
              <a:solidFill>
                <a:srgbClr val="F82300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en-US" sz="4000" dirty="0">
              <a:solidFill>
                <a:srgbClr val="F82300"/>
              </a:solidFill>
              <a:latin typeface="Comic Sans MS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07068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112243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82300"/>
                </a:solidFill>
                <a:latin typeface="Comic Sans MS" pitchFamily="66" charset="0"/>
              </a:rPr>
              <a:t>Пейзаж</a:t>
            </a:r>
            <a:endParaRPr lang="ru-RU" sz="4000" b="1" dirty="0">
              <a:solidFill>
                <a:srgbClr val="F82300"/>
              </a:solidFill>
              <a:latin typeface="Comic Sans MS" pitchFamily="66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12876"/>
            <a:ext cx="524938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70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/>
              <a:t>Жанры изобразительного искусства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052736"/>
            <a:ext cx="6781800" cy="5105400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>
                <a:solidFill>
                  <a:srgbClr val="F82300"/>
                </a:solidFill>
                <a:latin typeface="Comic Sans MS" pitchFamily="66" charset="0"/>
              </a:rPr>
              <a:t>Н</a:t>
            </a:r>
            <a:r>
              <a:rPr lang="ru-RU" sz="4000" dirty="0" smtClean="0">
                <a:solidFill>
                  <a:srgbClr val="F82300"/>
                </a:solidFill>
                <a:latin typeface="Comic Sans MS" pitchFamily="66" charset="0"/>
              </a:rPr>
              <a:t>атюрморт</a:t>
            </a:r>
          </a:p>
          <a:p>
            <a:pPr marL="0" indent="0">
              <a:buNone/>
            </a:pPr>
            <a:endParaRPr lang="en-US" sz="4000" dirty="0">
              <a:solidFill>
                <a:srgbClr val="F823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9952" y="112243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82300"/>
                </a:solidFill>
                <a:latin typeface="Comic Sans MS" pitchFamily="66" charset="0"/>
              </a:rPr>
              <a:t>Бытовой </a:t>
            </a:r>
            <a:endParaRPr lang="ru-RU" sz="4000" b="1" dirty="0">
              <a:solidFill>
                <a:srgbClr val="F82300"/>
              </a:solidFill>
              <a:latin typeface="Comic Sans MS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10348"/>
            <a:ext cx="3740123" cy="376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10347"/>
            <a:ext cx="4032448" cy="376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7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/>
              <a:t>Жанры изобразительного искусства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980728"/>
            <a:ext cx="6781800" cy="51054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rgbClr val="F82300"/>
                </a:solidFill>
                <a:latin typeface="Comic Sans MS" pitchFamily="66" charset="0"/>
              </a:rPr>
              <a:t>И</a:t>
            </a:r>
            <a:r>
              <a:rPr lang="ru-RU" sz="3200" dirty="0" smtClean="0">
                <a:solidFill>
                  <a:srgbClr val="F82300"/>
                </a:solidFill>
                <a:latin typeface="Comic Sans MS" pitchFamily="66" charset="0"/>
              </a:rPr>
              <a:t>сторический</a:t>
            </a:r>
            <a:endParaRPr lang="en-US" sz="3200" dirty="0">
              <a:solidFill>
                <a:srgbClr val="F823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532" y="5440103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82300"/>
                </a:solidFill>
                <a:latin typeface="Comic Sans MS" pitchFamily="66" charset="0"/>
              </a:rPr>
              <a:t>Анималистический </a:t>
            </a:r>
            <a:endParaRPr lang="ru-RU" sz="3200" b="1" dirty="0">
              <a:solidFill>
                <a:srgbClr val="F82300"/>
              </a:solidFill>
              <a:latin typeface="Comic Sans MS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98" y="980728"/>
            <a:ext cx="4383190" cy="320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2" y="2107015"/>
            <a:ext cx="4100874" cy="317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Ж</a:t>
            </a:r>
            <a:r>
              <a:rPr lang="ru-RU" dirty="0" smtClean="0">
                <a:solidFill>
                  <a:srgbClr val="FFFF00"/>
                </a:solidFill>
              </a:rPr>
              <a:t>анр  художника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r>
              <a:rPr lang="ru-RU" sz="2800" dirty="0" smtClean="0"/>
              <a:t>1 вариант                           2 вариант</a:t>
            </a:r>
          </a:p>
          <a:p>
            <a:r>
              <a:rPr lang="ru-RU" sz="2800" dirty="0" smtClean="0"/>
              <a:t>Репин И.Е.                    Верещагин В.</a:t>
            </a:r>
          </a:p>
          <a:p>
            <a:r>
              <a:rPr lang="ru-RU" sz="2800" dirty="0" smtClean="0"/>
              <a:t>Серов В.А.                 Венецианов А.</a:t>
            </a:r>
          </a:p>
          <a:p>
            <a:r>
              <a:rPr lang="ru-RU" sz="2800" dirty="0" smtClean="0"/>
              <a:t>Шишкин И.И.                   Перов В.</a:t>
            </a:r>
          </a:p>
          <a:p>
            <a:r>
              <a:rPr lang="ru-RU" sz="2800" dirty="0" smtClean="0"/>
              <a:t>Федотов П.                     Васнецов В.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33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609600"/>
          </a:xfrm>
        </p:spPr>
        <p:txBody>
          <a:bodyPr/>
          <a:lstStyle/>
          <a:p>
            <a:r>
              <a:rPr lang="ru-RU" sz="4400" dirty="0" smtClean="0"/>
              <a:t>Домашнее задание</a:t>
            </a:r>
            <a:endParaRPr lang="en-US" sz="4400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37" y="4869160"/>
            <a:ext cx="9144000" cy="304800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400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Работа со словарем: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/>
                <a:ea typeface="Times New Roman"/>
              </a:rPr>
              <a:t>жанр,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</a:rPr>
              <a:t> живопись, графика, скульптура, портрет, пейзаж, натюрморт.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944563"/>
            <a:ext cx="2438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 Black" pitchFamily="34" charset="0"/>
              </a:rPr>
              <a:t>Backdrops:</a:t>
            </a:r>
          </a:p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- These are full sized backdrops, just scale them up!</a:t>
            </a:r>
            <a:endParaRPr lang="en-US" sz="800" b="1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- Can be Copy-Pasted out of Templates for use anywhere!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752725" y="1066800"/>
            <a:ext cx="1243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Title Backdrop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343400" y="1066800"/>
            <a:ext cx="1293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Slide Backdrop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886450" y="1066800"/>
            <a:ext cx="1276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Print Backdrop</a:t>
            </a:r>
          </a:p>
        </p:txBody>
      </p:sp>
      <p:pic>
        <p:nvPicPr>
          <p:cNvPr id="7174" name="Picture 6" descr="animfactory_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2286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57200" y="700088"/>
            <a:ext cx="15097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800" b="1">
                <a:latin typeface="Arial" charset="0"/>
              </a:rPr>
              <a:t>www.animationfactory.com</a:t>
            </a: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457200" y="25908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28600" y="2636838"/>
            <a:ext cx="2362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 Black" pitchFamily="34" charset="0"/>
              </a:rPr>
              <a:t>Additional Graphics: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200" b="1">
                <a:latin typeface="Arial" charset="0"/>
              </a:rPr>
              <a:t> Scale them up or down!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200" b="1">
                <a:latin typeface="Arial" charset="0"/>
              </a:rPr>
              <a:t> .GIF clipart is animated.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200" b="1">
                <a:latin typeface="Arial" charset="0"/>
              </a:rPr>
              <a:t> .JPG clipart can be scaled up and take up little file space.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200" b="1">
                <a:latin typeface="Arial" charset="0"/>
              </a:rPr>
              <a:t> .PNG clipart can be scaled unusually large without distortion.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7292975" y="1073150"/>
            <a:ext cx="1793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Arial" charset="0"/>
              </a:rPr>
              <a:t>Transitional Backdrop</a:t>
            </a:r>
          </a:p>
        </p:txBody>
      </p:sp>
      <p:pic>
        <p:nvPicPr>
          <p:cNvPr id="7387" name="Picture 219" descr="rainbow_streaks_s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1447800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8" name="Picture 220" descr="rainbow_streaks_p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1447800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89" name="Picture 221" descr="rainbow_streaks_t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71600"/>
            <a:ext cx="1447800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90" name="Picture 222" descr="rainbow_streaks_q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447800" cy="108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  <a:ea typeface="Batang" pitchFamily="18" charset="-127"/>
                <a:cs typeface="Browallia New" pitchFamily="34" charset="-34"/>
              </a:rPr>
              <a:t>   Культура – это…?</a:t>
            </a:r>
            <a:endParaRPr lang="en-US" b="1" dirty="0">
              <a:latin typeface="Georgia" pitchFamily="18" charset="0"/>
              <a:ea typeface="Batang" pitchFamily="18" charset="-127"/>
              <a:cs typeface="Browallia New" pitchFamily="34" charset="-34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95864" cy="510540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endParaRPr lang="ru-RU" sz="3200" i="1" dirty="0" smtClean="0">
              <a:effectLst/>
              <a:latin typeface="Times New Roman"/>
              <a:ea typeface="SimSun-ExtB" pitchFamily="49" charset="-122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200" i="1" dirty="0" smtClean="0">
                <a:effectLst/>
                <a:latin typeface="Times New Roman"/>
                <a:ea typeface="SimSun-ExtB" pitchFamily="49" charset="-122"/>
              </a:rPr>
              <a:t>Культура – это созданная людьми неприродная среда с определенным набором способов и форм обитания, обладающая способностью к изменению и развитию.</a:t>
            </a:r>
            <a:endParaRPr lang="ru-RU" sz="3200" dirty="0" smtClean="0">
              <a:effectLst/>
              <a:latin typeface="Times New Roman"/>
              <a:ea typeface="SimSun-ExtB" pitchFamily="49" charset="-122"/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Функции культуры: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pPr marL="0" indent="0" algn="ctr">
              <a:buNone/>
            </a:pPr>
            <a:endParaRPr lang="ru-RU" sz="2800" dirty="0" smtClean="0">
              <a:effectLst/>
              <a:latin typeface="Segoe Script" pitchFamily="34" charset="0"/>
              <a:ea typeface="Times New Roman"/>
            </a:endParaRPr>
          </a:p>
          <a:p>
            <a:pPr marL="0" indent="0" algn="ctr">
              <a:buNone/>
            </a:pPr>
            <a:r>
              <a:rPr lang="ru-RU" sz="2800" dirty="0" smtClean="0">
                <a:effectLst/>
                <a:latin typeface="Segoe Script" pitchFamily="34" charset="0"/>
                <a:ea typeface="Times New Roman"/>
              </a:rPr>
              <a:t>Гуманистическая</a:t>
            </a:r>
          </a:p>
          <a:p>
            <a:pPr marL="0" indent="0" algn="ctr">
              <a:buNone/>
            </a:pPr>
            <a:r>
              <a:rPr lang="ru-RU" sz="2800" dirty="0">
                <a:latin typeface="Segoe Script" pitchFamily="34" charset="0"/>
                <a:ea typeface="Times New Roman"/>
              </a:rPr>
              <a:t>П</a:t>
            </a:r>
            <a:r>
              <a:rPr lang="ru-RU" sz="2800" dirty="0" smtClean="0">
                <a:effectLst/>
                <a:latin typeface="Segoe Script" pitchFamily="34" charset="0"/>
                <a:ea typeface="Times New Roman"/>
              </a:rPr>
              <a:t>ознавательная </a:t>
            </a:r>
          </a:p>
          <a:p>
            <a:pPr marL="0" indent="0" algn="ctr">
              <a:buNone/>
            </a:pPr>
            <a:r>
              <a:rPr lang="ru-RU" sz="2800" dirty="0" smtClean="0">
                <a:effectLst/>
                <a:latin typeface="Segoe Script" pitchFamily="34" charset="0"/>
                <a:ea typeface="Times New Roman"/>
              </a:rPr>
              <a:t>Информативная</a:t>
            </a:r>
          </a:p>
          <a:p>
            <a:pPr marL="0" indent="0" algn="ctr">
              <a:buNone/>
            </a:pPr>
            <a:r>
              <a:rPr lang="ru-RU" sz="2800" dirty="0" smtClean="0">
                <a:effectLst/>
                <a:latin typeface="Segoe Script" pitchFamily="34" charset="0"/>
                <a:ea typeface="Times New Roman"/>
              </a:rPr>
              <a:t>Коммуникативная</a:t>
            </a:r>
          </a:p>
          <a:p>
            <a:pPr marL="0" indent="0" algn="ctr">
              <a:buNone/>
            </a:pPr>
            <a:r>
              <a:rPr lang="ru-RU" sz="2800" dirty="0" smtClean="0">
                <a:latin typeface="Segoe Script" pitchFamily="34" charset="0"/>
                <a:ea typeface="Times New Roman"/>
              </a:rPr>
              <a:t>Ц</a:t>
            </a:r>
            <a:r>
              <a:rPr lang="ru-RU" sz="2800" dirty="0" smtClean="0">
                <a:effectLst/>
                <a:latin typeface="Segoe Script" pitchFamily="34" charset="0"/>
                <a:ea typeface="Times New Roman"/>
              </a:rPr>
              <a:t>енностно -ориентационная </a:t>
            </a:r>
          </a:p>
          <a:p>
            <a:pPr marL="0" indent="0" algn="ctr">
              <a:buNone/>
            </a:pPr>
            <a:r>
              <a:rPr lang="ru-RU" sz="2800" dirty="0" smtClean="0">
                <a:effectLst/>
                <a:latin typeface="Segoe Script" pitchFamily="34" charset="0"/>
                <a:ea typeface="Times New Roman"/>
              </a:rPr>
              <a:t>Интегративная</a:t>
            </a:r>
          </a:p>
          <a:p>
            <a:pPr marL="0" indent="0" algn="ctr">
              <a:buNone/>
            </a:pPr>
            <a:r>
              <a:rPr lang="ru-RU" sz="2800" dirty="0" smtClean="0">
                <a:latin typeface="Segoe Script" pitchFamily="34" charset="0"/>
                <a:ea typeface="Times New Roman"/>
              </a:rPr>
              <a:t>Н</a:t>
            </a:r>
            <a:r>
              <a:rPr lang="ru-RU" sz="2800" dirty="0" smtClean="0">
                <a:effectLst/>
                <a:latin typeface="Segoe Script" pitchFamily="34" charset="0"/>
                <a:ea typeface="Times New Roman"/>
              </a:rPr>
              <a:t>ормативно -регламентирующая </a:t>
            </a:r>
            <a:endParaRPr lang="en-US" sz="2800" dirty="0"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5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Искусство-…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dirty="0" smtClean="0">
                <a:effectLst/>
                <a:latin typeface="Comic Sans MS" pitchFamily="66" charset="0"/>
                <a:ea typeface="Times New Roman"/>
              </a:rPr>
              <a:t>вид художественного освоения действительности человеком, целью которого является формирование и развитие его способности творчески преобразовывать мир и самого себя по законам красоты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Виды изобразительного искусства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r>
              <a:rPr lang="ru-RU" sz="3600" dirty="0" smtClean="0"/>
              <a:t>Живопись: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Монументальная</a:t>
            </a:r>
          </a:p>
          <a:p>
            <a:r>
              <a:rPr lang="ru-RU" sz="2800" dirty="0" err="1" smtClean="0">
                <a:solidFill>
                  <a:schemeClr val="accent2"/>
                </a:solidFill>
                <a:latin typeface="Comic Sans MS" pitchFamily="66" charset="0"/>
              </a:rPr>
              <a:t>мазаика</a:t>
            </a:r>
            <a:endParaRPr lang="ru-RU" sz="28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endParaRPr lang="en-US" sz="28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862" y="992698"/>
            <a:ext cx="5045138" cy="265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2" y="2852936"/>
            <a:ext cx="3496785" cy="382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44" y="3906123"/>
            <a:ext cx="1957387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Виды изобразительного искусства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r>
              <a:rPr lang="ru-RU" sz="3600" dirty="0" smtClean="0"/>
              <a:t>Живопись: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Станковая</a:t>
            </a:r>
          </a:p>
          <a:p>
            <a:pPr marL="457200" lvl="1" indent="0">
              <a:buNone/>
            </a:pPr>
            <a:endParaRPr lang="ru-RU" sz="3200" dirty="0">
              <a:solidFill>
                <a:srgbClr val="FF0000"/>
              </a:solidFill>
              <a:latin typeface="Comic Sans MS" pitchFamily="66" charset="0"/>
            </a:endParaRPr>
          </a:p>
          <a:p>
            <a:pPr marL="457200" lvl="1" indent="0">
              <a:buNone/>
            </a:pPr>
            <a:r>
              <a:rPr lang="ru-RU" sz="2800" dirty="0" smtClean="0">
                <a:solidFill>
                  <a:srgbClr val="0D2E7F"/>
                </a:solidFill>
                <a:latin typeface="Comic Sans MS" pitchFamily="66" charset="0"/>
              </a:rPr>
              <a:t>Энкаустика</a:t>
            </a:r>
          </a:p>
          <a:p>
            <a:pPr lvl="1"/>
            <a:endParaRPr lang="ru-RU" sz="2800" dirty="0">
              <a:solidFill>
                <a:srgbClr val="0D2E7F"/>
              </a:solidFill>
              <a:latin typeface="Comic Sans MS" pitchFamily="66" charset="0"/>
            </a:endParaRPr>
          </a:p>
          <a:p>
            <a:pPr lvl="1"/>
            <a:endParaRPr lang="ru-RU" sz="2800" dirty="0" smtClean="0">
              <a:solidFill>
                <a:srgbClr val="0D2E7F"/>
              </a:solidFill>
              <a:latin typeface="Comic Sans MS" pitchFamily="66" charset="0"/>
            </a:endParaRPr>
          </a:p>
          <a:p>
            <a:pPr lvl="1"/>
            <a:endParaRPr lang="ru-RU" sz="2800" dirty="0" smtClean="0">
              <a:solidFill>
                <a:srgbClr val="0D2E7F"/>
              </a:solidFill>
              <a:latin typeface="Comic Sans MS" pitchFamily="66" charset="0"/>
            </a:endParaRPr>
          </a:p>
          <a:p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73016"/>
            <a:ext cx="4411017" cy="316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02" y="3533072"/>
            <a:ext cx="2745482" cy="319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8785" y="492527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D2E7F"/>
                </a:solidFill>
                <a:latin typeface="Comic Sans MS" pitchFamily="66" charset="0"/>
              </a:rPr>
              <a:t>Темпера</a:t>
            </a:r>
            <a:endParaRPr lang="ru-RU" b="1" dirty="0">
              <a:solidFill>
                <a:srgbClr val="0D2E7F"/>
              </a:solidFill>
              <a:latin typeface="Comic Sans MS" pitchFamily="66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28" y="742381"/>
            <a:ext cx="4240215" cy="282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877" y="2202216"/>
            <a:ext cx="1448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D2E7F"/>
                </a:solidFill>
              </a:rPr>
              <a:t>Масло</a:t>
            </a:r>
            <a:endParaRPr lang="ru-RU" b="1" dirty="0">
              <a:solidFill>
                <a:srgbClr val="0D2E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Виды изобразительного искусства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Графика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D2E7F"/>
                </a:solidFill>
                <a:latin typeface="Comic Sans MS" pitchFamily="66" charset="0"/>
              </a:rPr>
              <a:t>Рисунок</a:t>
            </a:r>
            <a:r>
              <a:rPr lang="ru-RU" sz="2800" dirty="0" smtClean="0">
                <a:solidFill>
                  <a:srgbClr val="0D2E7F"/>
                </a:solidFill>
                <a:latin typeface="Comic Sans MS" pitchFamily="66" charset="0"/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rgbClr val="0D2E7F"/>
              </a:solidFill>
              <a:latin typeface="Comic Sans MS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07189"/>
            <a:ext cx="2880321" cy="402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46" y="944724"/>
            <a:ext cx="4384868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4725144"/>
            <a:ext cx="2095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D2E7F"/>
                </a:solidFill>
              </a:rPr>
              <a:t>Эстамп (печатная графика)</a:t>
            </a:r>
            <a:endParaRPr lang="ru-RU" b="1" dirty="0">
              <a:solidFill>
                <a:srgbClr val="0D2E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Виды изобразительного искусства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pPr marL="457200" lvl="1" indent="0">
              <a:buNone/>
            </a:pP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Скульптура</a:t>
            </a:r>
          </a:p>
          <a:p>
            <a:pPr marL="457200" lvl="1" indent="0">
              <a:buNone/>
            </a:pPr>
            <a:r>
              <a:rPr lang="ru-RU" sz="2800" dirty="0" smtClean="0">
                <a:solidFill>
                  <a:srgbClr val="0D2E7F"/>
                </a:solidFill>
                <a:latin typeface="Comic Sans MS" pitchFamily="66" charset="0"/>
              </a:rPr>
              <a:t>круглая</a:t>
            </a:r>
            <a:endParaRPr lang="ru-RU" sz="2800" dirty="0">
              <a:solidFill>
                <a:srgbClr val="0D2E7F"/>
              </a:solidFill>
              <a:latin typeface="Comic Sans MS" pitchFamily="66" charset="0"/>
            </a:endParaRPr>
          </a:p>
          <a:p>
            <a:pPr lvl="1"/>
            <a:endParaRPr lang="ru-RU" sz="2800" dirty="0" smtClean="0">
              <a:solidFill>
                <a:srgbClr val="0D2E7F"/>
              </a:solidFill>
              <a:latin typeface="Comic Sans MS" pitchFamily="66" charset="0"/>
            </a:endParaRPr>
          </a:p>
          <a:p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82772"/>
            <a:ext cx="2952328" cy="43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45" y="908720"/>
            <a:ext cx="3644990" cy="364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494116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D2E7F"/>
                </a:solidFill>
              </a:rPr>
              <a:t>Рельеф</a:t>
            </a:r>
            <a:endParaRPr lang="ru-RU" b="1" dirty="0">
              <a:solidFill>
                <a:srgbClr val="0D2E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lang="ru-RU" dirty="0" smtClean="0">
                <a:latin typeface="Comic Sans MS" pitchFamily="66" charset="0"/>
              </a:rPr>
              <a:t>Скульптура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6781800" cy="5105400"/>
          </a:xfrm>
        </p:spPr>
        <p:txBody>
          <a:bodyPr/>
          <a:lstStyle/>
          <a:p>
            <a:pPr marL="457200" lvl="1" indent="0">
              <a:buNone/>
            </a:pPr>
            <a:r>
              <a:rPr lang="ru-RU" sz="2800" dirty="0" smtClean="0">
                <a:solidFill>
                  <a:srgbClr val="0D2E7F"/>
                </a:solidFill>
                <a:latin typeface="Comic Sans MS" pitchFamily="66" charset="0"/>
              </a:rPr>
              <a:t>Станковая</a:t>
            </a:r>
          </a:p>
          <a:p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432548" cy="29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32" y="1052736"/>
            <a:ext cx="382542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5130971"/>
            <a:ext cx="268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D2E7F"/>
                </a:solidFill>
              </a:rPr>
              <a:t>монументальная</a:t>
            </a:r>
            <a:endParaRPr lang="ru-RU" b="1" dirty="0">
              <a:solidFill>
                <a:srgbClr val="0D2E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ау5">
  <a:themeElements>
    <a:clrScheme name="the_world_as_it_turn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e_world_as_it_turns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e_world_as_it_turn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orld_as_it_turn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вау5</Template>
  <TotalTime>97</TotalTime>
  <Words>247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вау5</vt:lpstr>
      <vt:lpstr>Виды искусств</vt:lpstr>
      <vt:lpstr>   Культура – это…?</vt:lpstr>
      <vt:lpstr>Функции культуры:</vt:lpstr>
      <vt:lpstr>Искусство-…</vt:lpstr>
      <vt:lpstr>Виды изобразительного искусства</vt:lpstr>
      <vt:lpstr>Виды изобразительного искусства</vt:lpstr>
      <vt:lpstr>Виды изобразительного искусства</vt:lpstr>
      <vt:lpstr>Виды изобразительного искусства</vt:lpstr>
      <vt:lpstr>Скульптура</vt:lpstr>
      <vt:lpstr>Жанры изобразительного искусства</vt:lpstr>
      <vt:lpstr>Жанры изобразительного искусства</vt:lpstr>
      <vt:lpstr>Жанры изобразительного искусства</vt:lpstr>
      <vt:lpstr>Жанр  художника</vt:lpstr>
      <vt:lpstr>Домашнее задание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искусств</dc:title>
  <dc:creator>user</dc:creator>
  <cp:lastModifiedBy>user</cp:lastModifiedBy>
  <cp:revision>10</cp:revision>
  <dcterms:created xsi:type="dcterms:W3CDTF">2013-09-02T10:08:44Z</dcterms:created>
  <dcterms:modified xsi:type="dcterms:W3CDTF">2014-09-01T08:21:57Z</dcterms:modified>
</cp:coreProperties>
</file>