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ФЕДЕРАЛЬНЫЙ ГОСУДАРСТВЕННЫЙ ОБРАЗОВАТЕЛЬНЫЙ СТАНДАРТ ДОШКОЛЬНОГО ОБРАЗОВАНИЯ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Сабирова Наталья Викторовна</a:t>
            </a:r>
          </a:p>
          <a:p>
            <a:r>
              <a:rPr lang="ru-RU" dirty="0" smtClean="0"/>
              <a:t>Детский сад №61</a:t>
            </a:r>
          </a:p>
          <a:p>
            <a:r>
              <a:rPr lang="ru-RU" smtClean="0"/>
              <a:t>г</a:t>
            </a:r>
            <a:r>
              <a:rPr lang="ru-RU" smtClean="0"/>
              <a:t> </a:t>
            </a:r>
            <a:r>
              <a:rPr lang="ru-RU" dirty="0" err="1" smtClean="0"/>
              <a:t>Киселёвска</a:t>
            </a:r>
            <a:endParaRPr lang="ru-RU" dirty="0"/>
          </a:p>
        </p:txBody>
      </p:sp>
      <p:pic>
        <p:nvPicPr>
          <p:cNvPr id="4" name="Рисунок 3" descr="376317-svetik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500034" y="3882629"/>
            <a:ext cx="4500594" cy="297537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7715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Как ФГОС обеспечивает подготовку детей к школьному обучению?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285861"/>
            <a:ext cx="9144000" cy="5775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  Не </a:t>
            </a:r>
            <a:r>
              <a:rPr lang="ru-RU" sz="2400" dirty="0" smtClean="0"/>
              <a:t>ребенок должен быть готов к школе, а школа - к ребенку! Дети должны быть такими на выходе из детского сада, чтобы они не чувствовали себя в первом классе невротиками, а способными спокойно приспособится к школьным условиям и успешно усваивать образовательную программу начальной школы. При этом школа должна быть готова к разным детям. Дети всегда разные и в этих различиях и разнообразном опыте первых лет жизни заложен великий потенциал каждого ребенка. </a:t>
            </a:r>
            <a:endParaRPr lang="ru-RU" sz="2400" dirty="0" smtClean="0"/>
          </a:p>
          <a:p>
            <a:r>
              <a:rPr lang="ru-RU" sz="2400" dirty="0" smtClean="0"/>
              <a:t>     Цель </a:t>
            </a:r>
            <a:r>
              <a:rPr lang="ru-RU" sz="2400" dirty="0" smtClean="0"/>
              <a:t>детского сада - эмоционально, </a:t>
            </a:r>
            <a:r>
              <a:rPr lang="ru-RU" sz="2400" dirty="0" err="1" smtClean="0"/>
              <a:t>коммуникативно</a:t>
            </a:r>
            <a:r>
              <a:rPr lang="ru-RU" sz="2400" dirty="0" smtClean="0"/>
              <a:t> , физически и психически развить ребенка. Сформировать устойчивость к стрессам, к внешней и внутренней агрессии, сформировать способности, желание учиться. При этом надо учитывать, что дети сегодняшние, это дети не те, что были вчера.</a:t>
            </a: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82153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Будут ли учиться дошкольники как в школе?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1928802"/>
            <a:ext cx="78581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   Ребенок </a:t>
            </a:r>
            <a:r>
              <a:rPr lang="ru-RU" sz="2800" dirty="0" smtClean="0"/>
              <a:t>должен учиться через игры. Первые навыки в рисовании, пении, танцах, чтения. Счета и письма войдут в мир познания ребенка чрез ворота детской игры и другие детские виды деятельности. 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 smtClean="0"/>
              <a:t>    Через </a:t>
            </a:r>
            <a:r>
              <a:rPr lang="ru-RU" sz="2800" dirty="0" smtClean="0"/>
              <a:t>игру, экспериментирование, общение дети знакомятся с окружающим миром. При этом главное не надвинуть на дошкольное образование формы школьной </a:t>
            </a:r>
            <a:r>
              <a:rPr lang="ru-RU" sz="2800" dirty="0" smtClean="0"/>
              <a:t>жизни.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785794"/>
            <a:ext cx="371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Какого участие родителей?</a:t>
            </a:r>
            <a:endParaRPr lang="ru-RU" sz="3600" b="1" dirty="0"/>
          </a:p>
        </p:txBody>
      </p:sp>
      <p:pic>
        <p:nvPicPr>
          <p:cNvPr id="4" name="Рисунок 3" descr="35858753-Happy-family-cartoon-Stock-Photo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5214942" y="2357430"/>
            <a:ext cx="3593592" cy="3962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58" y="2000240"/>
            <a:ext cx="50006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Родители вправе выбирать любую форму получения образования. Это и частные сады, семейные, при этом они вправе «на любом этапе обучения продолжить образование в образовательной организации» Статья 44 «Закон Об образовании в РФ» «родители обязаны обеспечить получение детьми общего образования».</a:t>
            </a:r>
            <a:endParaRPr lang="ru-RU" sz="2400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v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488"/>
            <a:ext cx="9144000" cy="51435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64291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СПАСИБО  ЗА  ВНИМАНИЕ</a:t>
            </a:r>
            <a:r>
              <a:rPr lang="ru-RU" dirty="0" smtClean="0"/>
              <a:t>  </a:t>
            </a:r>
            <a:r>
              <a:rPr lang="ru-RU" sz="4800" dirty="0" smtClean="0"/>
              <a:t>!</a:t>
            </a:r>
            <a:endParaRPr lang="ru-RU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571480"/>
            <a:ext cx="35719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Федеральные государственные стандарты </a:t>
            </a:r>
            <a:r>
              <a:rPr lang="ru-RU" dirty="0" smtClean="0"/>
              <a:t>устанавливаются в Российской Федерации в соответствии с требованием статьи 12 «Закона об образовании» и представляют собой «совокупность обязательных требований к дошкольному образованию». С официальным приказом о введении в действие ФГОС ДО и текстом Стандарта можно познакомиться по ссылке: </a:t>
            </a:r>
            <a:r>
              <a:rPr lang="ru-RU" sz="2800" b="1" dirty="0" smtClean="0"/>
              <a:t>http://www.rg.ru/2013/11/25/doshk-standart-dok.html</a:t>
            </a:r>
            <a:endParaRPr lang="ru-RU" sz="2800" b="1" dirty="0"/>
          </a:p>
        </p:txBody>
      </p:sp>
      <p:pic>
        <p:nvPicPr>
          <p:cNvPr id="4" name="Рисунок 3" descr="school-children_6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2857496"/>
            <a:ext cx="4714908" cy="351605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357298"/>
            <a:ext cx="75724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В Стандарте учитываются</a:t>
            </a:r>
            <a:r>
              <a:rPr lang="ru-RU" sz="4000" b="1" dirty="0" smtClean="0"/>
              <a:t>:</a:t>
            </a:r>
          </a:p>
          <a:p>
            <a:pPr>
              <a:buFont typeface="Wingdings" pitchFamily="2" charset="2"/>
              <a:buChar char="v"/>
            </a:pPr>
            <a:r>
              <a:rPr lang="ru-RU" sz="2400" b="1" dirty="0" smtClean="0"/>
              <a:t> </a:t>
            </a:r>
            <a:r>
              <a:rPr lang="ru-RU" sz="2400" dirty="0" smtClean="0"/>
              <a:t>индивидуальные </a:t>
            </a:r>
            <a:r>
              <a:rPr lang="ru-RU" sz="2400" dirty="0" smtClean="0"/>
              <a:t>потребности ребенка, связанные с его жизненной ситуацией и состоянием здоровья, определяющие особые условия получения им образования (далее - особые образовательные потребности), индивидуальные потребности отдельных категорий детей, в том числе с ограниченными возможностями здоровья; </a:t>
            </a:r>
            <a:endParaRPr lang="ru-RU" sz="2400" dirty="0" smtClean="0"/>
          </a:p>
          <a:p>
            <a:pPr>
              <a:buFont typeface="Wingdings" pitchFamily="2" charset="2"/>
              <a:buChar char="v"/>
            </a:pPr>
            <a:endParaRPr lang="ru-RU" sz="2400" dirty="0" smtClean="0"/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возможности </a:t>
            </a:r>
            <a:r>
              <a:rPr lang="ru-RU" sz="2400" dirty="0" smtClean="0"/>
              <a:t>освоения ребенком Программы на разных этапах ее реализации.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857232"/>
            <a:ext cx="850112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Стандарт является основой для</a:t>
            </a:r>
            <a:r>
              <a:rPr lang="ru-RU" sz="4000" b="1" dirty="0" smtClean="0"/>
              <a:t>:</a:t>
            </a:r>
          </a:p>
          <a:p>
            <a:pPr lvl="1">
              <a:buFont typeface="Wingdings" pitchFamily="2" charset="2"/>
              <a:buChar char="v"/>
            </a:pPr>
            <a:r>
              <a:rPr lang="ru-RU" sz="2000" b="1" dirty="0" smtClean="0"/>
              <a:t> </a:t>
            </a:r>
            <a:r>
              <a:rPr lang="ru-RU" sz="2000" dirty="0" smtClean="0"/>
              <a:t>разработки Программы; </a:t>
            </a:r>
            <a:endParaRPr lang="ru-RU" sz="2000" dirty="0" smtClean="0"/>
          </a:p>
          <a:p>
            <a:pPr lvl="1">
              <a:buFont typeface="Wingdings" pitchFamily="2" charset="2"/>
              <a:buChar char="v"/>
            </a:pPr>
            <a:r>
              <a:rPr lang="ru-RU" sz="2000" dirty="0" smtClean="0"/>
              <a:t>разработки </a:t>
            </a:r>
            <a:r>
              <a:rPr lang="ru-RU" sz="2000" dirty="0" smtClean="0"/>
              <a:t>вариативных примерных образовательных программ дошкольного образования (далее - примерные программы); </a:t>
            </a:r>
            <a:endParaRPr lang="ru-RU" sz="2000" dirty="0" smtClean="0"/>
          </a:p>
          <a:p>
            <a:pPr lvl="1">
              <a:buFont typeface="Wingdings" pitchFamily="2" charset="2"/>
              <a:buChar char="v"/>
            </a:pPr>
            <a:r>
              <a:rPr lang="ru-RU" sz="2000" dirty="0" smtClean="0"/>
              <a:t>разработки </a:t>
            </a:r>
            <a:r>
              <a:rPr lang="ru-RU" sz="2000" dirty="0" smtClean="0"/>
              <a:t>нормативов финансового обеспечения реализации Программы и нормативных затрат на оказание государственной (муниципальной) услуги в сфере дошкольного образования; </a:t>
            </a:r>
            <a:endParaRPr lang="ru-RU" sz="2000" dirty="0" smtClean="0"/>
          </a:p>
          <a:p>
            <a:pPr lvl="1">
              <a:buFont typeface="Wingdings" pitchFamily="2" charset="2"/>
              <a:buChar char="v"/>
            </a:pPr>
            <a:r>
              <a:rPr lang="ru-RU" sz="2000" dirty="0" smtClean="0"/>
              <a:t>объективной </a:t>
            </a:r>
            <a:r>
              <a:rPr lang="ru-RU" sz="2000" dirty="0" smtClean="0"/>
              <a:t>оценки соответствия образовательной деятельности Организации требованиям Стандарта; </a:t>
            </a:r>
            <a:endParaRPr lang="ru-RU" sz="2000" dirty="0" smtClean="0"/>
          </a:p>
          <a:p>
            <a:pPr lvl="1">
              <a:buFont typeface="Wingdings" pitchFamily="2" charset="2"/>
              <a:buChar char="v"/>
            </a:pPr>
            <a:r>
              <a:rPr lang="ru-RU" sz="2000" dirty="0" smtClean="0"/>
              <a:t>формирования </a:t>
            </a:r>
            <a:r>
              <a:rPr lang="ru-RU" sz="2000" dirty="0" smtClean="0"/>
              <a:t>содержания профессионального образования и дополнительного профессионального образования педагогических работников, а также проведения их аттестации; </a:t>
            </a:r>
            <a:endParaRPr lang="ru-RU" sz="2000" dirty="0" smtClean="0"/>
          </a:p>
          <a:p>
            <a:pPr lvl="1">
              <a:buFont typeface="Wingdings" pitchFamily="2" charset="2"/>
              <a:buChar char="v"/>
            </a:pPr>
            <a:r>
              <a:rPr lang="ru-RU" sz="2000" dirty="0" smtClean="0"/>
              <a:t>оказания </a:t>
            </a:r>
            <a:r>
              <a:rPr lang="ru-RU" sz="2000" dirty="0" smtClean="0"/>
              <a:t>помощи родителям (законным представителям) в воспитании детей, охране и укреплении их физического и психического здоровья, в развитии индивидуальных способностей и необходимой коррекции нарушений их развития.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0724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Какие требования выдвигает ФГОС ДОУ 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357554" y="2285993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071802" y="2357430"/>
            <a:ext cx="2857520" cy="4000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Требования к условиям реализации образовательной программы дошкольного образования</a:t>
            </a:r>
            <a:endParaRPr lang="ru-RU" sz="2400" dirty="0"/>
          </a:p>
        </p:txBody>
      </p:sp>
      <p:sp>
        <p:nvSpPr>
          <p:cNvPr id="9" name="Овал 8"/>
          <p:cNvSpPr/>
          <p:nvPr/>
        </p:nvSpPr>
        <p:spPr>
          <a:xfrm>
            <a:off x="5929322" y="1357298"/>
            <a:ext cx="2928958" cy="42148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i="1" dirty="0" smtClean="0"/>
              <a:t>Требования к результатам освоения </a:t>
            </a:r>
            <a:r>
              <a:rPr lang="ru-RU" sz="2300" i="1" dirty="0" smtClean="0"/>
              <a:t>образовательной </a:t>
            </a:r>
            <a:r>
              <a:rPr lang="ru-RU" sz="2300" i="1" dirty="0" smtClean="0"/>
              <a:t>программы дошкольного образования</a:t>
            </a:r>
          </a:p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214282" y="1214422"/>
            <a:ext cx="2857520" cy="41434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Требования к структуре образовательной программы дошкольного образования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571480"/>
            <a:ext cx="7358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Этапы создания ООП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1500174"/>
            <a:ext cx="72152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600" dirty="0" smtClean="0"/>
              <a:t>  Программа </a:t>
            </a:r>
            <a:r>
              <a:rPr lang="ru-RU" sz="3600" dirty="0" smtClean="0"/>
              <a:t>разрабатывается и утверждается Организацией самостоятельно в соответствии с ФГОС ДО и с учётом Примерных образовательных программ.</a:t>
            </a:r>
            <a:endParaRPr lang="ru-R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571480"/>
            <a:ext cx="6643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Программа состоит из:</a:t>
            </a:r>
            <a:endParaRPr lang="ru-RU" sz="4000" b="1" dirty="0"/>
          </a:p>
        </p:txBody>
      </p:sp>
      <p:sp>
        <p:nvSpPr>
          <p:cNvPr id="5" name="Пирог 4"/>
          <p:cNvSpPr/>
          <p:nvPr/>
        </p:nvSpPr>
        <p:spPr>
          <a:xfrm>
            <a:off x="1785918" y="2000240"/>
            <a:ext cx="4643470" cy="4500594"/>
          </a:xfrm>
          <a:prstGeom prst="pie">
            <a:avLst>
              <a:gd name="adj1" fmla="val 11356"/>
              <a:gd name="adj2" fmla="val 1329495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ирог 6"/>
          <p:cNvSpPr/>
          <p:nvPr/>
        </p:nvSpPr>
        <p:spPr>
          <a:xfrm rot="5400000">
            <a:off x="2364569" y="707209"/>
            <a:ext cx="3986234" cy="6000792"/>
          </a:xfrm>
          <a:prstGeom prst="pie">
            <a:avLst>
              <a:gd name="adj1" fmla="val 8357952"/>
              <a:gd name="adj2" fmla="val 16237766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5984" y="4357694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Обязательная часть (60 % от общего объёма Программы) 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496" y="2000240"/>
            <a:ext cx="26432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Часть, формируемая участниками образовательных отношений (объём – не более 40 %)</a:t>
            </a:r>
            <a:endParaRPr lang="ru-R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C\Desktop\Презентация для родителей ДОУ _ФГОС в дошкольном учереждении__files\img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4290"/>
            <a:ext cx="8143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Каков должен быть выпускник детского сада (дошкольник)</a:t>
            </a:r>
            <a:endParaRPr lang="ru-RU" sz="3200" b="1" dirty="0"/>
          </a:p>
        </p:txBody>
      </p:sp>
      <p:pic>
        <p:nvPicPr>
          <p:cNvPr id="3" name="Рисунок 2" descr="00495d011a1f966ec9bbccdd963f13d8b540428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3000372"/>
            <a:ext cx="5286412" cy="38576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8596" y="1428736"/>
            <a:ext cx="8286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    Ребенок </a:t>
            </a:r>
            <a:r>
              <a:rPr lang="ru-RU" sz="2400" dirty="0" smtClean="0"/>
              <a:t>- выпускник ДОУ должен обладать личностными характеристиками, среди них инициативность, самостоятельность, уверенность в своих силах, положительное отношение к себе и другим, развитое воображение, способность к волевым усилиям, любознательность. Т. е главной целью дошкольного образования является не подготовка к школе.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</TotalTime>
  <Words>619</Words>
  <PresentationFormat>Экран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ФЕДЕРАЛЬНЫЙ ГОСУДАРСТВЕННЫЙ ОБРАЗОВАТЕЛЬНЫЙ СТАНДАРТ ДОШКОЛЬНОГО ОБРАЗОВАНИЯ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ГОСУДАРСТВЕННЫЙ ОБРАЗОВАТЕЛЬНЫЙ СТАНДАРТ ДОШКОЛЬНОГО ОБРАЗОВАНИЯ</dc:title>
  <dc:creator>PC</dc:creator>
  <cp:lastModifiedBy>PC</cp:lastModifiedBy>
  <cp:revision>17</cp:revision>
  <dcterms:created xsi:type="dcterms:W3CDTF">2017-10-21T16:58:45Z</dcterms:created>
  <dcterms:modified xsi:type="dcterms:W3CDTF">2017-10-21T18:13:50Z</dcterms:modified>
</cp:coreProperties>
</file>