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85" r:id="rId3"/>
    <p:sldId id="281" r:id="rId4"/>
    <p:sldId id="263" r:id="rId5"/>
    <p:sldId id="264" r:id="rId6"/>
    <p:sldId id="265" r:id="rId7"/>
    <p:sldId id="266" r:id="rId8"/>
    <p:sldId id="267" r:id="rId9"/>
    <p:sldId id="282" r:id="rId10"/>
    <p:sldId id="283" r:id="rId11"/>
    <p:sldId id="270" r:id="rId12"/>
    <p:sldId id="271" r:id="rId13"/>
    <p:sldId id="272" r:id="rId14"/>
    <p:sldId id="284" r:id="rId15"/>
    <p:sldId id="274" r:id="rId16"/>
    <p:sldId id="275" r:id="rId17"/>
    <p:sldId id="276" r:id="rId18"/>
    <p:sldId id="277" r:id="rId19"/>
    <p:sldId id="278" r:id="rId20"/>
    <p:sldId id="28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63F323-1210-4875-8E5E-6A970BD4C8E3}" type="datetimeFigureOut">
              <a:rPr lang="ru-RU"/>
              <a:pPr>
                <a:defRPr/>
              </a:pPr>
              <a:t>22.08.2019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0960779-CF62-4F6E-B572-4C053A822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94FF56-0E5A-46DF-9106-F09A642993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Титул_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640648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86200"/>
            <a:ext cx="572068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61AAC-61C8-4BE6-96E2-5FF4E4093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3C702-6F36-4580-9AF3-125EC2349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97CF-4A9F-48A5-91F5-04726125E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AF09-4B1B-4B4D-B6E7-C6A9E2025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12C5C-663E-4F0E-8683-D8CF03468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2975F-9622-41F9-A67F-4E01D5D9C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ED4CD-9C25-4FE0-B776-8058B4DCD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A5564-9DC9-48D0-8CF9-EBD4FD003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919D3B-2AA7-4A5C-A22E-6C836D394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ebtaller.com/images/contenidos/articulos/instalacion-ordenador-nuevo_ordenador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143125" y="2357438"/>
            <a:ext cx="6858000" cy="16430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 – универсальная машина для работы с информацией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38" y="4071938"/>
            <a:ext cx="7286625" cy="1752600"/>
          </a:xfrm>
        </p:spPr>
        <p:txBody>
          <a:bodyPr rtlCol="0">
            <a:normAutofit lnSpcReduction="10000"/>
          </a:bodyPr>
          <a:lstStyle/>
          <a:p>
            <a:pPr algn="r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5A9E"/>
                </a:solidFill>
                <a:hlinkClick r:id="rId2" action="ppaction://hlinksldjump"/>
              </a:rPr>
              <a:t>Что умеет компьютер</a:t>
            </a:r>
            <a:endParaRPr lang="ru-RU" sz="2400" dirty="0" smtClean="0">
              <a:solidFill>
                <a:srgbClr val="005A9E"/>
              </a:solidFill>
            </a:endParaRPr>
          </a:p>
          <a:p>
            <a:pPr algn="r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5A9E"/>
                </a:solidFill>
                <a:hlinkClick r:id="rId3" action="ppaction://hlinksldjump"/>
              </a:rPr>
              <a:t>Как устроен компьютер</a:t>
            </a:r>
            <a:endParaRPr lang="ru-RU" sz="2400" dirty="0" smtClean="0">
              <a:solidFill>
                <a:srgbClr val="005A9E"/>
              </a:solidFill>
            </a:endParaRPr>
          </a:p>
          <a:p>
            <a:pPr algn="r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5A9E"/>
                </a:solidFill>
                <a:hlinkClick r:id="rId4" action="ppaction://hlinksldjump"/>
              </a:rPr>
              <a:t>Техника безопасности и организация </a:t>
            </a:r>
            <a:r>
              <a:rPr lang="ru-RU" sz="2400" dirty="0" smtClean="0">
                <a:solidFill>
                  <a:srgbClr val="005A9E"/>
                </a:solidFill>
                <a:hlinkClick r:id="rId5" action="ppaction://hlinksldjump"/>
              </a:rPr>
              <a:t/>
            </a:r>
            <a:br>
              <a:rPr lang="ru-RU" sz="2400" dirty="0" smtClean="0">
                <a:solidFill>
                  <a:srgbClr val="005A9E"/>
                </a:solidFill>
                <a:hlinkClick r:id="rId5" action="ppaction://hlinksldjump"/>
              </a:rPr>
            </a:br>
            <a:r>
              <a:rPr lang="ru-RU" sz="2400" dirty="0" smtClean="0">
                <a:solidFill>
                  <a:srgbClr val="005A9E"/>
                </a:solidFill>
                <a:hlinkClick r:id="rId5" action="ppaction://hlinksldjump"/>
              </a:rPr>
              <a:t>рабочего места</a:t>
            </a:r>
            <a:endParaRPr lang="ru-RU" sz="2400" dirty="0" smtClean="0">
              <a:solidFill>
                <a:srgbClr val="005A9E"/>
              </a:solidFill>
            </a:endParaRPr>
          </a:p>
          <a:p>
            <a:pPr algn="r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5A9E"/>
                </a:solidFill>
                <a:hlinkClick r:id="rId6" action="ppaction://hlinksldjump"/>
              </a:rPr>
              <a:t>Это интересно</a:t>
            </a:r>
            <a:endParaRPr lang="ru-RU" sz="2400" dirty="0" smtClean="0">
              <a:solidFill>
                <a:srgbClr val="005A9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30275" y="928688"/>
            <a:ext cx="74993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1F497D">
                    <a:lumMod val="75000"/>
                  </a:srgbClr>
                </a:solidFill>
                <a:latin typeface="+mj-lt"/>
              </a:rPr>
              <a:t>Задание</a:t>
            </a:r>
            <a:r>
              <a:rPr lang="ru-RU" sz="32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: заполните таблицу.</a:t>
            </a:r>
            <a:endParaRPr lang="ru-RU" sz="4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63" y="1801813"/>
          <a:ext cx="7858208" cy="484168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28826"/>
                <a:gridCol w="3214710"/>
                <a:gridCol w="2714672"/>
              </a:tblGrid>
              <a:tr h="88081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Органы человека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Информационный процесс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Устройство компьютера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553">
                <a:tc>
                  <a:txBody>
                    <a:bodyPr/>
                    <a:lstStyle/>
                    <a:p>
                      <a:pPr algn="ctr"/>
                      <a:r>
                        <a:rPr lang="ru-RU" sz="28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Органы чувств</a:t>
                      </a:r>
                      <a:endParaRPr lang="ru-RU" sz="2800" b="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Приём (ввод) информации</a:t>
                      </a:r>
                      <a:endParaRPr lang="ru-RU" sz="24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33CC"/>
                          </a:solidFill>
                        </a:rPr>
                        <a:t>Клавиатура</a:t>
                      </a:r>
                      <a:endParaRPr lang="ru-RU" sz="2800" b="1" i="1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7204">
                <a:tc>
                  <a:txBody>
                    <a:bodyPr/>
                    <a:lstStyle/>
                    <a:p>
                      <a:pPr algn="ctr"/>
                      <a:r>
                        <a:rPr lang="ru-RU" sz="28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Мозг</a:t>
                      </a:r>
                      <a:endParaRPr lang="ru-RU" sz="2800" b="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Хранение </a:t>
                      </a:r>
                    </a:p>
                    <a:p>
                      <a:pPr algn="ctr"/>
                      <a:r>
                        <a:rPr lang="ru-RU" sz="24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информации</a:t>
                      </a:r>
                      <a:endParaRPr lang="ru-RU" sz="24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33CC"/>
                          </a:solidFill>
                        </a:rPr>
                        <a:t>Системный блок</a:t>
                      </a:r>
                      <a:endParaRPr lang="ru-RU" sz="2800" b="1" i="1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17204">
                <a:tc>
                  <a:txBody>
                    <a:bodyPr/>
                    <a:lstStyle/>
                    <a:p>
                      <a:pPr algn="ctr"/>
                      <a:r>
                        <a:rPr lang="ru-RU" sz="28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Мозг</a:t>
                      </a:r>
                      <a:endParaRPr lang="ru-RU" sz="2800" b="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Обработка </a:t>
                      </a:r>
                    </a:p>
                    <a:p>
                      <a:pPr algn="ctr"/>
                      <a:r>
                        <a:rPr lang="ru-RU" sz="24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информации</a:t>
                      </a:r>
                      <a:endParaRPr lang="ru-RU" sz="24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33CC"/>
                          </a:solidFill>
                        </a:rPr>
                        <a:t>Системный блок</a:t>
                      </a:r>
                      <a:endParaRPr lang="ru-RU" sz="2800" b="1" i="1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5553">
                <a:tc>
                  <a:txBody>
                    <a:bodyPr/>
                    <a:lstStyle/>
                    <a:p>
                      <a:pPr algn="ctr"/>
                      <a:r>
                        <a:rPr lang="ru-RU" sz="28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Речь и жесты</a:t>
                      </a:r>
                      <a:endParaRPr lang="ru-RU" sz="2800" b="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Передача (вывод)</a:t>
                      </a:r>
                      <a:r>
                        <a:rPr lang="ru-RU" sz="2400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информации</a:t>
                      </a:r>
                      <a:endParaRPr lang="ru-RU" sz="24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33CC"/>
                          </a:solidFill>
                        </a:rPr>
                        <a:t>Монитор</a:t>
                      </a:r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 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357938" y="2786063"/>
            <a:ext cx="2500312" cy="8572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7938" y="3786188"/>
            <a:ext cx="2500312" cy="857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38" y="4714875"/>
            <a:ext cx="2500312" cy="857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7938" y="5715000"/>
            <a:ext cx="2500312" cy="857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подумаем</a:t>
            </a:r>
          </a:p>
        </p:txBody>
      </p:sp>
      <p:pic>
        <p:nvPicPr>
          <p:cNvPr id="22561" name="Picture 7" descr="C:\Documents and Settings\Елена\Local Settings\Temporary Internet Files\Content.IE5\YL1I3MTK\MC90044214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1357313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500" y="1714500"/>
            <a:ext cx="8143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Попробуйте разгадать</a:t>
            </a:r>
            <a:endParaRPr lang="ru-RU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6" descr="процессор"/>
          <p:cNvPicPr>
            <a:picLocks noChangeAspect="1" noChangeArrowheads="1"/>
          </p:cNvPicPr>
          <p:nvPr/>
        </p:nvPicPr>
        <p:blipFill>
          <a:blip r:embed="rId2" cstate="print"/>
          <a:srcRect l="3648" t="8577" r="3467" b="7533"/>
          <a:stretch>
            <a:fillRect/>
          </a:stretch>
        </p:blipFill>
        <p:spPr bwMode="auto">
          <a:xfrm>
            <a:off x="1627188" y="2368550"/>
            <a:ext cx="5873750" cy="21320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1285875" y="2338388"/>
            <a:ext cx="6643688" cy="2233612"/>
            <a:chOff x="2428860" y="4868862"/>
            <a:chExt cx="6643734" cy="2233026"/>
          </a:xfrm>
        </p:grpSpPr>
        <p:sp>
          <p:nvSpPr>
            <p:cNvPr id="23562" name="Rectangle 13"/>
            <p:cNvSpPr>
              <a:spLocks noChangeArrowheads="1"/>
            </p:cNvSpPr>
            <p:nvPr/>
          </p:nvSpPr>
          <p:spPr bwMode="auto">
            <a:xfrm>
              <a:off x="2428860" y="4868862"/>
              <a:ext cx="6643734" cy="21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23563" name="Picture 9" descr="клавиатур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313" y="4941888"/>
              <a:ext cx="6353248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214438" y="2339975"/>
            <a:ext cx="6715125" cy="2232025"/>
            <a:chOff x="500034" y="2571744"/>
            <a:chExt cx="6715172" cy="2231438"/>
          </a:xfrm>
        </p:grpSpPr>
        <p:sp>
          <p:nvSpPr>
            <p:cNvPr id="23560" name="Rectangle 12"/>
            <p:cNvSpPr>
              <a:spLocks noChangeArrowheads="1"/>
            </p:cNvSpPr>
            <p:nvPr/>
          </p:nvSpPr>
          <p:spPr bwMode="auto">
            <a:xfrm>
              <a:off x="500034" y="2571744"/>
              <a:ext cx="6715172" cy="221457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23561" name="Picture 10" descr="монитор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472" y="2643182"/>
              <a:ext cx="6374785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Овал 10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8501063" y="6286500"/>
            <a:ext cx="428625" cy="3571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500" y="1714500"/>
            <a:ext cx="8143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011" name="Содержимое 11"/>
          <p:cNvSpPr>
            <a:spLocks noGrp="1"/>
          </p:cNvSpPr>
          <p:nvPr>
            <p:ph idx="1"/>
          </p:nvPr>
        </p:nvSpPr>
        <p:spPr>
          <a:xfrm>
            <a:off x="1071563" y="1428750"/>
            <a:ext cx="7615237" cy="1257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500" dirty="0" smtClean="0"/>
              <a:t>Во время работы за компьютером надо быть предельно внимательным:</a:t>
            </a:r>
          </a:p>
        </p:txBody>
      </p:sp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безопасности </a:t>
            </a:r>
            <a:br>
              <a:rPr lang="ru-RU" sz="3600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организация рабочего места</a:t>
            </a:r>
            <a:endParaRPr lang="ru-RU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2000250" y="2357438"/>
            <a:ext cx="6143625" cy="1357312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ЗАПОМНИТЕ!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каждому рабочему месту проведено опасное для жизни напряжение.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428875" y="3929063"/>
            <a:ext cx="6429375" cy="1643062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 принимать мер предосторожности, работа за компьютером может оказаться вредной для здоровья.</a:t>
            </a:r>
          </a:p>
        </p:txBody>
      </p:sp>
      <p:sp>
        <p:nvSpPr>
          <p:cNvPr id="8" name="Овал 7"/>
          <p:cNvSpPr/>
          <p:nvPr/>
        </p:nvSpPr>
        <p:spPr>
          <a:xfrm>
            <a:off x="714375" y="2286000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Багетная рамка 8">
            <a:hlinkClick r:id="rId2" action="ppaction://hlinksldjump"/>
          </p:cNvPr>
          <p:cNvSpPr/>
          <p:nvPr/>
        </p:nvSpPr>
        <p:spPr>
          <a:xfrm>
            <a:off x="6286500" y="5786438"/>
            <a:ext cx="2571750" cy="64293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</a:t>
            </a:r>
          </a:p>
        </p:txBody>
      </p:sp>
      <p:pic>
        <p:nvPicPr>
          <p:cNvPr id="24584" name="Picture 6" descr="http://www.avtokar.net/focusrepair/zamet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35768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http://www.partadami.ru/shop/img/element/elemen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71563"/>
            <a:ext cx="4572000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18" descr="http://mediasubs.ru/group/uploads/po/pomosch-windows/image2/ItMThlNi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t="50452" r="53615"/>
          <a:stretch>
            <a:fillRect/>
          </a:stretch>
        </p:blipFill>
        <p:spPr bwMode="auto">
          <a:xfrm>
            <a:off x="5286375" y="835025"/>
            <a:ext cx="24288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Сидите правильно!</a:t>
            </a:r>
            <a:endParaRPr lang="ru-RU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4" name="Picture 8" descr="http://sivocha.com/images/programm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3214688"/>
            <a:ext cx="2000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1"/>
          <p:cNvSpPr>
            <a:spLocks noGrp="1"/>
          </p:cNvSpPr>
          <p:nvPr>
            <p:ph idx="1"/>
          </p:nvPr>
        </p:nvSpPr>
        <p:spPr>
          <a:xfrm>
            <a:off x="1214438" y="5500688"/>
            <a:ext cx="5440362" cy="1000125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	</a:t>
            </a:r>
            <a:r>
              <a:rPr lang="ru-RU" sz="2600" dirty="0" smtClean="0"/>
              <a:t>Неправильная посадка за компьютером может стать причиной различных заболеваний.</a:t>
            </a:r>
            <a:endParaRPr lang="ru-RU" sz="2600" dirty="0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501063" y="6286500"/>
            <a:ext cx="428625" cy="3571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85775" y="1143000"/>
            <a:ext cx="82296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Изучением всевозможных способов передачи, хранения и обработки информации занимается наука информатика. Хранить, обрабатывать и передавать информацию человеку помогает компьютер — универсальная машина для работы с информацией.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39552" y="306896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latin typeface="Calibri" pitchFamily="34" charset="0"/>
              </a:rPr>
              <a:t>В аппаратном обеспечении компьютера различают устройства ввода, обработки, хранения и вывода информации. Устройства ввода информации — это клавиатура, мышь, сканер, микрофон и др. Устройство обработки информации — процессор. Устройства хранения информации — оперативная память, внешняя память на жёстких дисках. Устройства вывода информации монитор, принтер, акустические колонки.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Содержимое 11"/>
          <p:cNvSpPr>
            <a:spLocks noGrp="1"/>
          </p:cNvSpPr>
          <p:nvPr>
            <p:ph idx="1"/>
          </p:nvPr>
        </p:nvSpPr>
        <p:spPr>
          <a:xfrm>
            <a:off x="1071563" y="1214438"/>
            <a:ext cx="7615237" cy="2928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1. Подумайте и скажите как называется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	а) Машина для работы с информацией, которая может применяться для многих целей: обрабатывать, хранить и передавать самую разнообразную информацию, использоваться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	в самых разных видах человеческой деятельности.</a:t>
            </a:r>
          </a:p>
        </p:txBody>
      </p:sp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задания</a:t>
            </a:r>
            <a:endParaRPr lang="ru-RU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425" y="4214813"/>
            <a:ext cx="74739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агетная рамка 6н"/>
          <p:cNvSpPr/>
          <p:nvPr/>
        </p:nvSpPr>
        <p:spPr>
          <a:xfrm>
            <a:off x="571500" y="6000750"/>
            <a:ext cx="2143125" cy="6429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84300" y="4214813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41550" y="4214813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27363" y="4214813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3175" y="4214813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П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70425" y="4214813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Ь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84800" y="4214813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Ю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42050" y="4214813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Т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027863" y="4214813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13675" y="4214813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Р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500" y="1714500"/>
            <a:ext cx="8143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083" name="Содержимое 11"/>
          <p:cNvSpPr>
            <a:spLocks noGrp="1"/>
          </p:cNvSpPr>
          <p:nvPr>
            <p:ph idx="1"/>
          </p:nvPr>
        </p:nvSpPr>
        <p:spPr>
          <a:xfrm>
            <a:off x="1071563" y="1214438"/>
            <a:ext cx="7615237" cy="1500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1. Подумайте и скажите как называется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	б) Информация, представленная в форме, пригодной для обработки компьютером.</a:t>
            </a:r>
          </a:p>
        </p:txBody>
      </p:sp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задания</a:t>
            </a:r>
            <a:endParaRPr lang="ru-RU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6786563" y="2714625"/>
            <a:ext cx="2143125" cy="6429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643188"/>
            <a:ext cx="544353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71563" y="2643188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Д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28813" y="2643188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86063" y="2643188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43313" y="2643188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00563" y="2643188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Ы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29250" y="2643188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16" name="Содержимое 11"/>
          <p:cNvSpPr txBox="1">
            <a:spLocks/>
          </p:cNvSpPr>
          <p:nvPr/>
        </p:nvSpPr>
        <p:spPr bwMode="auto">
          <a:xfrm>
            <a:off x="1071563" y="3857625"/>
            <a:ext cx="7658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	в) Наука, занимающаяся изучением всевозможных способов передачи, хранения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и обработки информации.</a:t>
            </a: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5572125"/>
            <a:ext cx="84089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Багетная рамка 16"/>
          <p:cNvSpPr/>
          <p:nvPr/>
        </p:nvSpPr>
        <p:spPr>
          <a:xfrm>
            <a:off x="6786563" y="4786313"/>
            <a:ext cx="2143125" cy="64293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938" y="5500688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28750" y="5500688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43125" y="5500688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Ф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28938" y="5500688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14750" y="5500688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Р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429125" y="5500688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214938" y="5500688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00750" y="5500688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Т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715125" y="5500688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429500" y="5500688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215313" y="5500688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500" y="1714500"/>
            <a:ext cx="8143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155" name="Содержимое 11"/>
          <p:cNvSpPr>
            <a:spLocks noGrp="1"/>
          </p:cNvSpPr>
          <p:nvPr>
            <p:ph idx="1"/>
          </p:nvPr>
        </p:nvSpPr>
        <p:spPr>
          <a:xfrm>
            <a:off x="1143000" y="1071563"/>
            <a:ext cx="7543800" cy="9286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2. Найдите ошибки: назовите изображения, ошибочно размещённые не там, где нужно.</a:t>
            </a:r>
          </a:p>
        </p:txBody>
      </p:sp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задания</a:t>
            </a:r>
            <a:endParaRPr lang="ru-RU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857375"/>
            <a:ext cx="8001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1214438" y="2714625"/>
            <a:ext cx="1643062" cy="1643063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72313" y="2428875"/>
            <a:ext cx="1928812" cy="1928813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агетная рамка 11"/>
          <p:cNvSpPr/>
          <p:nvPr/>
        </p:nvSpPr>
        <p:spPr>
          <a:xfrm>
            <a:off x="571500" y="6000750"/>
            <a:ext cx="2143125" cy="6429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Содержимое 11"/>
          <p:cNvSpPr>
            <a:spLocks noGrp="1"/>
          </p:cNvSpPr>
          <p:nvPr>
            <p:ph idx="1"/>
          </p:nvPr>
        </p:nvSpPr>
        <p:spPr>
          <a:xfrm>
            <a:off x="1143000" y="1071563"/>
            <a:ext cx="75438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3. Найдите и зачеркните «лишнее» устройство в каждой группе.</a:t>
            </a:r>
          </a:p>
        </p:txBody>
      </p:sp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задания</a:t>
            </a:r>
            <a:endParaRPr lang="ru-RU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  <p:sp>
        <p:nvSpPr>
          <p:cNvPr id="30724" name="WordArt 19"/>
          <p:cNvSpPr>
            <a:spLocks noChangeArrowheads="1" noChangeShapeType="1" noTextEdit="1"/>
          </p:cNvSpPr>
          <p:nvPr/>
        </p:nvSpPr>
        <p:spPr bwMode="auto">
          <a:xfrm>
            <a:off x="1000125" y="4419600"/>
            <a:ext cx="428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III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25" name="WordArt 20"/>
          <p:cNvSpPr>
            <a:spLocks noChangeArrowheads="1" noChangeShapeType="1" noTextEdit="1"/>
          </p:cNvSpPr>
          <p:nvPr/>
        </p:nvSpPr>
        <p:spPr bwMode="auto">
          <a:xfrm>
            <a:off x="5546725" y="4360863"/>
            <a:ext cx="476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IV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26" name="WordArt 21"/>
          <p:cNvSpPr>
            <a:spLocks noChangeArrowheads="1" noChangeShapeType="1" noTextEdit="1"/>
          </p:cNvSpPr>
          <p:nvPr/>
        </p:nvSpPr>
        <p:spPr bwMode="auto">
          <a:xfrm>
            <a:off x="5715000" y="2357438"/>
            <a:ext cx="285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II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27" name="WordArt 22"/>
          <p:cNvSpPr>
            <a:spLocks noChangeArrowheads="1" noChangeShapeType="1" noTextEdit="1"/>
          </p:cNvSpPr>
          <p:nvPr/>
        </p:nvSpPr>
        <p:spPr bwMode="auto">
          <a:xfrm>
            <a:off x="1000125" y="2357438"/>
            <a:ext cx="142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1571625" y="4071938"/>
            <a:ext cx="3714750" cy="1736725"/>
          </a:xfrm>
          <a:prstGeom prst="roundRect">
            <a:avLst/>
          </a:prstGeom>
          <a:solidFill>
            <a:srgbClr val="CCECFF"/>
          </a:solidFill>
          <a:ln w="9525">
            <a:solidFill>
              <a:srgbClr val="5BD4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Графопостроитель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Джойстик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Принтер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Монитор</a:t>
            </a: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6194425" y="4071938"/>
            <a:ext cx="2735263" cy="1736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Сканер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Клавиатура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Монитор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Микрофон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571625" y="2000250"/>
            <a:ext cx="3729038" cy="1736725"/>
          </a:xfrm>
          <a:prstGeom prst="roundRect">
            <a:avLst/>
          </a:prstGeom>
          <a:solidFill>
            <a:srgbClr val="CBD9E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Клавиатура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Мышь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Сканер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Акустические колонки</a:t>
            </a:r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6143625" y="2000250"/>
            <a:ext cx="2714625" cy="1736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Принтер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Монитор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Сканер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Наушники</a:t>
            </a:r>
          </a:p>
        </p:txBody>
      </p:sp>
      <p:sp>
        <p:nvSpPr>
          <p:cNvPr id="15" name="Багетная рамка 14"/>
          <p:cNvSpPr/>
          <p:nvPr/>
        </p:nvSpPr>
        <p:spPr>
          <a:xfrm>
            <a:off x="571500" y="6000750"/>
            <a:ext cx="2143125" cy="6429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785938" y="3429000"/>
            <a:ext cx="3357562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92938" y="3071813"/>
            <a:ext cx="1079500" cy="1587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703513" y="4786313"/>
            <a:ext cx="1439862" cy="1587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846888" y="5143500"/>
            <a:ext cx="1439862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Содержимое 11"/>
          <p:cNvSpPr>
            <a:spLocks noGrp="1"/>
          </p:cNvSpPr>
          <p:nvPr>
            <p:ph idx="1"/>
          </p:nvPr>
        </p:nvSpPr>
        <p:spPr>
          <a:xfrm>
            <a:off x="1143000" y="1143000"/>
            <a:ext cx="7543800" cy="1079500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4. Идеи каких из изображённых приборов были использованы при создании персональных компьютеров?</a:t>
            </a:r>
          </a:p>
        </p:txBody>
      </p:sp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7950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задания</a:t>
            </a:r>
            <a:endParaRPr lang="ru-RU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001000" y="71438"/>
            <a:ext cx="1000125" cy="10795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  <p:pic>
        <p:nvPicPr>
          <p:cNvPr id="32772" name="Picture 4" descr="http://www.quirkycottages.com/Editor/assets/blue%20vacume%20clea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638" y="4357688"/>
            <a:ext cx="2773362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574" name="Picture 6" descr="http://www.windsweptkites.com/Images/sewing-machin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5" y="2928938"/>
            <a:ext cx="2211388" cy="16430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5580" name="Picture 12" descr="http://www.divercitycafe.ro/wp-content/gallery/mooz-hits-mooz-ro/1195430056163554461drunken_duck_old_styled_tv_set_svg_hi.png?6512075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2000250"/>
            <a:ext cx="2054225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65596" name="Picture 28" descr="http://www.clker.com/cliparts/c/0/8/4/11954241391320205871johnny_automatic_teapot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2286000"/>
            <a:ext cx="164306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65598" name="Picture 30" descr="http://www.8trackheaven.com/archive/Images/rel2rel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4500563"/>
            <a:ext cx="1908175" cy="18367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5608" name="Picture 40" descr="http://www.8ea.ru/ORD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38" y="4572000"/>
            <a:ext cx="214312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65614" name="Picture 46" descr="http://img-fotki.yandex.ru/get/4614/102699435.4bc/0_78048_41390fa5_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25" y="1857375"/>
            <a:ext cx="2214563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65616" name="Picture 48" descr="http://www.leramax.com/17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3571875"/>
            <a:ext cx="1651000" cy="1651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5622" name="Picture 54" descr="http://e96.ru/images/catalog/full2/6/62373/48df69102be5f5c1c4afaffd9f00f357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5286375"/>
            <a:ext cx="2085975" cy="1079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1300118"/>
            <a:ext cx="741682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расширить  представления  школьников  о  сферах  применения компьютеров;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сформировать  представления  об  информатике  как  науке,  занимающейся изучением  всевозможных  способов  передачи,  хранения  и  обработки информации с помощью компьютеров;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Узнать основные  устройства  компьютера и их функции;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15362" name="Объект 4"/>
          <p:cNvSpPr>
            <a:spLocks noGrp="1"/>
          </p:cNvSpPr>
          <p:nvPr>
            <p:ph idx="1"/>
          </p:nvPr>
        </p:nvSpPr>
        <p:spPr>
          <a:xfrm>
            <a:off x="1042988" y="1052513"/>
            <a:ext cx="7643812" cy="5073650"/>
          </a:xfrm>
        </p:spPr>
        <p:txBody>
          <a:bodyPr/>
          <a:lstStyle/>
          <a:p>
            <a:r>
              <a:rPr lang="ru-RU" b="1" smtClean="0"/>
              <a:t>Универсальный объект</a:t>
            </a:r>
          </a:p>
          <a:p>
            <a:r>
              <a:rPr lang="ru-RU" b="1" smtClean="0"/>
              <a:t>Компьютер</a:t>
            </a:r>
          </a:p>
          <a:p>
            <a:r>
              <a:rPr lang="ru-RU" b="1" smtClean="0"/>
              <a:t>Аппаратное обеспечение</a:t>
            </a:r>
          </a:p>
          <a:p>
            <a:r>
              <a:rPr lang="ru-RU" b="1" smtClean="0"/>
              <a:t>Техника безопасности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500" y="1714500"/>
            <a:ext cx="8143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714375" y="5572125"/>
            <a:ext cx="8154988" cy="1000125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	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Универсальный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– значит пригодный для многих целей, выполняющий разнообразные функции.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умеет компьютер</a:t>
            </a:r>
            <a:endParaRPr lang="ru-RU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 bwMode="auto">
          <a:xfrm>
            <a:off x="1643063" y="1143000"/>
            <a:ext cx="7215187" cy="1285875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универсальная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машина для работы с информацией в самых разных видах человеческой деятельности.</a:t>
            </a:r>
          </a:p>
        </p:txBody>
      </p:sp>
      <p:sp>
        <p:nvSpPr>
          <p:cNvPr id="6" name="Овал 5"/>
          <p:cNvSpPr/>
          <p:nvPr/>
        </p:nvSpPr>
        <p:spPr>
          <a:xfrm>
            <a:off x="500063" y="1285875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29313" y="2643188"/>
            <a:ext cx="2500312" cy="7207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29313" y="4643438"/>
            <a:ext cx="2500312" cy="72072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29313" y="3643313"/>
            <a:ext cx="2501900" cy="7207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Хранение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</a:t>
            </a:r>
          </a:p>
        </p:txBody>
      </p:sp>
      <p:pic>
        <p:nvPicPr>
          <p:cNvPr id="20" name="Picture 7" descr="Картинка 8 из 2137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75" y="2566988"/>
            <a:ext cx="3675063" cy="29003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D:\Личные_документы\Елена\КАРТИНКИ\с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0488" y="4786313"/>
            <a:ext cx="2703512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Содержимое 11"/>
          <p:cNvSpPr>
            <a:spLocks noGrp="1"/>
          </p:cNvSpPr>
          <p:nvPr>
            <p:ph idx="1"/>
          </p:nvPr>
        </p:nvSpPr>
        <p:spPr>
          <a:xfrm>
            <a:off x="1071563" y="1285875"/>
            <a:ext cx="7615237" cy="1357313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Наука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информатика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занимается изучением всевозможных способов передачи, хранения и обработки информации.</a:t>
            </a:r>
          </a:p>
        </p:txBody>
      </p:sp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запомним</a:t>
            </a:r>
            <a:endParaRPr lang="ru-RU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11"/>
          <p:cNvSpPr txBox="1">
            <a:spLocks/>
          </p:cNvSpPr>
          <p:nvPr/>
        </p:nvSpPr>
        <p:spPr bwMode="auto">
          <a:xfrm>
            <a:off x="1071563" y="2928938"/>
            <a:ext cx="7658100" cy="1428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Данными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называют самую разнообразную информацию, представленную в форме, пригодной для обработки компьютером.</a:t>
            </a:r>
          </a:p>
        </p:txBody>
      </p:sp>
      <p:sp>
        <p:nvSpPr>
          <p:cNvPr id="6" name="Содержимое 11"/>
          <p:cNvSpPr txBox="1">
            <a:spLocks/>
          </p:cNvSpPr>
          <p:nvPr/>
        </p:nvSpPr>
        <p:spPr bwMode="auto">
          <a:xfrm>
            <a:off x="1071563" y="4643438"/>
            <a:ext cx="5643562" cy="11144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Компьютер обрабатывает данные по заданным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программам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9" name="Багетная рамка 8">
            <a:hlinkClick r:id="rId3" action="ppaction://hlinksldjump"/>
          </p:cNvPr>
          <p:cNvSpPr/>
          <p:nvPr/>
        </p:nvSpPr>
        <p:spPr>
          <a:xfrm>
            <a:off x="214313" y="6000750"/>
            <a:ext cx="2571750" cy="6429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интересно</a:t>
            </a:r>
          </a:p>
        </p:txBody>
      </p:sp>
      <p:sp>
        <p:nvSpPr>
          <p:cNvPr id="10" name="Овал 9"/>
          <p:cNvSpPr/>
          <p:nvPr/>
        </p:nvSpPr>
        <p:spPr>
          <a:xfrm>
            <a:off x="7929563" y="142875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501063" y="6286500"/>
            <a:ext cx="428625" cy="3571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42"/>
          <p:cNvGrpSpPr>
            <a:grpSpLocks/>
          </p:cNvGrpSpPr>
          <p:nvPr/>
        </p:nvGrpSpPr>
        <p:grpSpPr bwMode="auto">
          <a:xfrm>
            <a:off x="2625725" y="1285875"/>
            <a:ext cx="4070350" cy="4789488"/>
            <a:chOff x="2411413" y="1428736"/>
            <a:chExt cx="4070350" cy="4789487"/>
          </a:xfrm>
        </p:grpSpPr>
        <p:pic>
          <p:nvPicPr>
            <p:cNvPr id="18450" name="Picture 4" descr="00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11413" y="1428736"/>
              <a:ext cx="4070350" cy="4789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Прямоугольник 41"/>
            <p:cNvSpPr/>
            <p:nvPr/>
          </p:nvSpPr>
          <p:spPr>
            <a:xfrm>
              <a:off x="3214688" y="3571861"/>
              <a:ext cx="1643063" cy="10001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500" y="1714500"/>
            <a:ext cx="8143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2" name="Содержимое 11"/>
          <p:cNvSpPr>
            <a:spLocks noGrp="1"/>
          </p:cNvSpPr>
          <p:nvPr>
            <p:ph idx="1"/>
          </p:nvPr>
        </p:nvSpPr>
        <p:spPr>
          <a:xfrm>
            <a:off x="1071563" y="1000125"/>
            <a:ext cx="7615237" cy="78581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500" b="1" i="1" u="sng" dirty="0" smtClean="0"/>
              <a:t>Аппаратное обеспечение </a:t>
            </a:r>
            <a:r>
              <a:rPr lang="ru-RU" sz="2500" dirty="0" smtClean="0"/>
              <a:t>компьютера включает </a:t>
            </a:r>
            <a:br>
              <a:rPr lang="ru-RU" sz="2500" dirty="0" smtClean="0"/>
            </a:br>
            <a:r>
              <a:rPr lang="ru-RU" sz="2500" dirty="0" smtClean="0"/>
              <a:t>в себя</a:t>
            </a:r>
            <a:r>
              <a:rPr lang="ru-RU" sz="2500" dirty="0" smtClean="0">
                <a:solidFill>
                  <a:srgbClr val="005A9E"/>
                </a:solidFill>
              </a:rPr>
              <a:t>:</a:t>
            </a: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устроен компьютер</a:t>
            </a:r>
            <a:endParaRPr lang="ru-RU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H="1">
            <a:off x="6299200" y="3446463"/>
            <a:ext cx="1008063" cy="360362"/>
          </a:xfrm>
          <a:prstGeom prst="line">
            <a:avLst/>
          </a:prstGeom>
          <a:noFill/>
          <a:ln w="3810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7305675" y="3078163"/>
            <a:ext cx="1838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Системный блок</a:t>
            </a: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1978025" y="3375025"/>
            <a:ext cx="1295400" cy="503238"/>
          </a:xfrm>
          <a:prstGeom prst="line">
            <a:avLst/>
          </a:prstGeom>
          <a:noFill/>
          <a:ln w="3810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071563" y="3000375"/>
            <a:ext cx="1835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Монито</a:t>
            </a:r>
            <a:r>
              <a:rPr lang="ru-RU" sz="20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2122488" y="4383088"/>
            <a:ext cx="1295400" cy="1008062"/>
          </a:xfrm>
          <a:prstGeom prst="line">
            <a:avLst/>
          </a:prstGeom>
          <a:noFill/>
          <a:ln w="3810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143000" y="4029075"/>
            <a:ext cx="1785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Клавиатура</a:t>
            </a: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H="1">
            <a:off x="5865813" y="4743450"/>
            <a:ext cx="1512887" cy="647700"/>
          </a:xfrm>
          <a:prstGeom prst="line">
            <a:avLst/>
          </a:prstGeom>
          <a:noFill/>
          <a:ln w="3810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7358063" y="4357688"/>
            <a:ext cx="1050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Мышь</a:t>
            </a:r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 flipH="1">
            <a:off x="5362575" y="1719263"/>
            <a:ext cx="1512888" cy="649287"/>
          </a:xfrm>
          <a:prstGeom prst="line">
            <a:avLst/>
          </a:prstGeom>
          <a:noFill/>
          <a:ln w="3810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6875463" y="1358900"/>
            <a:ext cx="1554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Принтер</a:t>
            </a:r>
          </a:p>
        </p:txBody>
      </p:sp>
      <p:sp>
        <p:nvSpPr>
          <p:cNvPr id="39" name="Line 23"/>
          <p:cNvSpPr>
            <a:spLocks noChangeShapeType="1"/>
          </p:cNvSpPr>
          <p:nvPr/>
        </p:nvSpPr>
        <p:spPr bwMode="auto">
          <a:xfrm flipH="1">
            <a:off x="6226175" y="2078038"/>
            <a:ext cx="1223963" cy="431800"/>
          </a:xfrm>
          <a:prstGeom prst="line">
            <a:avLst/>
          </a:prstGeom>
          <a:noFill/>
          <a:ln w="3810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7450138" y="1714500"/>
            <a:ext cx="1550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Колонки</a:t>
            </a:r>
          </a:p>
        </p:txBody>
      </p:sp>
      <p:sp>
        <p:nvSpPr>
          <p:cNvPr id="41" name="Содержимое 11"/>
          <p:cNvSpPr txBox="1">
            <a:spLocks/>
          </p:cNvSpPr>
          <p:nvPr/>
        </p:nvSpPr>
        <p:spPr bwMode="auto">
          <a:xfrm>
            <a:off x="500063" y="5929313"/>
            <a:ext cx="82296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600">
                <a:latin typeface="Calibri" pitchFamily="34" charset="0"/>
              </a:rPr>
              <a:t>А так же другие дополнительные устройства, подсоединяемые к компьютеру.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34" grpId="0"/>
      <p:bldP spid="37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устройства</a:t>
            </a:r>
            <a:endParaRPr lang="ru-RU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7072313" y="3576638"/>
            <a:ext cx="178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3</a:t>
            </a:r>
            <a:r>
              <a:rPr lang="en-US" sz="2000" b="1">
                <a:solidFill>
                  <a:srgbClr val="003399"/>
                </a:solidFill>
                <a:latin typeface="Calibri" pitchFamily="34" charset="0"/>
              </a:rPr>
              <a:t>D </a:t>
            </a:r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принтер</a:t>
            </a:r>
          </a:p>
        </p:txBody>
      </p: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4573588" y="1354138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сканер</a:t>
            </a:r>
          </a:p>
        </p:txBody>
      </p:sp>
      <p:pic>
        <p:nvPicPr>
          <p:cNvPr id="19460" name="Picture 10" descr="i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</a:blip>
          <a:srcRect/>
          <a:stretch>
            <a:fillRect/>
          </a:stretch>
        </p:blipFill>
        <p:spPr bwMode="auto">
          <a:xfrm>
            <a:off x="2805113" y="1773238"/>
            <a:ext cx="14366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2660650" y="134143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Calibri" pitchFamily="34" charset="0"/>
              </a:rPr>
              <a:t>Web</a:t>
            </a:r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-камера</a:t>
            </a:r>
          </a:p>
        </p:txBody>
      </p:sp>
      <p:pic>
        <p:nvPicPr>
          <p:cNvPr id="19462" name="Picture 12" descr="i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1714500"/>
            <a:ext cx="20891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1071563" y="1341438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планшет</a:t>
            </a:r>
          </a:p>
        </p:txBody>
      </p:sp>
      <p:pic>
        <p:nvPicPr>
          <p:cNvPr id="19464" name="Picture 16" descr="big_0911614295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6538" y="1773238"/>
            <a:ext cx="2411412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17"/>
          <p:cNvSpPr txBox="1">
            <a:spLocks noChangeArrowheads="1"/>
          </p:cNvSpPr>
          <p:nvPr/>
        </p:nvSpPr>
        <p:spPr bwMode="auto">
          <a:xfrm>
            <a:off x="6659563" y="1341438"/>
            <a:ext cx="2627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графопостроитель</a:t>
            </a:r>
          </a:p>
        </p:txBody>
      </p:sp>
      <p:sp>
        <p:nvSpPr>
          <p:cNvPr id="19466" name="Text Box 19"/>
          <p:cNvSpPr txBox="1">
            <a:spLocks noChangeArrowheads="1"/>
          </p:cNvSpPr>
          <p:nvPr/>
        </p:nvSpPr>
        <p:spPr bwMode="auto">
          <a:xfrm>
            <a:off x="1071563" y="3571875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джойстик</a:t>
            </a:r>
          </a:p>
        </p:txBody>
      </p:sp>
      <p:pic>
        <p:nvPicPr>
          <p:cNvPr id="19467" name="Picture 21" descr="big_0911614295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6538" y="1773238"/>
            <a:ext cx="2411412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21" descr="genius_metalstrike3d_5575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4000500"/>
            <a:ext cx="13335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22" descr="15471" hidden="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0775" y="4724400"/>
            <a:ext cx="17018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23" descr="10338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1714500"/>
            <a:ext cx="220027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8" descr="ап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38" y="3286125"/>
            <a:ext cx="2327275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9" descr="папп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8713" y="4429125"/>
            <a:ext cx="19907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2428875" y="3429000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плоттер</a:t>
            </a: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5143500" y="3571875"/>
            <a:ext cx="1785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цифровая</a:t>
            </a:r>
            <a:br>
              <a:rPr lang="ru-RU" sz="2000" b="1">
                <a:solidFill>
                  <a:srgbClr val="003399"/>
                </a:solidFill>
                <a:latin typeface="Calibri" pitchFamily="34" charset="0"/>
              </a:rPr>
            </a:br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 камера</a:t>
            </a:r>
          </a:p>
        </p:txBody>
      </p:sp>
      <p:sp>
        <p:nvSpPr>
          <p:cNvPr id="28" name="Содержимое 11"/>
          <p:cNvSpPr>
            <a:spLocks noGrp="1"/>
          </p:cNvSpPr>
          <p:nvPr>
            <p:ph idx="1"/>
          </p:nvPr>
        </p:nvSpPr>
        <p:spPr>
          <a:xfrm>
            <a:off x="628650" y="6143625"/>
            <a:ext cx="8229600" cy="500063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Какие ещё устройства тебе известны?</a:t>
            </a:r>
          </a:p>
        </p:txBody>
      </p:sp>
      <p:pic>
        <p:nvPicPr>
          <p:cNvPr id="19476" name="Picture 2" descr="http://www.itclips.net/wp-content/plugins/rss-poster/cache/27ca5_UPv11-full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75" y="3929063"/>
            <a:ext cx="1785938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Выгнутая вверх стрелка 20"/>
          <p:cNvSpPr/>
          <p:nvPr/>
        </p:nvSpPr>
        <p:spPr>
          <a:xfrm rot="1952906" flipH="1">
            <a:off x="5176838" y="4170363"/>
            <a:ext cx="1285875" cy="4286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19013374">
            <a:off x="2395538" y="4548188"/>
            <a:ext cx="1285875" cy="4286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rot="18286821">
            <a:off x="4551363" y="5213350"/>
            <a:ext cx="1143000" cy="4286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1264901" flipH="1">
            <a:off x="5176838" y="2789238"/>
            <a:ext cx="1285875" cy="4286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20335099">
            <a:off x="2390775" y="2857500"/>
            <a:ext cx="1285875" cy="4286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500" y="1714500"/>
            <a:ext cx="8143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87" name="Содержимое 11"/>
          <p:cNvSpPr>
            <a:spLocks noGrp="1"/>
          </p:cNvSpPr>
          <p:nvPr>
            <p:ph idx="1"/>
          </p:nvPr>
        </p:nvSpPr>
        <p:spPr>
          <a:xfrm>
            <a:off x="1143000" y="1243013"/>
            <a:ext cx="7543800" cy="13287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500" smtClean="0"/>
              <a:t>Главным в компьютере является </a:t>
            </a:r>
            <a:r>
              <a:rPr lang="ru-RU" sz="2500" b="1" i="1" smtClean="0"/>
              <a:t>системный блок</a:t>
            </a:r>
            <a:r>
              <a:rPr lang="ru-RU" sz="2500" smtClean="0"/>
              <a:t>, включающий в себя процессор, оперативную память, жёсткий диск, блок питания и другие составляющие.</a:t>
            </a: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устроен компьютер</a:t>
            </a:r>
            <a:endParaRPr lang="ru-RU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агетная рамка 5">
            <a:hlinkClick r:id="rId2" action="ppaction://hlinksldjump"/>
          </p:cNvPr>
          <p:cNvSpPr/>
          <p:nvPr/>
        </p:nvSpPr>
        <p:spPr>
          <a:xfrm>
            <a:off x="6286500" y="5786438"/>
            <a:ext cx="2571750" cy="64293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интересно</a:t>
            </a:r>
          </a:p>
        </p:txBody>
      </p:sp>
      <p:pic>
        <p:nvPicPr>
          <p:cNvPr id="20490" name="Picture 10" descr="C:\Documents and Settings\User\Рабочий стол\работа для 1 сентября\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2643188"/>
            <a:ext cx="1428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785813" y="3214688"/>
            <a:ext cx="2071687" cy="92868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Процессор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813" y="4929188"/>
            <a:ext cx="2214562" cy="9286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Долговременная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память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(жесткий диск)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00750" y="2857500"/>
            <a:ext cx="2071688" cy="92868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Оперативная память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00750" y="4357688"/>
            <a:ext cx="2071688" cy="9286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 питания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43313" y="5643563"/>
            <a:ext cx="2071687" cy="92868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составляющие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5813" y="0"/>
            <a:ext cx="7900987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Компьютер и информация</a:t>
            </a:r>
          </a:p>
        </p:txBody>
      </p:sp>
      <p:sp>
        <p:nvSpPr>
          <p:cNvPr id="21506" name="Содержимое 5"/>
          <p:cNvSpPr>
            <a:spLocks noGrp="1"/>
          </p:cNvSpPr>
          <p:nvPr>
            <p:ph idx="1"/>
          </p:nvPr>
        </p:nvSpPr>
        <p:spPr>
          <a:xfrm>
            <a:off x="1042988" y="1052513"/>
            <a:ext cx="7643812" cy="50736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" name="Picture 2" descr="C:\Users\Берингов\Desktop\Компьютер и информ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928688"/>
            <a:ext cx="7812087" cy="5708650"/>
          </a:xfrm>
          <a:prstGeom prst="rect">
            <a:avLst/>
          </a:prstGeom>
          <a:noFill/>
          <a:ln w="9525">
            <a:solidFill>
              <a:srgbClr val="37609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509</Words>
  <Application>Microsoft Office PowerPoint</Application>
  <PresentationFormat>Экран (4:3)</PresentationFormat>
  <Paragraphs>163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Компьютер – универсальная машина для работы с информацией</vt:lpstr>
      <vt:lpstr>Цель урока:</vt:lpstr>
      <vt:lpstr>Ключевые слова</vt:lpstr>
      <vt:lpstr>Что умеет компьютер</vt:lpstr>
      <vt:lpstr>Давайте запомним</vt:lpstr>
      <vt:lpstr>Как устроен компьютер</vt:lpstr>
      <vt:lpstr>Дополнительные устройства</vt:lpstr>
      <vt:lpstr>Как устроен компьютер</vt:lpstr>
      <vt:lpstr>Слайд 9</vt:lpstr>
      <vt:lpstr>Давайте подумаем</vt:lpstr>
      <vt:lpstr>Попробуйте разгадать</vt:lpstr>
      <vt:lpstr>Техника безопасности  и организация рабочего места</vt:lpstr>
      <vt:lpstr>Сидите правильно!</vt:lpstr>
      <vt:lpstr>Самое главное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Литература</vt:lpstr>
    </vt:vector>
  </TitlesOfParts>
  <Company>ФИРО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оптимальный</cp:lastModifiedBy>
  <cp:revision>16</cp:revision>
  <dcterms:created xsi:type="dcterms:W3CDTF">2011-09-19T18:11:49Z</dcterms:created>
  <dcterms:modified xsi:type="dcterms:W3CDTF">2019-08-21T18:27:37Z</dcterms:modified>
</cp:coreProperties>
</file>