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9" r:id="rId4"/>
    <p:sldId id="271" r:id="rId5"/>
    <p:sldId id="272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207491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25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23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5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54850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83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47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801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42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9652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131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E62A212-800C-4442-91EF-D72C4CF74638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378AAD7-3357-4EF5-839E-F3628C56B9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620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ogadk11.narod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rstc.ru/" TargetMode="External"/><Relationship Id="rId4" Type="http://schemas.openxmlformats.org/officeDocument/2006/relationships/hyperlink" Target="mailto:demin@krstc.r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9099" y="1184856"/>
            <a:ext cx="9813702" cy="4430332"/>
          </a:xfrm>
        </p:spPr>
        <p:txBody>
          <a:bodyPr/>
          <a:lstStyle/>
          <a:p>
            <a:r>
              <a:rPr lang="ru-RU" sz="4000" dirty="0"/>
              <a:t>НАИБОЛЕЕ </a:t>
            </a:r>
            <a:r>
              <a:rPr lang="ru-RU" sz="4000" dirty="0" err="1" smtClean="0"/>
              <a:t>ВОСТРЕБОВАННая</a:t>
            </a:r>
            <a:r>
              <a:rPr lang="ru-RU" sz="4000" dirty="0" smtClean="0"/>
              <a:t> </a:t>
            </a:r>
            <a:r>
              <a:rPr lang="ru-RU" sz="4000" dirty="0"/>
              <a:t>НА РЫНКЕ ТРУДА, </a:t>
            </a:r>
            <a:r>
              <a:rPr lang="ru-RU" sz="4000" dirty="0" err="1" smtClean="0"/>
              <a:t>НОВая</a:t>
            </a:r>
            <a:r>
              <a:rPr lang="ru-RU" sz="4000" dirty="0" smtClean="0"/>
              <a:t> </a:t>
            </a:r>
            <a:r>
              <a:rPr lang="ru-RU" sz="4000" dirty="0"/>
              <a:t>И </a:t>
            </a:r>
            <a:r>
              <a:rPr lang="ru-RU" sz="4000" dirty="0" err="1" smtClean="0"/>
              <a:t>ПЕРСПЕКТИВНая</a:t>
            </a:r>
            <a:r>
              <a:rPr lang="ru-RU" sz="4000" dirty="0" smtClean="0"/>
              <a:t> </a:t>
            </a:r>
            <a:r>
              <a:rPr lang="ru-RU" sz="4000" dirty="0" err="1" smtClean="0"/>
              <a:t>ПРОФЕССия</a:t>
            </a:r>
            <a:r>
              <a:rPr lang="ru-RU" sz="4000" dirty="0" smtClean="0"/>
              <a:t>, </a:t>
            </a:r>
            <a:r>
              <a:rPr lang="ru-RU" sz="4000" dirty="0" err="1" smtClean="0"/>
              <a:t>ТРЕБУЮЩая</a:t>
            </a:r>
            <a:r>
              <a:rPr lang="ru-RU" sz="4000" dirty="0" smtClean="0"/>
              <a:t> </a:t>
            </a:r>
            <a:r>
              <a:rPr lang="ru-RU" sz="4000" dirty="0"/>
              <a:t>СРЕДНЕГО ПРОФЕССИОНАЛЬНОГО </a:t>
            </a:r>
            <a:r>
              <a:rPr lang="ru-RU" sz="4000" dirty="0" smtClean="0"/>
              <a:t>ОБРАЗОВАНИЯ</a:t>
            </a:r>
            <a:br>
              <a:rPr lang="ru-RU" sz="40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ОПТИК – МЕХАНИК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155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2201" y="0"/>
            <a:ext cx="11159545" cy="110758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ОПТИК – МЕХАНИК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82201" y="1107582"/>
            <a:ext cx="10979241" cy="538337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Оптик-механик - это специалист высочайшей квалификации, обладающий знаниями законов оптики, механики, технологиями изготовления оптических деталей, технологиями обработки металлов резанием, сборки и юстировки оптических приборов. Оптик-механик разбирается в сложных сборочных чертежах и технологической документации. Он в совершенстве владеет технологиями обработки металлов ручным слесарным инструментом и выполняет работы на различных металлорежущих станках.</a:t>
            </a:r>
          </a:p>
          <a:p>
            <a:r>
              <a:rPr lang="ru-RU" dirty="0" smtClean="0"/>
              <a:t>Работа </a:t>
            </a:r>
            <a:r>
              <a:rPr lang="ru-RU" dirty="0"/>
              <a:t>оптика-механика – это этапы предварительной и завершающей сборки таких видов продукции, как: фотоаппараты, микроскопы, спектральные приборы, КИП на основе линз и прочей оптики. В процессе своей деятельности оптику-механику приходится производить механические, механико-оптические и оптические элементы, сложные комбинированные узлы и аппараты, после чего заниматься их регулировкой</a:t>
            </a:r>
            <a:r>
              <a:rPr lang="ru-RU" dirty="0" smtClean="0"/>
              <a:t>.</a:t>
            </a:r>
          </a:p>
          <a:p>
            <a:r>
              <a:rPr lang="ru-RU" dirty="0"/>
              <a:t>Оптик-механик должен быть внимательным, аккуратным, терпеливым, хорошо организованным, дисциплинированным работником. Ведь от результатов его работы зависит не только успех пользователя прибором, но нередко, и жизнь людей. Оптик - это кудесник, выполняющий свою работу с величайшей чистотой и точностью, способный изготовить сложнейшие оптические детали огромных размеров, которые используются для космических приборов, и мельчайшие оптические детали, применяемые в медицинских целях для диагностики и лечения.</a:t>
            </a:r>
          </a:p>
        </p:txBody>
      </p:sp>
    </p:spTree>
    <p:extLst>
      <p:ext uri="{BB962C8B-B14F-4D97-AF65-F5344CB8AC3E}">
        <p14:creationId xmlns:p14="http://schemas.microsoft.com/office/powerpoint/2010/main" val="398626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9448" y="0"/>
            <a:ext cx="11482552" cy="87464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Образовательные учреждения осуществляющие подготовку по профессии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ОПТИК – МЕХАНИК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>
            <a:hlinkClick r:id="rId2"/>
          </p:cNvPr>
          <p:cNvSpPr>
            <a:spLocks noChangeArrowheads="1"/>
          </p:cNvSpPr>
          <p:nvPr/>
        </p:nvSpPr>
        <p:spPr bwMode="auto">
          <a:xfrm>
            <a:off x="-2069221" y="2720579"/>
            <a:ext cx="22190234" cy="491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913" y="1224537"/>
            <a:ext cx="11437087" cy="573074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782140"/>
              </p:ext>
            </p:extLst>
          </p:nvPr>
        </p:nvGraphicFramePr>
        <p:xfrm>
          <a:off x="754913" y="1864445"/>
          <a:ext cx="11384078" cy="2665346"/>
        </p:xfrm>
        <a:graphic>
          <a:graphicData uri="http://schemas.openxmlformats.org/drawingml/2006/table">
            <a:tbl>
              <a:tblPr firstRow="1" firstCol="1" bandRow="1"/>
              <a:tblGrid>
                <a:gridCol w="411278"/>
                <a:gridCol w="2464905"/>
                <a:gridCol w="1789043"/>
                <a:gridCol w="1550504"/>
                <a:gridCol w="2199861"/>
                <a:gridCol w="2968487"/>
              </a:tblGrid>
              <a:tr h="116583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0215" algn="l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МО «Красногорский колледж»   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143400,  Московская область,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Красногорск, ул. Речная, д.7а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8(495) 562-30-96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demin@krstc.r</a:t>
                      </a:r>
                      <a:r>
                        <a:rPr lang="en-US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http://www.krstc.ru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Оптические и оптико-электронные приборы и системы;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950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Государственное бюджетное образовательное учреждение высшего образования Московской области «Университет «Дубна»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140081, МO, г.Лыткарино, </a:t>
                      </a:r>
                      <a:b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ул. Ухтомского, д.1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FFDBD4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​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(495) 555-1-555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http://lp-gk.ru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Оптические и оптико-электронные приборы и системы;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40" marR="678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21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2540" y="0"/>
            <a:ext cx="11459459" cy="1159099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Уровень средней зарплаты за последние 12 месяцев: </a:t>
            </a:r>
            <a:r>
              <a:rPr lang="ru-RU" sz="3200" dirty="0"/>
              <a:t>ОПТИК – </a:t>
            </a:r>
            <a:r>
              <a:rPr lang="ru-RU" sz="3200" dirty="0" smtClean="0"/>
              <a:t>МЕХАНИК в </a:t>
            </a:r>
            <a:r>
              <a:rPr lang="ru-RU" sz="3200" dirty="0"/>
              <a:t>Московской области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8097" t="25309" r="27960" b="14832"/>
          <a:stretch/>
        </p:blipFill>
        <p:spPr>
          <a:xfrm>
            <a:off x="1523221" y="1536654"/>
            <a:ext cx="9878095" cy="519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876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9854" y="0"/>
            <a:ext cx="11432146" cy="132652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Распределение вакансии </a:t>
            </a:r>
            <a:r>
              <a:rPr lang="ru-RU" dirty="0"/>
              <a:t>ОПТИК – </a:t>
            </a:r>
            <a:r>
              <a:rPr lang="ru-RU" dirty="0" err="1"/>
              <a:t>МЕХАНИКпо</a:t>
            </a:r>
            <a:r>
              <a:rPr lang="ru-RU" dirty="0"/>
              <a:t> </a:t>
            </a:r>
            <a:r>
              <a:rPr lang="ru-RU" dirty="0"/>
              <a:t>областям Московской области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10572" t="33055" r="29840" b="10079"/>
          <a:stretch/>
        </p:blipFill>
        <p:spPr>
          <a:xfrm>
            <a:off x="2071352" y="1906116"/>
            <a:ext cx="8809150" cy="472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5700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122</TotalTime>
  <Words>319</Words>
  <Application>Microsoft Office PowerPoint</Application>
  <PresentationFormat>Широкоэкранный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Calibri</vt:lpstr>
      <vt:lpstr>Franklin Gothic Book</vt:lpstr>
      <vt:lpstr>Times New Roman</vt:lpstr>
      <vt:lpstr>Crop</vt:lpstr>
      <vt:lpstr>НАИБОЛЕЕ ВОСТРЕБОВАННая НА РЫНКЕ ТРУДА, НОВая И ПЕРСПЕКТИВНая ПРОФЕССия, ТРЕБУЮЩая СРЕДНЕГО ПРОФЕССИОНАЛЬНОГО ОБРАЗОВАНИЯ  ОПТИК – МЕХАНИК</vt:lpstr>
      <vt:lpstr>Особенности профессии ОПТИК – МЕХАНИК</vt:lpstr>
      <vt:lpstr>Образовательные учреждения осуществляющие подготовку по профессии ОПТИК – МЕХАНИК</vt:lpstr>
      <vt:lpstr>Уровень средней зарплаты за последние 12 месяцев: ОПТИК – МЕХАНИК в Московской области</vt:lpstr>
      <vt:lpstr>Распределение вакансии ОПТИК – МЕХАНИКпо областям Московской области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НАИБОЛЕЕ ВОСТРЕБОВАННая НА РЫНКЕ ТРУДА, НОВая И ПЕРСПЕКТИВНая ПРОФЕССия, ТРЕБУЮЩая СРЕДНЕГО ПРОФЕССИОНАЛЬНОГО ОБРАЗОВАНИЯ  АВТОМЕХАНИК</dc:title>
  <dc:creator>KondreLLa</dc:creator>
  <cp:lastModifiedBy>KondreLLa</cp:lastModifiedBy>
  <cp:revision>17</cp:revision>
  <dcterms:created xsi:type="dcterms:W3CDTF">2017-11-07T12:48:24Z</dcterms:created>
  <dcterms:modified xsi:type="dcterms:W3CDTF">2017-11-11T17:41:00Z</dcterms:modified>
</cp:coreProperties>
</file>