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71" r:id="rId5"/>
    <p:sldId id="260" r:id="rId6"/>
    <p:sldId id="263" r:id="rId7"/>
    <p:sldId id="264" r:id="rId8"/>
    <p:sldId id="266" r:id="rId9"/>
    <p:sldId id="267" r:id="rId10"/>
    <p:sldId id="273" r:id="rId11"/>
    <p:sldId id="274" r:id="rId12"/>
    <p:sldId id="275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38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94FB0C-DB35-4AC3-987F-A0676CBA0822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5695D2-6E13-4608-BA21-B53C2274F46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FB0C-DB35-4AC3-987F-A0676CBA0822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5D2-6E13-4608-BA21-B53C2274F46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FB0C-DB35-4AC3-987F-A0676CBA0822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5D2-6E13-4608-BA21-B53C2274F46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FB0C-DB35-4AC3-987F-A0676CBA0822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5D2-6E13-4608-BA21-B53C2274F4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FB0C-DB35-4AC3-987F-A0676CBA0822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5D2-6E13-4608-BA21-B53C2274F4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FB0C-DB35-4AC3-987F-A0676CBA0822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5D2-6E13-4608-BA21-B53C2274F4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FB0C-DB35-4AC3-987F-A0676CBA0822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5D2-6E13-4608-BA21-B53C2274F46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FB0C-DB35-4AC3-987F-A0676CBA0822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5D2-6E13-4608-BA21-B53C2274F46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FB0C-DB35-4AC3-987F-A0676CBA0822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5D2-6E13-4608-BA21-B53C2274F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FB0C-DB35-4AC3-987F-A0676CBA0822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5D2-6E13-4608-BA21-B53C2274F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FB0C-DB35-4AC3-987F-A0676CBA0822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5D2-6E13-4608-BA21-B53C2274F4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94FB0C-DB35-4AC3-987F-A0676CBA0822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5695D2-6E13-4608-BA21-B53C2274F4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84176"/>
          </a:xfrm>
        </p:spPr>
        <p:txBody>
          <a:bodyPr/>
          <a:lstStyle/>
          <a:p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Мониторинг  уровня  </a:t>
            </a:r>
            <a:r>
              <a:rPr lang="ru-RU" sz="3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сформированности</a:t>
            </a:r>
            <a:r>
              <a:rPr lang="ru-RU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 </a:t>
            </a: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информационно-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коммуникативных умений на уроках биологии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Малицкая В.В.  –учитель биологии</a:t>
            </a:r>
          </a:p>
          <a:p>
            <a:pPr marL="0" indent="0" algn="ctr">
              <a:buNone/>
            </a:pPr>
            <a:r>
              <a:rPr lang="ru-RU" sz="2000" dirty="0" smtClean="0"/>
              <a:t>1 категории </a:t>
            </a:r>
          </a:p>
          <a:p>
            <a:pPr marL="0" indent="0" algn="ctr">
              <a:buNone/>
            </a:pPr>
            <a:r>
              <a:rPr lang="ru-RU" sz="2000" dirty="0" smtClean="0"/>
              <a:t>Никольская СОШ</a:t>
            </a:r>
            <a:endParaRPr lang="ru-RU" sz="2000" dirty="0"/>
          </a:p>
        </p:txBody>
      </p:sp>
      <p:pic>
        <p:nvPicPr>
          <p:cNvPr id="1026" name="Picture 2" descr="http://kurchat.mskobr.ru/images/1369158702_1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36004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32" y="548680"/>
            <a:ext cx="8172116" cy="564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опии\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70792"/>
            <a:ext cx="7416824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6120"/>
            <a:ext cx="7416824" cy="54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7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 </a:t>
            </a:r>
            <a:r>
              <a:rPr lang="ru-RU" sz="4400" b="1" dirty="0" smtClean="0"/>
              <a:t>Спасибо за внимание</a:t>
            </a:r>
            <a:r>
              <a:rPr lang="ru-RU" sz="3600" b="1" dirty="0" smtClean="0"/>
              <a:t>!</a:t>
            </a:r>
          </a:p>
          <a:p>
            <a:pPr marL="0" indent="0" algn="ctr">
              <a:buNone/>
            </a:pPr>
            <a:r>
              <a:rPr lang="ru-RU" sz="3600" b="1" dirty="0" smtClean="0"/>
              <a:t> </a:t>
            </a:r>
          </a:p>
          <a:p>
            <a:pPr algn="ctr"/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2736304" cy="252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6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-99392"/>
            <a:ext cx="7756263" cy="4824536"/>
          </a:xfrm>
        </p:spPr>
        <p:txBody>
          <a:bodyPr/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КОМПЕТЕНЦИ</a:t>
            </a:r>
            <a:r>
              <a:rPr lang="ru-RU" sz="4000"/>
              <a:t>Я</a:t>
            </a:r>
            <a:r>
              <a:rPr lang="ru-RU" sz="4000" smtClean="0"/>
              <a:t>-ЭТО </a:t>
            </a:r>
            <a:r>
              <a:rPr lang="ru-RU" sz="4000" dirty="0" smtClean="0"/>
              <a:t>ОБЩАЯ СПОСОБНОСТЬ ОСНОВАННАЯ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НА ЗНАНИЯХ, ОПЫТЕ, ЦЕННОСТЯХ, КОТОРЫЕ ПРИОБРЕТАЮТСЯ БЛАГОДАРЯ                      УЧЕНИЮ</a:t>
            </a:r>
            <a:endParaRPr lang="ru-RU" sz="4000" dirty="0"/>
          </a:p>
        </p:txBody>
      </p:sp>
      <p:pic>
        <p:nvPicPr>
          <p:cNvPr id="2050" name="Picture 2" descr="http://www.lordjesusministry.org/wp-content/gallery/posts-pictures/school-suppl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81128"/>
            <a:ext cx="33123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040" y="-387423"/>
            <a:ext cx="7754713" cy="1872208"/>
          </a:xfrm>
        </p:spPr>
        <p:txBody>
          <a:bodyPr/>
          <a:lstStyle/>
          <a:p>
            <a:r>
              <a:rPr lang="ru-RU" dirty="0" smtClean="0"/>
              <a:t>Компетенции: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99248" y="1700808"/>
            <a:ext cx="7734747" cy="3566695"/>
          </a:xfrm>
        </p:spPr>
        <p:txBody>
          <a:bodyPr>
            <a:normAutofit/>
          </a:bodyPr>
          <a:lstStyle/>
          <a:p>
            <a:pPr lvl="0" algn="l">
              <a:buClr>
                <a:srgbClr val="873624"/>
              </a:buClr>
            </a:pPr>
            <a:r>
              <a:rPr lang="ru-RU" sz="3600" dirty="0" smtClean="0">
                <a:solidFill>
                  <a:srgbClr val="895D1D"/>
                </a:solidFill>
              </a:rPr>
              <a:t>-</a:t>
            </a:r>
            <a:r>
              <a:rPr lang="ru-RU" sz="3600" dirty="0">
                <a:solidFill>
                  <a:srgbClr val="895D1D"/>
                </a:solidFill>
              </a:rPr>
              <a:t>познавательные,</a:t>
            </a:r>
          </a:p>
          <a:p>
            <a:pPr lvl="0" algn="l">
              <a:buClr>
                <a:srgbClr val="873624"/>
              </a:buClr>
            </a:pPr>
            <a:r>
              <a:rPr lang="ru-RU" sz="3600" dirty="0" smtClean="0">
                <a:solidFill>
                  <a:srgbClr val="895D1D"/>
                </a:solidFill>
              </a:rPr>
              <a:t>-личностные,</a:t>
            </a:r>
            <a:endParaRPr lang="ru-RU" sz="3600" dirty="0">
              <a:solidFill>
                <a:srgbClr val="895D1D"/>
              </a:solidFill>
            </a:endParaRPr>
          </a:p>
          <a:p>
            <a:pPr algn="l"/>
            <a:endParaRPr lang="ru-RU" sz="3600" dirty="0" smtClean="0"/>
          </a:p>
          <a:p>
            <a:pPr lvl="0" algn="l">
              <a:buClr>
                <a:srgbClr val="873624"/>
              </a:buClr>
            </a:pPr>
            <a:r>
              <a:rPr lang="ru-RU" sz="3600" dirty="0">
                <a:solidFill>
                  <a:srgbClr val="895D1D"/>
                </a:solidFill>
              </a:rPr>
              <a:t>-</a:t>
            </a:r>
            <a:r>
              <a:rPr lang="ru-RU" sz="3600" dirty="0" smtClean="0">
                <a:solidFill>
                  <a:srgbClr val="895D1D"/>
                </a:solidFill>
              </a:rPr>
              <a:t>регулятивные,</a:t>
            </a:r>
            <a:endParaRPr lang="ru-RU" sz="3600" dirty="0">
              <a:solidFill>
                <a:srgbClr val="895D1D"/>
              </a:solidFill>
            </a:endParaRPr>
          </a:p>
          <a:p>
            <a:pPr lvl="0" algn="l">
              <a:buClr>
                <a:srgbClr val="873624"/>
              </a:buClr>
            </a:pPr>
            <a:r>
              <a:rPr lang="ru-RU" sz="3600" dirty="0" smtClean="0">
                <a:solidFill>
                  <a:srgbClr val="895D1D"/>
                </a:solidFill>
              </a:rPr>
              <a:t>-коммуникативные</a:t>
            </a:r>
            <a:endParaRPr lang="ru-RU" sz="3600" dirty="0">
              <a:solidFill>
                <a:srgbClr val="895D1D"/>
              </a:solidFill>
            </a:endParaRPr>
          </a:p>
          <a:p>
            <a:pPr algn="l"/>
            <a:endParaRPr lang="ru-RU" sz="3600" dirty="0"/>
          </a:p>
        </p:txBody>
      </p:sp>
      <p:pic>
        <p:nvPicPr>
          <p:cNvPr id="1026" name="Picture 2" descr="https://family365.ru/upload/006/u652/000/42125b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096344" cy="30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59551" y="2504098"/>
            <a:ext cx="2169851" cy="1800225"/>
          </a:xfrm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Коммуникативные УУД</a:t>
            </a:r>
          </a:p>
        </p:txBody>
      </p:sp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467545" y="1628800"/>
            <a:ext cx="2448272" cy="15102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Планирование</a:t>
            </a:r>
          </a:p>
          <a:p>
            <a:pPr algn="ctr"/>
            <a:r>
              <a:rPr lang="ru-RU" b="1" dirty="0"/>
              <a:t>учебного</a:t>
            </a:r>
          </a:p>
          <a:p>
            <a:pPr algn="ctr"/>
            <a:r>
              <a:rPr lang="ru-RU" b="1" dirty="0"/>
              <a:t>сотрудничества</a:t>
            </a:r>
          </a:p>
          <a:p>
            <a:pPr algn="ctr"/>
            <a:endParaRPr lang="ru-RU" b="1" dirty="0"/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6715140" y="1628800"/>
            <a:ext cx="2232025" cy="15102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Постановка </a:t>
            </a:r>
          </a:p>
          <a:p>
            <a:pPr algn="ctr"/>
            <a:r>
              <a:rPr lang="ru-RU" b="1" dirty="0"/>
              <a:t>вопросов</a:t>
            </a:r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1142976" y="5143512"/>
            <a:ext cx="2520950" cy="12969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b="1" dirty="0"/>
              <a:t>Построение</a:t>
            </a:r>
          </a:p>
          <a:p>
            <a:pPr algn="ctr"/>
            <a:r>
              <a:rPr lang="ru-RU" b="1" dirty="0"/>
              <a:t>речевых</a:t>
            </a:r>
          </a:p>
          <a:p>
            <a:pPr algn="ctr"/>
            <a:r>
              <a:rPr lang="ru-RU" b="1" dirty="0"/>
              <a:t>высказываний</a:t>
            </a:r>
          </a:p>
          <a:p>
            <a:pPr algn="ctr"/>
            <a:endParaRPr lang="ru-RU" dirty="0"/>
          </a:p>
        </p:txBody>
      </p:sp>
      <p:sp>
        <p:nvSpPr>
          <p:cNvPr id="158727" name="Oval 7"/>
          <p:cNvSpPr>
            <a:spLocks noChangeArrowheads="1"/>
          </p:cNvSpPr>
          <p:nvPr/>
        </p:nvSpPr>
        <p:spPr bwMode="auto">
          <a:xfrm>
            <a:off x="6408738" y="5000636"/>
            <a:ext cx="2735262" cy="12747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Лидерство и</a:t>
            </a:r>
          </a:p>
          <a:p>
            <a:pPr algn="ctr"/>
            <a:r>
              <a:rPr lang="ru-RU" b="1" dirty="0"/>
              <a:t>согласование</a:t>
            </a:r>
          </a:p>
          <a:p>
            <a:pPr algn="ctr"/>
            <a:r>
              <a:rPr lang="ru-RU" b="1" dirty="0"/>
              <a:t>действий с</a:t>
            </a:r>
          </a:p>
          <a:p>
            <a:pPr algn="ctr"/>
            <a:r>
              <a:rPr lang="ru-RU" b="1" dirty="0"/>
              <a:t>партнером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391114">
            <a:off x="1452318" y="2887260"/>
            <a:ext cx="2486498" cy="924036"/>
            <a:chOff x="1109" y="1171"/>
            <a:chExt cx="1645" cy="924"/>
          </a:xfrm>
        </p:grpSpPr>
        <p:sp>
          <p:nvSpPr>
            <p:cNvPr id="61464" name="Freeform 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465" name="Freeform 1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466" name="Freeform 1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467" name="Freeform 1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rot="4821583">
            <a:off x="5710872" y="2409101"/>
            <a:ext cx="1438275" cy="1903413"/>
            <a:chOff x="1109" y="1171"/>
            <a:chExt cx="1645" cy="924"/>
          </a:xfrm>
        </p:grpSpPr>
        <p:sp>
          <p:nvSpPr>
            <p:cNvPr id="61460" name="Freeform 14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461" name="Freeform 15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462" name="Freeform 16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463" name="Freeform 17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9519034">
            <a:off x="4565072" y="3988239"/>
            <a:ext cx="2349500" cy="1603375"/>
            <a:chOff x="1109" y="1171"/>
            <a:chExt cx="1645" cy="924"/>
          </a:xfrm>
        </p:grpSpPr>
        <p:sp>
          <p:nvSpPr>
            <p:cNvPr id="61456" name="Freeform 1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457" name="Freeform 2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458" name="Freeform 2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459" name="Freeform 2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rot="-6245717">
            <a:off x="2328913" y="3648774"/>
            <a:ext cx="1006475" cy="2120900"/>
            <a:chOff x="1109" y="1171"/>
            <a:chExt cx="1645" cy="924"/>
          </a:xfrm>
        </p:grpSpPr>
        <p:sp>
          <p:nvSpPr>
            <p:cNvPr id="61452" name="Freeform 25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453" name="Freeform 26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454" name="Freeform 27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1455" name="Freeform 28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860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  <p:bldP spid="158725" grpId="0" animBg="1"/>
      <p:bldP spid="158726" grpId="0" animBg="1"/>
      <p:bldP spid="1587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040" y="1"/>
            <a:ext cx="7754713" cy="1772816"/>
          </a:xfrm>
        </p:spPr>
        <p:txBody>
          <a:bodyPr/>
          <a:lstStyle/>
          <a:p>
            <a:pPr algn="l"/>
            <a:r>
              <a:rPr lang="ru-RU" sz="4800" dirty="0" smtClean="0"/>
              <a:t>Информационно- коммуникативные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99248" y="2276872"/>
            <a:ext cx="7905200" cy="37444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-умение осознанно использовать </a:t>
            </a:r>
          </a:p>
          <a:p>
            <a:pPr algn="l"/>
            <a:r>
              <a:rPr lang="ru-RU" dirty="0" smtClean="0"/>
              <a:t>речевые средства в соответствии с задачей коммуникации, для выражения своих чувств и мыслей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-владение  устной и письменной речью,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-умение работать с  текстом, с дополнительным источниками информации, выделять главную мысль, устанавливать взаимосвязи, находить верные утверждения.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-Подбирать примеры, определять смысл понятия-формирование и развитие компетентностей использования  ИКТ технологий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912894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b="1" dirty="0" smtClean="0"/>
              <a:t>шкала  «Критическая граница»:</a:t>
            </a:r>
          </a:p>
          <a:p>
            <a:r>
              <a:rPr lang="ru-RU" dirty="0" smtClean="0"/>
              <a:t>«да» и «нет», можно отобразить «+» и «-»,</a:t>
            </a:r>
          </a:p>
          <a:p>
            <a:r>
              <a:rPr lang="ru-RU" b="1" dirty="0" smtClean="0"/>
              <a:t>- балловая шкала:</a:t>
            </a:r>
          </a:p>
          <a:p>
            <a:r>
              <a:rPr lang="ru-RU" dirty="0" smtClean="0"/>
              <a:t>0- не сформировано</a:t>
            </a:r>
          </a:p>
          <a:p>
            <a:r>
              <a:rPr lang="ru-RU" dirty="0" smtClean="0"/>
              <a:t>1-частично сформировано</a:t>
            </a:r>
          </a:p>
          <a:p>
            <a:r>
              <a:rPr lang="ru-RU" dirty="0" smtClean="0"/>
              <a:t>2- сформировано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шкалы  оценивания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5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u="sng" dirty="0" smtClean="0"/>
              <a:t>-начальный</a:t>
            </a:r>
          </a:p>
          <a:p>
            <a:r>
              <a:rPr lang="ru-RU" sz="4800" u="sng" dirty="0" smtClean="0"/>
              <a:t>-нестабильный</a:t>
            </a:r>
          </a:p>
          <a:p>
            <a:r>
              <a:rPr lang="ru-RU" sz="4800" u="sng" dirty="0" smtClean="0"/>
              <a:t>-стабильный</a:t>
            </a:r>
          </a:p>
          <a:p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  Уровня </a:t>
            </a:r>
            <a:r>
              <a:rPr lang="ru-RU" dirty="0" err="1" smtClean="0"/>
              <a:t>оценивния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5202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5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091092"/>
          </a:xfrm>
        </p:spPr>
        <p:txBody>
          <a:bodyPr/>
          <a:lstStyle/>
          <a:p>
            <a:pPr algn="l"/>
            <a:r>
              <a:rPr lang="ru-RU" sz="2800" b="1" u="sng" dirty="0" smtClean="0"/>
              <a:t>-стабильный уровень </a:t>
            </a:r>
            <a:r>
              <a:rPr lang="ru-RU" sz="2800" dirty="0" smtClean="0"/>
              <a:t>–ученик за отведённое время допускает не более 25% ошибок</a:t>
            </a:r>
            <a:br>
              <a:rPr lang="ru-RU" sz="2800" dirty="0" smtClean="0"/>
            </a:br>
            <a:r>
              <a:rPr lang="ru-RU" sz="2800" b="1" u="sng" dirty="0" smtClean="0"/>
              <a:t>-не стабильный-</a:t>
            </a:r>
            <a:r>
              <a:rPr lang="ru-RU" sz="2800" dirty="0" smtClean="0"/>
              <a:t>ученик</a:t>
            </a:r>
            <a:r>
              <a:rPr lang="ru-RU" sz="2800" b="1" dirty="0" smtClean="0"/>
              <a:t> </a:t>
            </a:r>
            <a:r>
              <a:rPr lang="ru-RU" sz="2800" dirty="0" smtClean="0"/>
              <a:t>самостоятельно  выполняет задание, допускает от 30% -70% ошибок или выполняет  задание с хорошим качеством при  помощи партнёра или консультанта</a:t>
            </a:r>
            <a:br>
              <a:rPr lang="ru-RU" sz="2800" dirty="0" smtClean="0"/>
            </a:br>
            <a:r>
              <a:rPr lang="ru-RU" sz="2800" b="1" u="sng" dirty="0" smtClean="0"/>
              <a:t>-начальный –</a:t>
            </a:r>
            <a:r>
              <a:rPr lang="ru-RU" sz="2800" dirty="0" smtClean="0"/>
              <a:t>ученик выполняет только отдельные действия под руководством учителя или партнёра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84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Сводные</a:t>
            </a:r>
            <a:r>
              <a:rPr lang="ru-RU" b="1" dirty="0" smtClean="0"/>
              <a:t>-</a:t>
            </a:r>
            <a:r>
              <a:rPr lang="ru-RU" dirty="0" smtClean="0"/>
              <a:t> охватывают весь курс в пределах нескольких лет обучения и всех учащихся</a:t>
            </a:r>
          </a:p>
          <a:p>
            <a:r>
              <a:rPr lang="ru-RU" dirty="0" smtClean="0"/>
              <a:t> </a:t>
            </a:r>
            <a:r>
              <a:rPr lang="ru-RU" b="1" u="sng" dirty="0" smtClean="0"/>
              <a:t>Оперативные </a:t>
            </a:r>
            <a:r>
              <a:rPr lang="ru-RU" u="sng" dirty="0" smtClean="0"/>
              <a:t>–</a:t>
            </a:r>
            <a:r>
              <a:rPr lang="ru-RU" dirty="0" smtClean="0"/>
              <a:t> фиксируют не большой объём материала, включают отдельных учащихся</a:t>
            </a:r>
          </a:p>
          <a:p>
            <a:r>
              <a:rPr lang="ru-RU" b="1" u="sng" dirty="0" smtClean="0"/>
              <a:t>Итоговые-</a:t>
            </a:r>
            <a:r>
              <a:rPr lang="ru-RU" u="sng" dirty="0" smtClean="0"/>
              <a:t> </a:t>
            </a:r>
            <a:r>
              <a:rPr lang="ru-RU" dirty="0" smtClean="0"/>
              <a:t> составляются трижды в год : в начале года, в середине и по итогам учебного года.</a:t>
            </a:r>
            <a:endParaRPr lang="ru-RU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учётных ведомостей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368</TotalTime>
  <Words>218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Мониторинг  уровня  сформированности  информационно- коммуникативных умений на уроках биологии</vt:lpstr>
      <vt:lpstr> КОМПЕТЕНЦИЯ-ЭТО ОБЩАЯ СПОСОБНОСТЬ ОСНОВАННАЯ   НА ЗНАНИЯХ, ОПЫТЕ, ЦЕННОСТЯХ, КОТОРЫЕ ПРИОБРЕТАЮТСЯ БЛАГОДАРЯ                      УЧЕНИЮ</vt:lpstr>
      <vt:lpstr>Компетенции:</vt:lpstr>
      <vt:lpstr>Коммуникативные УУД</vt:lpstr>
      <vt:lpstr>Информационно- коммуникативные</vt:lpstr>
      <vt:lpstr> шкалы  оценивания</vt:lpstr>
      <vt:lpstr>3  Уровня оценивния:</vt:lpstr>
      <vt:lpstr>-стабильный уровень –ученик за отведённое время допускает не более 25% ошибок -не стабильный-ученик самостоятельно  выполняет задание, допускает от 30% -70% ошибок или выполняет  задание с хорошим качеством при  помощи партнёра или консультанта -начальный –ученик выполняет только отдельные действия под руководством учителя или партнёра </vt:lpstr>
      <vt:lpstr>Виды учётных ведомостей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Admin</cp:lastModifiedBy>
  <cp:revision>24</cp:revision>
  <dcterms:created xsi:type="dcterms:W3CDTF">2016-12-07T03:43:21Z</dcterms:created>
  <dcterms:modified xsi:type="dcterms:W3CDTF">2016-12-16T05:28:37Z</dcterms:modified>
</cp:coreProperties>
</file>