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02" r:id="rId39"/>
    <p:sldId id="303" r:id="rId40"/>
    <p:sldId id="325" r:id="rId41"/>
    <p:sldId id="304" r:id="rId42"/>
    <p:sldId id="305" r:id="rId43"/>
    <p:sldId id="306" r:id="rId44"/>
    <p:sldId id="307" r:id="rId45"/>
    <p:sldId id="308" r:id="rId46"/>
    <p:sldId id="324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22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CC"/>
    <a:srgbClr val="660033"/>
    <a:srgbClr val="478CFB"/>
    <a:srgbClr val="1C37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04" autoAdjust="0"/>
    <p:restoredTop sz="94660"/>
  </p:normalViewPr>
  <p:slideViewPr>
    <p:cSldViewPr>
      <p:cViewPr>
        <p:scale>
          <a:sx n="66" d="100"/>
          <a:sy n="66" d="100"/>
        </p:scale>
        <p:origin x="-66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D848774-2C7D-4487-A871-841247944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16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C66242-DF66-4A36-A56B-B0F8931D0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422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50C95-F7B5-4DAC-9A65-30600C29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65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F1FDB-76FB-4BEF-9537-948B96AE9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14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2669-CE55-44C3-81D0-53B217B1F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48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B536-9974-47C4-A910-D25E283A0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53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D3027-4663-44B1-96C0-7791DA135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68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F2C0-E139-4D66-BAF2-6C800F17A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41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660F-4ED4-4237-9A04-EB5965B2D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55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6CF1-4397-4D7B-96FE-DAB46488A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70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BECE7-2BCE-421F-9660-87C16F7A1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25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3998-2432-4BA1-89D7-FDA5DD8F7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43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177E-6D30-4833-8EB5-18F529F6F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1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Выполнено Кузнецовой О.Н., учителем химии г.Норильск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7A86331-3596-48F8-946C-3C68C2306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0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0.xml"/><Relationship Id="rId18" Type="http://schemas.openxmlformats.org/officeDocument/2006/relationships/slide" Target="slide54.xml"/><Relationship Id="rId26" Type="http://schemas.openxmlformats.org/officeDocument/2006/relationships/slide" Target="slide55.xml"/><Relationship Id="rId3" Type="http://schemas.openxmlformats.org/officeDocument/2006/relationships/slide" Target="slide52.xml"/><Relationship Id="rId21" Type="http://schemas.openxmlformats.org/officeDocument/2006/relationships/slide" Target="slide43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17" Type="http://schemas.openxmlformats.org/officeDocument/2006/relationships/slide" Target="slide49.xml"/><Relationship Id="rId25" Type="http://schemas.openxmlformats.org/officeDocument/2006/relationships/slide" Target="slide36.xml"/><Relationship Id="rId2" Type="http://schemas.openxmlformats.org/officeDocument/2006/relationships/slide" Target="slide31.xml"/><Relationship Id="rId16" Type="http://schemas.openxmlformats.org/officeDocument/2006/relationships/slide" Target="slide35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11" Type="http://schemas.openxmlformats.org/officeDocument/2006/relationships/slide" Target="slide42.xml"/><Relationship Id="rId24" Type="http://schemas.openxmlformats.org/officeDocument/2006/relationships/slide" Target="slide51.xml"/><Relationship Id="rId5" Type="http://schemas.openxmlformats.org/officeDocument/2006/relationships/slide" Target="slide34.xml"/><Relationship Id="rId15" Type="http://schemas.openxmlformats.org/officeDocument/2006/relationships/slide" Target="slide53.xml"/><Relationship Id="rId23" Type="http://schemas.openxmlformats.org/officeDocument/2006/relationships/slide" Target="slide46.xml"/><Relationship Id="rId10" Type="http://schemas.openxmlformats.org/officeDocument/2006/relationships/slide" Target="slide48.xml"/><Relationship Id="rId19" Type="http://schemas.openxmlformats.org/officeDocument/2006/relationships/slide" Target="slide45.xml"/><Relationship Id="rId4" Type="http://schemas.openxmlformats.org/officeDocument/2006/relationships/slide" Target="slide44.xml"/><Relationship Id="rId9" Type="http://schemas.openxmlformats.org/officeDocument/2006/relationships/slide" Target="slide38.xml"/><Relationship Id="rId14" Type="http://schemas.openxmlformats.org/officeDocument/2006/relationships/slide" Target="slide39.xml"/><Relationship Id="rId22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7950" y="1258888"/>
            <a:ext cx="8496300" cy="2530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Знатоки естественных наук</a:t>
            </a:r>
          </a:p>
        </p:txBody>
      </p:sp>
      <p:pic>
        <p:nvPicPr>
          <p:cNvPr id="2051" name="Picture 5" descr="1958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439863" cy="140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193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982" y="3645024"/>
            <a:ext cx="4319588" cy="247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Название  реакции между кислотой и щёлочью</a:t>
            </a:r>
          </a:p>
        </p:txBody>
      </p:sp>
      <p:sp>
        <p:nvSpPr>
          <p:cNvPr id="1434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32409" y="3136901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Нейтрализация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838" y="4652963"/>
            <a:ext cx="25177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Учитель\Мои документы\Новая папка\диск2\Photo\L032\L32p7p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Учитель\Мои документы\Новая папка\диск2\Photo\L032\L32p7p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643446"/>
            <a:ext cx="2643188" cy="198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chemeClr val="accent2"/>
                </a:solidFill>
                <a:latin typeface="Monotype Corsiva" pitchFamily="66" charset="0"/>
              </a:rPr>
              <a:t>Вещество, состоящее из двух  элементов, один  из которых  кислород</a:t>
            </a:r>
          </a:p>
        </p:txBody>
      </p:sp>
      <p:sp>
        <p:nvSpPr>
          <p:cNvPr id="1536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14325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Оксид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600" b="78200" l="10000" r="90000">
                        <a14:foregroundMark x1="67600" y1="54200" x2="67600" y2="5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1951" r="17199" b="18847"/>
          <a:stretch/>
        </p:blipFill>
        <p:spPr bwMode="auto">
          <a:xfrm>
            <a:off x="395536" y="3722688"/>
            <a:ext cx="3248113" cy="283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22688"/>
            <a:ext cx="2880320" cy="280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450912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492461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272" y="3722687"/>
            <a:ext cx="915307" cy="96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78561"/>
            <a:ext cx="1060450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8900" y="620713"/>
            <a:ext cx="89646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Джин, то вылезая из бутылки, то влезая обратно, всё время меняет свою форму и объём. В  каком  состоянии  находится Джин?</a:t>
            </a:r>
            <a:endParaRPr lang="ru-RU" sz="3600" b="1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1638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8576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В  газообразном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857750"/>
            <a:ext cx="2720975" cy="170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Каких  элементарных  частиц  нет в ядре атома?</a:t>
            </a:r>
          </a:p>
        </p:txBody>
      </p:sp>
      <p:sp>
        <p:nvSpPr>
          <p:cNvPr id="1741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2861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Электронов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429125"/>
            <a:ext cx="2157412" cy="1912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Какие  кольца  нельзя  надеть  на  палец? </a:t>
            </a:r>
          </a:p>
        </p:txBody>
      </p:sp>
      <p:sp>
        <p:nvSpPr>
          <p:cNvPr id="1843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32274" y="2849562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Кольцо  Ньютона, кольцо  Сатурна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41889"/>
            <a:ext cx="1440160" cy="14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247" y="4733306"/>
            <a:ext cx="2085434" cy="1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5575" l="0" r="100000">
                        <a14:foregroundMark x1="66667" y1="23894" x2="66667" y2="23894"/>
                        <a14:foregroundMark x1="64667" y1="22124" x2="64667" y2="22124"/>
                        <a14:foregroundMark x1="67333" y1="19469" x2="67333" y2="19469"/>
                        <a14:foregroundMark x1="62000" y1="24779" x2="62000" y2="24779"/>
                        <a14:foregroundMark x1="63333" y1="28319" x2="63333" y2="28319"/>
                        <a14:foregroundMark x1="67333" y1="25664" x2="67333" y2="25664"/>
                        <a14:foregroundMark x1="65333" y1="22124" x2="65333" y2="22124"/>
                        <a14:foregroundMark x1="69333" y1="22124" x2="69333" y2="22124"/>
                        <a14:foregroundMark x1="62000" y1="24779" x2="62000" y2="24779"/>
                        <a14:foregroundMark x1="60000" y1="25664" x2="60000" y2="2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17264" cy="212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Какая  моль  не  проедает  одежду? </a:t>
            </a:r>
          </a:p>
        </p:txBody>
      </p:sp>
      <p:sp>
        <p:nvSpPr>
          <p:cNvPr id="1946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29289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Моль – единица  количества  вещества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429125"/>
            <a:ext cx="19446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08500"/>
            <a:ext cx="2428875" cy="16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598164" y="4289102"/>
            <a:ext cx="2111524" cy="1653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063910">
            <a:off x="1574673" y="4274343"/>
            <a:ext cx="21399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Латинское  название  химического элемента золота.</a:t>
            </a:r>
            <a:r>
              <a:rPr lang="ru-RU" sz="3600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048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0767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Аурум</a:t>
            </a:r>
          </a:p>
        </p:txBody>
      </p:sp>
      <p:pic>
        <p:nvPicPr>
          <p:cNvPr id="19460" name="Picture 4" descr="C:\Users\user\Desktop\ШКОЛА\Школа\на конкурс\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7697">
            <a:off x="5975350" y="2759075"/>
            <a:ext cx="2540000" cy="352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backgroundMark x1="52667" y1="65487" x2="52667" y2="6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6413"/>
            <a:ext cx="2880320" cy="216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667" l="9396" r="89933">
                        <a14:backgroundMark x1="43624" y1="34667" x2="43624" y2="34667"/>
                        <a14:backgroundMark x1="33557" y1="40000" x2="33557" y2="40000"/>
                        <a14:backgroundMark x1="26174" y1="48000" x2="26174" y2="48000"/>
                        <a14:backgroundMark x1="22148" y1="58667" x2="22148" y2="58667"/>
                        <a14:backgroundMark x1="20805" y1="70667" x2="20805" y2="70667"/>
                        <a14:backgroundMark x1="28188" y1="78667" x2="28188" y2="78667"/>
                        <a14:backgroundMark x1="34899" y1="85333" x2="34899" y2="85333"/>
                        <a14:backgroundMark x1="45638" y1="92000" x2="45638" y2="92000"/>
                        <a14:backgroundMark x1="55034" y1="90000" x2="55034" y2="90000"/>
                        <a14:backgroundMark x1="65772" y1="88667" x2="65772" y2="88667"/>
                        <a14:backgroundMark x1="73154" y1="80667" x2="73154" y2="80667"/>
                        <a14:backgroundMark x1="78523" y1="71333" x2="78523" y2="71333"/>
                        <a14:backgroundMark x1="79866" y1="61333" x2="79866" y2="61333"/>
                        <a14:backgroundMark x1="77181" y1="50667" x2="77181" y2="50667"/>
                        <a14:backgroundMark x1="72483" y1="42000" x2="72483" y2="42000"/>
                        <a14:backgroundMark x1="64430" y1="36667" x2="64430" y2="36667"/>
                        <a14:backgroundMark x1="53020" y1="34000" x2="53020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798" y="1923037"/>
            <a:ext cx="2139305" cy="215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Разновидности атомов одного и того же химического элемента, имеющие разное число нейтронов.</a:t>
            </a:r>
          </a:p>
        </p:txBody>
      </p:sp>
      <p:sp>
        <p:nvSpPr>
          <p:cNvPr id="2150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357562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Изотопы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14818"/>
            <a:ext cx="3081337" cy="184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68313" y="981075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900113" y="1412875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116013" y="1628775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-1" y="301625"/>
            <a:ext cx="89646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Жили-были дед да бабка. Посадили они репку. Выросла репка большая – пребольшая. Пришёл дед вытаскивать репку, а вытянуть не может. Задумался он: “Как же мне её вытащить? Надо подойти с физической точки зрения. Какая сила удерживает репку?</a:t>
            </a:r>
          </a:p>
        </p:txBody>
      </p:sp>
      <p:sp>
        <p:nvSpPr>
          <p:cNvPr id="22537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Сила  всемирного  тяготения, сила  трения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6237" y1="86000" x2="46237" y2="86000"/>
                        <a14:foregroundMark x1="11022" y1="82750" x2="11022" y2="82750"/>
                        <a14:foregroundMark x1="22581" y1="75000" x2="22581" y2="75000"/>
                        <a14:foregroundMark x1="30645" y1="71250" x2="30645" y2="71250"/>
                        <a14:foregroundMark x1="34140" y1="13750" x2="34140" y2="13750"/>
                        <a14:foregroundMark x1="20968" y1="25250" x2="20968" y2="25250"/>
                        <a14:foregroundMark x1="39247" y1="8750" x2="39247" y2="8750"/>
                        <a14:foregroundMark x1="35753" y1="8750" x2="35753" y2="8750"/>
                        <a14:foregroundMark x1="31989" y1="10250" x2="31989" y2="10250"/>
                        <a14:foregroundMark x1="25538" y1="13750" x2="25538" y2="13750"/>
                        <a14:foregroundMark x1="79032" y1="24000" x2="79032" y2="24000"/>
                        <a14:foregroundMark x1="81183" y1="13750" x2="81183" y2="13750"/>
                        <a14:foregroundMark x1="77151" y1="13750" x2="77151" y2="13750"/>
                        <a14:foregroundMark x1="71237" y1="11500" x2="71237" y2="11500"/>
                        <a14:foregroundMark x1="68548" y1="10000" x2="68548" y2="10000"/>
                        <a14:foregroundMark x1="87634" y1="29000" x2="87634" y2="29000"/>
                        <a14:foregroundMark x1="86828" y1="31500" x2="86828" y2="31500"/>
                        <a14:foregroundMark x1="83065" y1="30000" x2="83065" y2="30000"/>
                        <a14:foregroundMark x1="83065" y1="26250" x2="83065" y2="26250"/>
                        <a14:foregroundMark x1="83602" y1="34000" x2="83602" y2="34000"/>
                        <a14:foregroundMark x1="85753" y1="37250" x2="85753" y2="37250"/>
                        <a14:foregroundMark x1="84946" y1="26750" x2="84946" y2="26750"/>
                        <a14:foregroundMark x1="83602" y1="20500" x2="83602" y2="20500"/>
                        <a14:foregroundMark x1="60215" y1="7500" x2="60215" y2="7500"/>
                        <a14:foregroundMark x1="45430" y1="6500" x2="45430" y2="6500"/>
                        <a14:foregroundMark x1="19624" y1="30750" x2="19624" y2="30750"/>
                        <a14:foregroundMark x1="17204" y1="33500" x2="17204" y2="33500"/>
                        <a14:foregroundMark x1="27151" y1="10250" x2="27151" y2="10250"/>
                        <a14:foregroundMark x1="28763" y1="13250" x2="28763" y2="13250"/>
                        <a14:foregroundMark x1="49194" y1="5750" x2="49194" y2="5750"/>
                        <a14:foregroundMark x1="87634" y1="85250" x2="87634" y2="85250"/>
                        <a14:foregroundMark x1="88441" y1="79250" x2="88441" y2="79250"/>
                        <a14:foregroundMark x1="84409" y1="85000" x2="84409" y2="85000"/>
                        <a14:foregroundMark x1="79032" y1="85750" x2="79032" y2="85750"/>
                        <a14:foregroundMark x1="73387" y1="85750" x2="73387" y2="85750"/>
                        <a14:foregroundMark x1="67742" y1="87500" x2="67742" y2="87500"/>
                        <a14:foregroundMark x1="60753" y1="89250" x2="60753" y2="89250"/>
                        <a14:foregroundMark x1="52151" y1="89250" x2="52151" y2="89250"/>
                        <a14:foregroundMark x1="40860" y1="89500" x2="40860" y2="89500"/>
                        <a14:foregroundMark x1="40860" y1="87500" x2="40860" y2="87500"/>
                        <a14:foregroundMark x1="24731" y1="79500" x2="24731" y2="79500"/>
                        <a14:foregroundMark x1="16129" y1="79250" x2="16129" y2="79250"/>
                        <a14:foregroundMark x1="11828" y1="86750" x2="11828" y2="86750"/>
                        <a14:foregroundMark x1="13441" y1="86500" x2="13441" y2="86500"/>
                        <a14:foregroundMark x1="16129" y1="86750" x2="16129" y2="86750"/>
                        <a14:foregroundMark x1="19355" y1="88750" x2="19355" y2="88750"/>
                        <a14:foregroundMark x1="14785" y1="84250" x2="14785" y2="84250"/>
                        <a14:foregroundMark x1="12634" y1="82750" x2="12634" y2="82750"/>
                        <a14:foregroundMark x1="8333" y1="86500" x2="8333" y2="86500"/>
                        <a14:foregroundMark x1="66398" y1="90250" x2="66398" y2="90250"/>
                        <a14:foregroundMark x1="74194" y1="87250" x2="74194" y2="87250"/>
                        <a14:foregroundMark x1="81452" y1="86500" x2="81452" y2="86500"/>
                        <a14:foregroundMark x1="70430" y1="89250" x2="70430" y2="89250"/>
                        <a14:foregroundMark x1="76344" y1="89250" x2="76344" y2="89250"/>
                        <a14:foregroundMark x1="82258" y1="89250" x2="82258" y2="89250"/>
                        <a14:foregroundMark x1="90591" y1="81250" x2="90591" y2="81250"/>
                        <a14:foregroundMark x1="56989" y1="88500" x2="56989" y2="88500"/>
                        <a14:foregroundMark x1="86022" y1="82000" x2="86022" y2="82000"/>
                        <a14:foregroundMark x1="49194" y1="88500" x2="49194" y2="88500"/>
                        <a14:foregroundMark x1="44355" y1="88750" x2="44355" y2="88750"/>
                        <a14:foregroundMark x1="29839" y1="90750" x2="29839" y2="90750"/>
                        <a14:foregroundMark x1="26344" y1="89500" x2="26344" y2="89500"/>
                        <a14:foregroundMark x1="23656" y1="91500" x2="23656" y2="91500"/>
                        <a14:foregroundMark x1="23656" y1="90250" x2="23656" y2="90250"/>
                        <a14:foregroundMark x1="8602" y1="83500" x2="8602" y2="83500"/>
                        <a14:foregroundMark x1="13441" y1="80000" x2="13441" y2="80000"/>
                        <a14:foregroundMark x1="11559" y1="81250" x2="11559" y2="81250"/>
                        <a14:foregroundMark x1="11022" y1="89250" x2="11022" y2="89250"/>
                        <a14:foregroundMark x1="7796" y1="88500" x2="7796" y2="88500"/>
                        <a14:foregroundMark x1="5645" y1="86500" x2="5645" y2="86500"/>
                        <a14:foregroundMark x1="90054" y1="83750" x2="90054" y2="83750"/>
                        <a14:foregroundMark x1="86022" y1="87500" x2="86022" y2="87500"/>
                        <a14:foregroundMark x1="84946" y1="45250" x2="84946" y2="45250"/>
                        <a14:foregroundMark x1="81989" y1="45750" x2="81989" y2="45750"/>
                        <a14:foregroundMark x1="85753" y1="48750" x2="85753" y2="48750"/>
                        <a14:foregroundMark x1="85215" y1="62500" x2="85215" y2="62500"/>
                        <a14:foregroundMark x1="76613" y1="59000" x2="76613" y2="59000"/>
                        <a14:foregroundMark x1="79570" y1="59500" x2="79570" y2="59500"/>
                        <a14:foregroundMark x1="81183" y1="62500" x2="81183" y2="62500"/>
                        <a14:foregroundMark x1="86559" y1="66750" x2="86559" y2="66750"/>
                        <a14:foregroundMark x1="76613" y1="47500" x2="76613" y2="47500"/>
                        <a14:foregroundMark x1="81989" y1="42000" x2="81989" y2="42000"/>
                        <a14:foregroundMark x1="85215" y1="39500" x2="85215" y2="39500"/>
                        <a14:foregroundMark x1="18011" y1="29000" x2="18011" y2="29000"/>
                        <a14:foregroundMark x1="18011" y1="32750" x2="18011" y2="32750"/>
                        <a14:foregroundMark x1="14785" y1="91500" x2="14785" y2="9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701" y="4150766"/>
            <a:ext cx="2620997" cy="281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724128" y="5085184"/>
            <a:ext cx="0" cy="144016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30056" y="550169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</a:t>
            </a:r>
            <a:r>
              <a:rPr lang="ru-RU" sz="3200" b="1" baseline="-25000" dirty="0" smtClean="0"/>
              <a:t>т</a:t>
            </a:r>
            <a:endParaRPr lang="ru-RU" sz="3200" b="1" baseline="-25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Мера  количества  и  энергии, мера  инертности, мера  гравитационного  взаимодействия </a:t>
            </a:r>
          </a:p>
        </p:txBody>
      </p:sp>
      <p:sp>
        <p:nvSpPr>
          <p:cNvPr id="2355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0767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Масса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357826"/>
            <a:ext cx="608087" cy="93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4080"/>
              </a:clrFrom>
              <a:clrTo>
                <a:srgbClr val="004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000504"/>
            <a:ext cx="3222625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7" descr="F:\внекл. мер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8064500" cy="3581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1 тур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868863"/>
            <a:ext cx="1627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Одно  тело  способно  совершить  работу, но  не хочет. Другое  тело хочет, но неспособно. Какое из этих  тел  обладает энергией?</a:t>
            </a:r>
            <a:r>
              <a:rPr lang="ru-RU" sz="3600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458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50043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Первое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263" y="4666899"/>
            <a:ext cx="2478449" cy="186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669620" cy="201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554" y="5072074"/>
            <a:ext cx="2143140" cy="707886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</a:t>
            </a:r>
            <a:r>
              <a:rPr lang="ru-RU" sz="4000" b="1" i="1" baseline="-25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=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mgh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9050" y="1557338"/>
            <a:ext cx="8964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Мельчайшая  частица  вещества</a:t>
            </a:r>
          </a:p>
        </p:txBody>
      </p:sp>
      <p:sp>
        <p:nvSpPr>
          <p:cNvPr id="2560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4086" y="278092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Атом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44900"/>
            <a:ext cx="2425700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Учитель\Мои документы\Новая папка\диск2\Video\L023\GCH_1Bb23_03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86188"/>
            <a:ext cx="2968625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Какую  кислоту  можно  найти  в  минеральной воде  и  лимонаде?</a:t>
            </a:r>
          </a:p>
        </p:txBody>
      </p:sp>
      <p:sp>
        <p:nvSpPr>
          <p:cNvPr id="2765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6350" y="34972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      Угольную  </a:t>
            </a: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кислоту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76675"/>
            <a:ext cx="2360612" cy="2360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2600"/>
            <a:ext cx="3671887" cy="217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Кто ввел в русский язык слово «физика»? </a:t>
            </a:r>
          </a:p>
        </p:txBody>
      </p:sp>
      <p:sp>
        <p:nvSpPr>
          <p:cNvPr id="2867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339752" y="4005064"/>
            <a:ext cx="680424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Михаил  Васильевич  </a:t>
            </a: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Ломоносов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8679"/>
            <a:ext cx="238125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3600" b="1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1052513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Какой  проводник   не  принесет вам чая в поезде?</a:t>
            </a:r>
          </a:p>
        </p:txBody>
      </p:sp>
      <p:sp>
        <p:nvSpPr>
          <p:cNvPr id="2970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269" y="26352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Электрический  проводник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888432" cy="2872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7" descr="F:\внекл. мер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8064500" cy="3581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2 тур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24400"/>
            <a:ext cx="1627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42486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№ </a:t>
            </a:r>
            <a:r>
              <a:rPr lang="ru-RU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1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0" y="1636713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Объем одного моля газа при нормальных условиях называется …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Единица  </a:t>
            </a: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измерения  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температуры…</a:t>
            </a:r>
            <a:endParaRPr lang="ru-RU" sz="3600" b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Назовите  закон: при  неизменной  температуре произведение  давления  газа  на  его  объем – величина  постоянная.</a:t>
            </a:r>
          </a:p>
        </p:txBody>
      </p:sp>
      <p:pic>
        <p:nvPicPr>
          <p:cNvPr id="27652" name="Picture 6" descr="193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45125"/>
            <a:ext cx="13684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3438" y="221455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молярный объем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300037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К, </a:t>
            </a:r>
            <a:r>
              <a:rPr lang="ru-RU" sz="28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64357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Бойля-Мариотта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42486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№ </a:t>
            </a:r>
            <a:r>
              <a:rPr lang="ru-RU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2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200024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Масса  одного  моль  вещества – это 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endParaRPr lang="ru-RU" sz="1600" b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Единица измерения давления …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 Назовите закон: в равных объемах газа содержится одинаковое количество молекул.</a:t>
            </a:r>
            <a:endParaRPr lang="ru-RU" sz="36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28676" name="Picture 7" descr="162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161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7818" y="2571744"/>
            <a:ext cx="35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молярная масса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3214686"/>
            <a:ext cx="3500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Па, атм., </a:t>
            </a:r>
            <a:r>
              <a:rPr lang="ru-RU" sz="25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мм.рт.ст</a:t>
            </a:r>
            <a:r>
              <a:rPr lang="ru-RU" sz="2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528638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Авогадро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0" y="1939925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Величина, равная отношению массы тела к его объему – </a:t>
            </a: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это 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…</a:t>
            </a:r>
            <a:endParaRPr lang="ru-RU" sz="3600" b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Единицы измерения 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молярной  массы …</a:t>
            </a:r>
            <a:endParaRPr lang="ru-RU" sz="3600" b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Назовите закон: 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отношение давления тела к его температуре при неизменном объеме есть величина постоянная .</a:t>
            </a:r>
            <a:endParaRPr lang="ru-RU" sz="36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0824" y="536688"/>
            <a:ext cx="842486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№ </a:t>
            </a:r>
            <a:r>
              <a:rPr lang="ru-RU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3</a:t>
            </a:r>
          </a:p>
        </p:txBody>
      </p:sp>
      <p:pic>
        <p:nvPicPr>
          <p:cNvPr id="29700" name="Picture 6" descr="19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7554" y="250030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вещества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58" y="3357562"/>
            <a:ext cx="147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г/моль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550070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Шарля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7" descr="F:\внекл. мер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064500" cy="3581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9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3 тур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652963"/>
            <a:ext cx="1627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692150"/>
            <a:ext cx="89646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chemeClr val="accent2"/>
                </a:solidFill>
                <a:latin typeface="Monotype Corsiva" pitchFamily="66" charset="0"/>
              </a:rPr>
              <a:t>В  каких   учениках  быстрее  движутся молекулы: в здоровых  или простуженных?</a:t>
            </a:r>
          </a:p>
        </p:txBody>
      </p:sp>
      <p:sp>
        <p:nvSpPr>
          <p:cNvPr id="717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28498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В  простуженных  , так  как  температура  тела  выше</a:t>
            </a:r>
          </a:p>
        </p:txBody>
      </p:sp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06900"/>
            <a:ext cx="2319338" cy="207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Brownian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05886"/>
            <a:ext cx="2759402" cy="2076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188913"/>
            <a:ext cx="1295400" cy="131445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chemeClr val="accent2"/>
                </a:solidFill>
                <a:latin typeface="Monotype Corsiva" pitchFamily="66" charset="0"/>
              </a:rPr>
              <a:t>1</a:t>
            </a:r>
          </a:p>
        </p:txBody>
      </p:sp>
      <p:sp>
        <p:nvSpPr>
          <p:cNvPr id="34819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1188" y="1503363"/>
            <a:ext cx="1295400" cy="1314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chemeClr val="accent2"/>
                </a:solidFill>
                <a:latin typeface="Monotype Corsiva" pitchFamily="66" charset="0"/>
              </a:rPr>
              <a:t>7</a:t>
            </a:r>
          </a:p>
        </p:txBody>
      </p:sp>
      <p:sp>
        <p:nvSpPr>
          <p:cNvPr id="34820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1188" y="2817813"/>
            <a:ext cx="1295400" cy="13128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13</a:t>
            </a:r>
          </a:p>
        </p:txBody>
      </p:sp>
      <p:sp>
        <p:nvSpPr>
          <p:cNvPr id="34821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1188" y="4130675"/>
            <a:ext cx="1295400" cy="131445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19</a:t>
            </a:r>
          </a:p>
        </p:txBody>
      </p:sp>
      <p:sp>
        <p:nvSpPr>
          <p:cNvPr id="34822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08175" y="1503363"/>
            <a:ext cx="1295400" cy="131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8</a:t>
            </a:r>
          </a:p>
        </p:txBody>
      </p:sp>
      <p:sp>
        <p:nvSpPr>
          <p:cNvPr id="34823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908175" y="188913"/>
            <a:ext cx="1295400" cy="13144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2</a:t>
            </a:r>
          </a:p>
        </p:txBody>
      </p:sp>
      <p:sp>
        <p:nvSpPr>
          <p:cNvPr id="34824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908175" y="2817813"/>
            <a:ext cx="1295400" cy="13128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14</a:t>
            </a:r>
          </a:p>
        </p:txBody>
      </p:sp>
      <p:sp>
        <p:nvSpPr>
          <p:cNvPr id="34825" name="Rectangle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908175" y="4130675"/>
            <a:ext cx="1295400" cy="1314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chemeClr val="accent2"/>
                </a:solidFill>
                <a:latin typeface="Monotype Corsiva" pitchFamily="66" charset="0"/>
              </a:rPr>
              <a:t>20</a:t>
            </a:r>
          </a:p>
        </p:txBody>
      </p:sp>
      <p:sp>
        <p:nvSpPr>
          <p:cNvPr id="34826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205163" y="2817813"/>
            <a:ext cx="1295400" cy="13128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15</a:t>
            </a:r>
          </a:p>
        </p:txBody>
      </p:sp>
      <p:sp>
        <p:nvSpPr>
          <p:cNvPr id="34827" name="Rectangl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205163" y="1503363"/>
            <a:ext cx="1295400" cy="13144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9</a:t>
            </a:r>
          </a:p>
        </p:txBody>
      </p:sp>
      <p:sp>
        <p:nvSpPr>
          <p:cNvPr id="34828" name="Rectangle 1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205163" y="4130675"/>
            <a:ext cx="1295400" cy="131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21</a:t>
            </a:r>
          </a:p>
        </p:txBody>
      </p:sp>
      <p:sp>
        <p:nvSpPr>
          <p:cNvPr id="34829" name="Rectangle 1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205163" y="188913"/>
            <a:ext cx="1295400" cy="1314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3</a:t>
            </a:r>
          </a:p>
        </p:txBody>
      </p:sp>
      <p:sp>
        <p:nvSpPr>
          <p:cNvPr id="34830" name="Rectangle 1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500563" y="4130675"/>
            <a:ext cx="1295400" cy="1314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22</a:t>
            </a:r>
          </a:p>
        </p:txBody>
      </p:sp>
      <p:sp>
        <p:nvSpPr>
          <p:cNvPr id="34831" name="Rectangle 1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500563" y="2817813"/>
            <a:ext cx="1295400" cy="1312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16</a:t>
            </a:r>
          </a:p>
        </p:txBody>
      </p:sp>
      <p:sp>
        <p:nvSpPr>
          <p:cNvPr id="34832" name="Rectangle 1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795963" y="4130675"/>
            <a:ext cx="1295400" cy="131445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23</a:t>
            </a:r>
          </a:p>
        </p:txBody>
      </p:sp>
      <p:sp>
        <p:nvSpPr>
          <p:cNvPr id="34833" name="Rectangle 2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5963" y="2817813"/>
            <a:ext cx="1295400" cy="13128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17</a:t>
            </a:r>
          </a:p>
        </p:txBody>
      </p:sp>
      <p:sp>
        <p:nvSpPr>
          <p:cNvPr id="3483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92950" y="4130675"/>
            <a:ext cx="1295400" cy="1314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24</a:t>
            </a:r>
          </a:p>
        </p:txBody>
      </p:sp>
      <p:sp>
        <p:nvSpPr>
          <p:cNvPr id="34835" name="Rectangle 2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92950" y="2817813"/>
            <a:ext cx="1295400" cy="13128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18</a:t>
            </a:r>
          </a:p>
        </p:txBody>
      </p:sp>
      <p:sp>
        <p:nvSpPr>
          <p:cNvPr id="34836" name="Rectangle 2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500563" y="1503363"/>
            <a:ext cx="1295400" cy="131445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10</a:t>
            </a:r>
          </a:p>
        </p:txBody>
      </p:sp>
      <p:sp>
        <p:nvSpPr>
          <p:cNvPr id="34837" name="Rectangle 2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795963" y="1503363"/>
            <a:ext cx="1295400" cy="13144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11</a:t>
            </a:r>
          </a:p>
        </p:txBody>
      </p:sp>
      <p:sp>
        <p:nvSpPr>
          <p:cNvPr id="34838" name="Rectangle 2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92950" y="1503363"/>
            <a:ext cx="1295400" cy="131445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12</a:t>
            </a:r>
          </a:p>
        </p:txBody>
      </p:sp>
      <p:sp>
        <p:nvSpPr>
          <p:cNvPr id="34839" name="Rectangle 2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500563" y="188913"/>
            <a:ext cx="1295400" cy="131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Monotype Corsiva" pitchFamily="66" charset="0"/>
              </a:rPr>
              <a:t>4</a:t>
            </a:r>
          </a:p>
        </p:txBody>
      </p:sp>
      <p:sp>
        <p:nvSpPr>
          <p:cNvPr id="34840" name="Rectangle 2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795963" y="188913"/>
            <a:ext cx="1295400" cy="1314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chemeClr val="accent2"/>
                </a:solidFill>
                <a:latin typeface="Monotype Corsiva" pitchFamily="66" charset="0"/>
              </a:rPr>
              <a:t>5</a:t>
            </a:r>
          </a:p>
        </p:txBody>
      </p:sp>
      <p:sp>
        <p:nvSpPr>
          <p:cNvPr id="34841" name="Rectangle 2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92950" y="188913"/>
            <a:ext cx="1295400" cy="1314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chemeClr val="accent2"/>
                </a:solidFill>
                <a:latin typeface="Monotype Corsiva" pitchFamily="66" charset="0"/>
              </a:rPr>
              <a:t>6</a:t>
            </a:r>
          </a:p>
        </p:txBody>
      </p:sp>
      <p:grpSp>
        <p:nvGrpSpPr>
          <p:cNvPr id="34842" name="Group 39"/>
          <p:cNvGrpSpPr>
            <a:grpSpLocks/>
          </p:cNvGrpSpPr>
          <p:nvPr/>
        </p:nvGrpSpPr>
        <p:grpSpPr bwMode="auto">
          <a:xfrm>
            <a:off x="214282" y="5634038"/>
            <a:ext cx="3313113" cy="1009672"/>
            <a:chOff x="385" y="3521"/>
            <a:chExt cx="2087" cy="771"/>
          </a:xfrm>
        </p:grpSpPr>
        <p:sp>
          <p:nvSpPr>
            <p:cNvPr id="34847" name="Rectangle 30"/>
            <p:cNvSpPr>
              <a:spLocks noChangeArrowheads="1"/>
            </p:cNvSpPr>
            <p:nvPr/>
          </p:nvSpPr>
          <p:spPr bwMode="auto">
            <a:xfrm>
              <a:off x="385" y="3566"/>
              <a:ext cx="817" cy="2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48" name="Rectangle 31"/>
            <p:cNvSpPr>
              <a:spLocks noChangeArrowheads="1"/>
            </p:cNvSpPr>
            <p:nvPr/>
          </p:nvSpPr>
          <p:spPr bwMode="auto">
            <a:xfrm>
              <a:off x="385" y="3975"/>
              <a:ext cx="817" cy="27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49" name="Text Box 34"/>
            <p:cNvSpPr txBox="1">
              <a:spLocks noChangeArrowheads="1"/>
            </p:cNvSpPr>
            <p:nvPr/>
          </p:nvSpPr>
          <p:spPr bwMode="auto">
            <a:xfrm>
              <a:off x="1382" y="3521"/>
              <a:ext cx="10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200" b="1" dirty="0">
                  <a:solidFill>
                    <a:schemeClr val="accent2"/>
                  </a:solidFill>
                  <a:latin typeface="Monotype Corsiva" pitchFamily="66" charset="0"/>
                </a:rPr>
                <a:t>ученые</a:t>
              </a:r>
            </a:p>
          </p:txBody>
        </p:sp>
        <p:sp>
          <p:nvSpPr>
            <p:cNvPr id="34850" name="Text Box 35"/>
            <p:cNvSpPr txBox="1">
              <a:spLocks noChangeArrowheads="1"/>
            </p:cNvSpPr>
            <p:nvPr/>
          </p:nvSpPr>
          <p:spPr bwMode="auto">
            <a:xfrm>
              <a:off x="1338" y="3927"/>
              <a:ext cx="11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chemeClr val="accent2"/>
                  </a:solidFill>
                  <a:latin typeface="Monotype Corsiva" pitchFamily="66" charset="0"/>
                </a:rPr>
                <a:t>явления</a:t>
              </a:r>
            </a:p>
          </p:txBody>
        </p:sp>
      </p:grpSp>
      <p:sp>
        <p:nvSpPr>
          <p:cNvPr id="34843" name="Rectangle 32"/>
          <p:cNvSpPr>
            <a:spLocks noChangeArrowheads="1"/>
          </p:cNvSpPr>
          <p:nvPr/>
        </p:nvSpPr>
        <p:spPr bwMode="auto">
          <a:xfrm>
            <a:off x="3500430" y="5715016"/>
            <a:ext cx="1295400" cy="35719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4" name="Rectangl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00430" y="6215082"/>
            <a:ext cx="1295400" cy="35719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5" name="Text Box 36"/>
          <p:cNvSpPr txBox="1">
            <a:spLocks noChangeArrowheads="1"/>
          </p:cNvSpPr>
          <p:nvPr/>
        </p:nvSpPr>
        <p:spPr bwMode="auto">
          <a:xfrm>
            <a:off x="4857752" y="5643578"/>
            <a:ext cx="1909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000" b="1" dirty="0">
                <a:solidFill>
                  <a:schemeClr val="accent2"/>
                </a:solidFill>
                <a:latin typeface="Monotype Corsiva" pitchFamily="66" charset="0"/>
              </a:rPr>
              <a:t>загадки</a:t>
            </a:r>
          </a:p>
        </p:txBody>
      </p:sp>
      <p:sp>
        <p:nvSpPr>
          <p:cNvPr id="34846" name="Text Box 37"/>
          <p:cNvSpPr txBox="1">
            <a:spLocks noChangeArrowheads="1"/>
          </p:cNvSpPr>
          <p:nvPr/>
        </p:nvSpPr>
        <p:spPr bwMode="auto">
          <a:xfrm>
            <a:off x="4929190" y="6143644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000" b="1" dirty="0">
                <a:solidFill>
                  <a:schemeClr val="accent2"/>
                </a:solidFill>
                <a:latin typeface="Monotype Corsiva" pitchFamily="66" charset="0"/>
              </a:rPr>
              <a:t>понятия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929454" y="5715016"/>
            <a:ext cx="1295400" cy="3571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786578" y="607220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приборы</a:t>
            </a:r>
            <a:endParaRPr lang="ru-RU" sz="32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38" name="Выгнутая вверх стрелка 37">
            <a:hlinkClick r:id="rId26" action="ppaction://hlinksldjump"/>
          </p:cNvPr>
          <p:cNvSpPr/>
          <p:nvPr/>
        </p:nvSpPr>
        <p:spPr>
          <a:xfrm>
            <a:off x="8572528" y="6357958"/>
            <a:ext cx="428628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4400" b="1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4506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11" y="263353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лорд  Кельвин  (Уильям  Томсон)</a:t>
            </a:r>
            <a:endParaRPr lang="ru-RU" sz="32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6211" y="1433513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Кто  изобрел  газовый  термометр?</a:t>
            </a:r>
          </a:p>
        </p:txBody>
      </p:sp>
      <p:sp>
        <p:nvSpPr>
          <p:cNvPr id="35845" name="AutoShape 7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711" y="3479670"/>
            <a:ext cx="2629190" cy="3185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1341438"/>
            <a:ext cx="89646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Автор  классификации  химических  элементов, который в свободное время занимался изготовлением чемоданов</a:t>
            </a:r>
          </a:p>
        </p:txBody>
      </p:sp>
      <p:sp>
        <p:nvSpPr>
          <p:cNvPr id="4608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25" y="4508500"/>
            <a:ext cx="78501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Дмитрий  Иванович  </a:t>
            </a:r>
            <a:endParaRPr lang="en-US" sz="3200" b="1">
              <a:solidFill>
                <a:srgbClr val="660033"/>
              </a:solidFill>
              <a:latin typeface="Monotype Corsiva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Менделеев</a:t>
            </a:r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5916613" y="2792413"/>
            <a:ext cx="3048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0" y="1760538"/>
            <a:ext cx="8964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Кто изобрел «кекс с изюмом» и открыл электрон?</a:t>
            </a:r>
          </a:p>
        </p:txBody>
      </p:sp>
      <p:sp>
        <p:nvSpPr>
          <p:cNvPr id="4710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483768" y="4221088"/>
            <a:ext cx="701801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Джозеф  Джон  Томсон </a:t>
            </a:r>
            <a:endParaRPr lang="ru-RU" sz="32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37892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8527"/>
            <a:ext cx="2448271" cy="2815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0" y="1951038"/>
            <a:ext cx="8964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Автор планетарной модели атома</a:t>
            </a:r>
          </a:p>
        </p:txBody>
      </p:sp>
      <p:sp>
        <p:nvSpPr>
          <p:cNvPr id="4813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96119" y="3501008"/>
            <a:ext cx="7786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            Эрнест  </a:t>
            </a: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Резерфорд</a:t>
            </a: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33700"/>
            <a:ext cx="27146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1689100"/>
            <a:ext cx="896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В честь какого ученого названа единица измерения силы тока?</a:t>
            </a:r>
          </a:p>
        </p:txBody>
      </p:sp>
      <p:sp>
        <p:nvSpPr>
          <p:cNvPr id="4915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14908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235200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Андре  </a:t>
            </a: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Ампер</a:t>
            </a:r>
          </a:p>
        </p:txBody>
      </p:sp>
      <p:sp>
        <p:nvSpPr>
          <p:cNvPr id="39940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1165" y1="77778" x2="11165" y2="77778"/>
                        <a14:foregroundMark x1="11650" y1="85317" x2="11650" y2="85317"/>
                        <a14:foregroundMark x1="91262" y1="90873" x2="91262" y2="90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293"/>
            <a:ext cx="2610222" cy="319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0" y="1916113"/>
            <a:ext cx="8964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Явление, при  котором  из  одних  веществ образуются  новые.</a:t>
            </a:r>
          </a:p>
        </p:txBody>
      </p:sp>
      <p:sp>
        <p:nvSpPr>
          <p:cNvPr id="5120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25" y="4508500"/>
            <a:ext cx="8353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Химическое  явление</a:t>
            </a:r>
          </a:p>
        </p:txBody>
      </p:sp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822700"/>
            <a:ext cx="2989263" cy="283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63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94149"/>
            <a:ext cx="1439862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0" y="1689100"/>
            <a:ext cx="896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Упорядоченное движение заряженных частиц</a:t>
            </a:r>
          </a:p>
        </p:txBody>
      </p:sp>
      <p:sp>
        <p:nvSpPr>
          <p:cNvPr id="5222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25" y="285124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Электрический ток</a:t>
            </a:r>
          </a:p>
        </p:txBody>
      </p:sp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847" y="3598777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0" y="1806575"/>
            <a:ext cx="8964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Явление, при  котором  происходит изменение формы  или  агрегатного  состояния  вещества.</a:t>
            </a:r>
          </a:p>
        </p:txBody>
      </p:sp>
      <p:sp>
        <p:nvSpPr>
          <p:cNvPr id="5325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9290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Физическое явление</a:t>
            </a:r>
          </a:p>
        </p:txBody>
      </p:sp>
      <p:sp>
        <p:nvSpPr>
          <p:cNvPr id="43012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27550"/>
            <a:ext cx="2605088" cy="208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0" y="1689100"/>
            <a:ext cx="896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Переход  вещества  из  жидкого  состояния  в газообразное .</a:t>
            </a:r>
          </a:p>
        </p:txBody>
      </p:sp>
      <p:sp>
        <p:nvSpPr>
          <p:cNvPr id="5427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25" y="33829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Испарение</a:t>
            </a:r>
          </a:p>
        </p:txBody>
      </p:sp>
      <p:sp>
        <p:nvSpPr>
          <p:cNvPr id="44036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000500"/>
            <a:ext cx="3421063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692150"/>
            <a:ext cx="89646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В ветреный день нам становится теплее, если мы прячемся от ветра. А одинаковы ли показания  термометра  на  ветру и «за  углом»?</a:t>
            </a:r>
          </a:p>
        </p:txBody>
      </p:sp>
      <p:sp>
        <p:nvSpPr>
          <p:cNvPr id="819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5050745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Термометр не чувствителен к  ветру, поэтому его показания одинаковы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4904"/>
            <a:ext cx="207327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925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0" y="1689100"/>
            <a:ext cx="896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Подъем или опускание жидкости в узких трубках</a:t>
            </a:r>
          </a:p>
        </p:txBody>
      </p:sp>
      <p:sp>
        <p:nvSpPr>
          <p:cNvPr id="5427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626" y="2929703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Капиллярные явления</a:t>
            </a:r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709" y="3861048"/>
            <a:ext cx="43053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3600" b="1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0" y="1693863"/>
            <a:ext cx="896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Если  из  стула  убрать  все  атомы, то  что останется? </a:t>
            </a:r>
          </a:p>
        </p:txBody>
      </p:sp>
      <p:sp>
        <p:nvSpPr>
          <p:cNvPr id="5530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91795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Ничего</a:t>
            </a:r>
          </a:p>
        </p:txBody>
      </p:sp>
      <p:sp>
        <p:nvSpPr>
          <p:cNvPr id="46085" name="AutoShape 7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497388"/>
            <a:ext cx="1389063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0" y="812800"/>
            <a:ext cx="89646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Очень  положительный, 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С  массою  внушительной.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А таких   как   он, отряд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Создает в ядре заряд.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Лучший  друг  его - нейтрон.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Догадались? Он - ...!</a:t>
            </a:r>
          </a:p>
        </p:txBody>
      </p:sp>
      <p:sp>
        <p:nvSpPr>
          <p:cNvPr id="5632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25" y="49371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Протон</a:t>
            </a:r>
          </a:p>
        </p:txBody>
      </p:sp>
      <p:sp>
        <p:nvSpPr>
          <p:cNvPr id="47108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429125"/>
            <a:ext cx="200025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4925" y="1825625"/>
            <a:ext cx="896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И  в  огне  не  горит, и  в  воде  не  тонет</a:t>
            </a:r>
          </a:p>
        </p:txBody>
      </p:sp>
      <p:sp>
        <p:nvSpPr>
          <p:cNvPr id="5734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35768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Лёд</a:t>
            </a:r>
          </a:p>
        </p:txBody>
      </p:sp>
      <p:sp>
        <p:nvSpPr>
          <p:cNvPr id="48132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143375"/>
            <a:ext cx="3071812" cy="229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7463" y="1230313"/>
            <a:ext cx="89646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Две  сестры  качались, 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Правды  добивались,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А  когда  добились,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То  остановились.  </a:t>
            </a:r>
          </a:p>
        </p:txBody>
      </p:sp>
      <p:sp>
        <p:nvSpPr>
          <p:cNvPr id="5837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4037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Весы</a:t>
            </a:r>
          </a:p>
        </p:txBody>
      </p:sp>
      <p:sp>
        <p:nvSpPr>
          <p:cNvPr id="49156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4080"/>
              </a:clrFrom>
              <a:clrTo>
                <a:srgbClr val="004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786190"/>
            <a:ext cx="3222625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23825" y="1824038"/>
            <a:ext cx="8964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Что  идет, не  двигаясь  с  места? </a:t>
            </a:r>
          </a:p>
        </p:txBody>
      </p:sp>
      <p:sp>
        <p:nvSpPr>
          <p:cNvPr id="5939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429000"/>
            <a:ext cx="914400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Время</a:t>
            </a:r>
          </a:p>
        </p:txBody>
      </p:sp>
      <p:sp>
        <p:nvSpPr>
          <p:cNvPr id="50180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60" y="2996952"/>
            <a:ext cx="2719189" cy="334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0" y="1951038"/>
            <a:ext cx="8964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Растворимые и малорастворимые  основания</a:t>
            </a:r>
          </a:p>
        </p:txBody>
      </p:sp>
      <p:sp>
        <p:nvSpPr>
          <p:cNvPr id="5018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356992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Щёлочи</a:t>
            </a: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428625" y="500063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057525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324" y="4387342"/>
            <a:ext cx="2880871" cy="211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0" y="1643063"/>
            <a:ext cx="896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Реакция, проходящая  с  выделением  света и тепла</a:t>
            </a:r>
          </a:p>
        </p:txBody>
      </p:sp>
      <p:sp>
        <p:nvSpPr>
          <p:cNvPr id="6144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003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Горение</a:t>
            </a:r>
          </a:p>
        </p:txBody>
      </p:sp>
      <p:sp>
        <p:nvSpPr>
          <p:cNvPr id="52228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71938"/>
            <a:ext cx="2286000" cy="227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0" y="1484784"/>
            <a:ext cx="89646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Однородные  системы,  состоящие  из  молекул растворителя,  растворенного  вещества  и продуктов  их  взаимодействия.</a:t>
            </a:r>
          </a:p>
        </p:txBody>
      </p:sp>
      <p:sp>
        <p:nvSpPr>
          <p:cNvPr id="6246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697" y="3933056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Растворы</a:t>
            </a:r>
          </a:p>
        </p:txBody>
      </p:sp>
      <p:sp>
        <p:nvSpPr>
          <p:cNvPr id="53252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2800" y1="76087" x2="12800" y2="76087"/>
                        <a14:foregroundMark x1="12400" y1="60870" x2="12400" y2="60870"/>
                        <a14:foregroundMark x1="9600" y1="60870" x2="9600" y2="60870"/>
                        <a14:foregroundMark x1="14400" y1="50000" x2="14400" y2="50000"/>
                        <a14:foregroundMark x1="43600" y1="48913" x2="43600" y2="48913"/>
                        <a14:foregroundMark x1="43600" y1="71739" x2="43600" y2="71739"/>
                        <a14:foregroundMark x1="57600" y1="63043" x2="57600" y2="63043"/>
                        <a14:foregroundMark x1="58800" y1="75000" x2="58800" y2="75000"/>
                        <a14:foregroundMark x1="57200" y1="45652" x2="57200" y2="45652"/>
                        <a14:foregroundMark x1="53200" y1="45652" x2="53200" y2="45652"/>
                        <a14:foregroundMark x1="73600" y1="53261" x2="73600" y2="53261"/>
                        <a14:foregroundMark x1="88000" y1="65217" x2="88000" y2="65217"/>
                        <a14:foregroundMark x1="84800" y1="58696" x2="84800" y2="58696"/>
                        <a14:foregroundMark x1="86400" y1="38043" x2="86400" y2="38043"/>
                        <a14:foregroundMark x1="85600" y1="84783" x2="85600" y2="84783"/>
                        <a14:foregroundMark x1="84800" y1="68478" x2="84800" y2="68478"/>
                        <a14:foregroundMark x1="82400" y1="61957" x2="82400" y2="61957"/>
                        <a14:foregroundMark x1="91200" y1="69565" x2="91200" y2="69565"/>
                        <a14:foregroundMark x1="90800" y1="58696" x2="90800" y2="58696"/>
                        <a14:foregroundMark x1="84000" y1="75000" x2="84000" y2="75000"/>
                        <a14:foregroundMark x1="74400" y1="67391" x2="74400" y2="67391"/>
                        <a14:foregroundMark x1="60400" y1="43478" x2="60400" y2="43478"/>
                        <a14:foregroundMark x1="86400" y1="45652" x2="86400" y2="45652"/>
                        <a14:foregroundMark x1="87600" y1="54348" x2="87600" y2="54348"/>
                        <a14:foregroundMark x1="88000" y1="75000" x2="88000" y2="75000"/>
                        <a14:foregroundMark x1="89600" y1="85870" x2="89600" y2="85870"/>
                        <a14:foregroundMark x1="91600" y1="79348" x2="91600" y2="79348"/>
                        <a14:foregroundMark x1="86000" y1="79348" x2="86000" y2="79348"/>
                        <a14:foregroundMark x1="86000" y1="79348" x2="86000" y2="79348"/>
                        <a14:foregroundMark x1="85200" y1="77174" x2="85200" y2="77174"/>
                        <a14:foregroundMark x1="87600" y1="75000" x2="87600" y2="75000"/>
                        <a14:foregroundMark x1="86400" y1="69565" x2="86400" y2="69565"/>
                        <a14:foregroundMark x1="81600" y1="69565" x2="81600" y2="69565"/>
                        <a14:foregroundMark x1="80800" y1="78261" x2="80800" y2="78261"/>
                        <a14:foregroundMark x1="82800" y1="81522" x2="82800" y2="81522"/>
                        <a14:foregroundMark x1="81200" y1="51087" x2="81200" y2="51087"/>
                        <a14:foregroundMark x1="82800" y1="52174" x2="82800" y2="52174"/>
                        <a14:foregroundMark x1="92000" y1="57609" x2="92000" y2="57609"/>
                        <a14:foregroundMark x1="89600" y1="43478" x2="89600" y2="43478"/>
                        <a14:foregroundMark x1="89200" y1="47826" x2="89200" y2="47826"/>
                        <a14:foregroundMark x1="84800" y1="51087" x2="84800" y2="51087"/>
                        <a14:foregroundMark x1="66400" y1="63043" x2="66400" y2="63043"/>
                        <a14:foregroundMark x1="69200" y1="68478" x2="69200" y2="68478"/>
                        <a14:foregroundMark x1="67600" y1="46739" x2="67600" y2="46739"/>
                        <a14:foregroundMark x1="70800" y1="41304" x2="70800" y2="41304"/>
                        <a14:foregroundMark x1="55600" y1="41304" x2="55600" y2="41304"/>
                        <a14:foregroundMark x1="93600" y1="66304" x2="93600" y2="66304"/>
                        <a14:foregroundMark x1="93600" y1="75000" x2="93600" y2="75000"/>
                        <a14:foregroundMark x1="90000" y1="71739" x2="90000" y2="71739"/>
                        <a14:foregroundMark x1="80400" y1="55435" x2="80400" y2="55435"/>
                        <a14:foregroundMark x1="80400" y1="58696" x2="80400" y2="58696"/>
                        <a14:foregroundMark x1="84400" y1="59783" x2="84400" y2="59783"/>
                        <a14:foregroundMark x1="90400" y1="52174" x2="90400" y2="52174"/>
                        <a14:foregroundMark x1="92800" y1="52174" x2="92800" y2="52174"/>
                        <a14:foregroundMark x1="53600" y1="70652" x2="53600" y2="7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4729337" cy="174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1772816"/>
            <a:ext cx="896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Температура,  при  которой 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 жидкость </a:t>
            </a: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превращается в 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 газ</a:t>
            </a:r>
            <a:endParaRPr lang="ru-RU" sz="36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6349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29592" y="345473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Температура </a:t>
            </a:r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 кипения</a:t>
            </a:r>
            <a:endParaRPr lang="ru-RU" sz="32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54276" name="AutoShape 6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4281" name="Picture 9" descr="C:\Users\user\Desktop\Beak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908" y="4068151"/>
            <a:ext cx="1537196" cy="25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7500" r="90000">
                        <a14:backgroundMark x1="47656" y1="12917" x2="47656" y2="12917"/>
                        <a14:backgroundMark x1="47656" y1="9583" x2="47656" y2="9583"/>
                        <a14:backgroundMark x1="33750" y1="73958" x2="33750" y2="7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94447"/>
            <a:ext cx="2209068" cy="165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790" y="4431871"/>
            <a:ext cx="21399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79388" y="1298575"/>
            <a:ext cx="8785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Какой кулон нельзя повесить на шею? </a:t>
            </a:r>
          </a:p>
        </p:txBody>
      </p:sp>
      <p:sp>
        <p:nvSpPr>
          <p:cNvPr id="9222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-28600" y="314096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Кулон – единицу электрического заряда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4847342"/>
            <a:ext cx="3024336" cy="52322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reflection stA="64000" endPos="67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1 Кл = 1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А·с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0" y="1844824"/>
            <a:ext cx="89646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Физическая величина, равная изменению внутренней энергии тела в процессе теплопередачи без совершения работы</a:t>
            </a:r>
          </a:p>
        </p:txBody>
      </p:sp>
      <p:sp>
        <p:nvSpPr>
          <p:cNvPr id="6451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075906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Количество теплоты</a:t>
            </a:r>
          </a:p>
        </p:txBody>
      </p:sp>
      <p:sp>
        <p:nvSpPr>
          <p:cNvPr id="55300" name="AutoShape 6"/>
          <p:cNvSpPr>
            <a:spLocks noChangeArrowheads="1"/>
          </p:cNvSpPr>
          <p:nvPr/>
        </p:nvSpPr>
        <p:spPr bwMode="auto">
          <a:xfrm>
            <a:off x="468313" y="477838"/>
            <a:ext cx="863600" cy="863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828" y="4974615"/>
            <a:ext cx="2770956" cy="152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0" y="1995488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Прибор  для  измерения  влажности  воздуха.</a:t>
            </a:r>
          </a:p>
        </p:txBody>
      </p:sp>
      <p:sp>
        <p:nvSpPr>
          <p:cNvPr id="6554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617934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Психрометр  (гигрометр)</a:t>
            </a:r>
          </a:p>
        </p:txBody>
      </p:sp>
      <p:sp>
        <p:nvSpPr>
          <p:cNvPr id="56324" name="AutoShape 7"/>
          <p:cNvSpPr>
            <a:spLocks noChangeArrowheads="1"/>
          </p:cNvSpPr>
          <p:nvPr/>
        </p:nvSpPr>
        <p:spPr bwMode="auto">
          <a:xfrm>
            <a:off x="468313" y="333375"/>
            <a:ext cx="863600" cy="8636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644" l="0" r="100000">
                        <a14:foregroundMark x1="10857" y1="73429" x2="10857" y2="73429"/>
                        <a14:foregroundMark x1="10857" y1="79319" x2="10857" y2="79319"/>
                        <a14:foregroundMark x1="12000" y1="84031" x2="12000" y2="84031"/>
                        <a14:foregroundMark x1="12857" y1="88482" x2="12857" y2="88482"/>
                        <a14:foregroundMark x1="10286" y1="86649" x2="10286" y2="86649"/>
                        <a14:foregroundMark x1="7714" y1="84817" x2="7714" y2="84817"/>
                        <a14:foregroundMark x1="30286" y1="88220" x2="30286" y2="88220"/>
                        <a14:foregroundMark x1="25714" y1="88220" x2="25714" y2="88220"/>
                        <a14:foregroundMark x1="20000" y1="87435" x2="20000" y2="87435"/>
                        <a14:foregroundMark x1="88000" y1="87042" x2="88000" y2="87042"/>
                        <a14:foregroundMark x1="77429" y1="87696" x2="77429" y2="87696"/>
                        <a14:foregroundMark x1="80857" y1="87696" x2="80857" y2="87696"/>
                        <a14:foregroundMark x1="69714" y1="87696" x2="69714" y2="87696"/>
                        <a14:foregroundMark x1="73143" y1="92670" x2="73143" y2="92670"/>
                        <a14:foregroundMark x1="70857" y1="90052" x2="70857" y2="90052"/>
                        <a14:foregroundMark x1="49429" y1="90445" x2="49429" y2="90445"/>
                        <a14:foregroundMark x1="33429" y1="90445" x2="33429" y2="90445"/>
                        <a14:foregroundMark x1="48571" y1="87827" x2="48571" y2="87827"/>
                        <a14:foregroundMark x1="55143" y1="83901" x2="55143" y2="83901"/>
                        <a14:foregroundMark x1="62286" y1="83901" x2="62286" y2="83901"/>
                        <a14:foregroundMark x1="66571" y1="84817" x2="66571" y2="84817"/>
                        <a14:foregroundMark x1="44286" y1="84424" x2="44286" y2="84424"/>
                        <a14:foregroundMark x1="40857" y1="84424" x2="40857" y2="84424"/>
                        <a14:foregroundMark x1="36000" y1="85079" x2="36000" y2="85079"/>
                        <a14:foregroundMark x1="35714" y1="90576" x2="35714" y2="90576"/>
                        <a14:foregroundMark x1="64000" y1="89005" x2="64000" y2="89005"/>
                        <a14:foregroundMark x1="74857" y1="96073" x2="74857" y2="96073"/>
                        <a14:foregroundMark x1="84286" y1="97644" x2="84286" y2="97644"/>
                        <a14:backgroundMark x1="10000" y1="5105" x2="10000" y2="5105"/>
                        <a14:backgroundMark x1="10000" y1="5105" x2="10000" y2="5105"/>
                        <a14:backgroundMark x1="6857" y1="10864" x2="6857" y2="10864"/>
                        <a14:backgroundMark x1="3714" y1="43586" x2="3714" y2="43586"/>
                        <a14:backgroundMark x1="3714" y1="56152" x2="3714" y2="56152"/>
                        <a14:backgroundMark x1="3714" y1="67277" x2="3714" y2="67277"/>
                        <a14:backgroundMark x1="3714" y1="60471" x2="3714" y2="60471"/>
                        <a14:backgroundMark x1="4286" y1="31152" x2="4286" y2="31152"/>
                        <a14:backgroundMark x1="1714" y1="83508" x2="1714" y2="83508"/>
                        <a14:backgroundMark x1="97143" y1="5628" x2="97143" y2="5628"/>
                        <a14:backgroundMark x1="90000" y1="4712" x2="90000" y2="4712"/>
                        <a14:backgroundMark x1="81429" y1="5236" x2="81429" y2="5236"/>
                        <a14:backgroundMark x1="98000" y1="12827" x2="98000" y2="12827"/>
                        <a14:backgroundMark x1="98000" y1="23037" x2="98000" y2="23037"/>
                        <a14:backgroundMark x1="97429" y1="20812" x2="97429" y2="20812"/>
                        <a14:backgroundMark x1="97429" y1="34424" x2="97429" y2="34424"/>
                        <a14:backgroundMark x1="97429" y1="29058" x2="97429" y2="29058"/>
                        <a14:backgroundMark x1="98000" y1="42932" x2="98000" y2="42932"/>
                        <a14:backgroundMark x1="98000" y1="75524" x2="98000" y2="75524"/>
                        <a14:backgroundMark x1="98000" y1="84686" x2="98000" y2="84686"/>
                        <a14:backgroundMark x1="3714" y1="16492" x2="3714" y2="16492"/>
                        <a14:backgroundMark x1="96286" y1="96073" x2="96286" y2="96073"/>
                        <a14:backgroundMark x1="2857" y1="24476" x2="2857" y2="24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234" y="2606232"/>
            <a:ext cx="1887789" cy="412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3600" b="1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24618" y="2083254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Прибор для измерения давления.</a:t>
            </a:r>
          </a:p>
        </p:txBody>
      </p:sp>
      <p:sp>
        <p:nvSpPr>
          <p:cNvPr id="6656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25" y="3786187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Барометр</a:t>
            </a:r>
          </a:p>
        </p:txBody>
      </p:sp>
      <p:sp>
        <p:nvSpPr>
          <p:cNvPr id="57349" name="AutoShape 7"/>
          <p:cNvSpPr>
            <a:spLocks noChangeArrowheads="1"/>
          </p:cNvSpPr>
          <p:nvPr/>
        </p:nvSpPr>
        <p:spPr bwMode="auto">
          <a:xfrm>
            <a:off x="468313" y="477838"/>
            <a:ext cx="863600" cy="8636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765" l="0" r="100000">
                        <a14:foregroundMark x1="8588" y1="34824" x2="8588" y2="34824"/>
                        <a14:foregroundMark x1="6588" y1="42353" x2="6588" y2="42353"/>
                        <a14:foregroundMark x1="7176" y1="40000" x2="7176" y2="40000"/>
                        <a14:foregroundMark x1="7882" y1="36588" x2="7882" y2="36588"/>
                        <a14:foregroundMark x1="17882" y1="18000" x2="17882" y2="18000"/>
                        <a14:foregroundMark x1="14118" y1="21412" x2="14118" y2="21412"/>
                        <a14:foregroundMark x1="11412" y1="26941" x2="11412" y2="26941"/>
                        <a14:foregroundMark x1="10000" y1="29294" x2="10000" y2="29294"/>
                        <a14:foregroundMark x1="73882" y1="11412" x2="73882" y2="11412"/>
                        <a14:foregroundMark x1="61882" y1="8000" x2="61882" y2="8000"/>
                        <a14:foregroundMark x1="50824" y1="4588" x2="50824" y2="4588"/>
                        <a14:foregroundMark x1="73882" y1="84588" x2="73882" y2="84588"/>
                        <a14:foregroundMark x1="69412" y1="84941" x2="69412" y2="84941"/>
                        <a14:foregroundMark x1="90000" y1="55412" x2="90000" y2="55412"/>
                        <a14:foregroundMark x1="87647" y1="62000" x2="87647" y2="62000"/>
                        <a14:foregroundMark x1="88941" y1="68118" x2="88941" y2="68118"/>
                        <a14:foregroundMark x1="92118" y1="74000" x2="90000" y2="70941"/>
                        <a14:foregroundMark x1="90000" y1="70941" x2="90000" y2="70941"/>
                        <a14:foregroundMark x1="90000" y1="59176" x2="90000" y2="59176"/>
                        <a14:foregroundMark x1="93412" y1="62941" x2="93412" y2="62941"/>
                        <a14:foregroundMark x1="93412" y1="59529" x2="93412" y2="59529"/>
                        <a14:foregroundMark x1="93412" y1="59529" x2="93412" y2="59529"/>
                        <a14:foregroundMark x1="93412" y1="59529" x2="93412" y2="59529"/>
                        <a14:foregroundMark x1="93412" y1="59529" x2="93412" y2="59529"/>
                        <a14:foregroundMark x1="93412" y1="59529" x2="93412" y2="59529"/>
                        <a14:foregroundMark x1="93412" y1="59529" x2="93412" y2="59529"/>
                        <a14:foregroundMark x1="93412" y1="59529" x2="93412" y2="59529"/>
                        <a14:foregroundMark x1="91765" y1="62588" x2="91765" y2="62588"/>
                        <a14:foregroundMark x1="80353" y1="84941" x2="80353" y2="84941"/>
                        <a14:foregroundMark x1="70824" y1="91529" x2="70824" y2="91529"/>
                        <a14:foregroundMark x1="68706" y1="90471" x2="68706" y2="90471"/>
                        <a14:foregroundMark x1="68706" y1="90471" x2="68706" y2="90471"/>
                        <a14:foregroundMark x1="68706" y1="90471" x2="83882" y2="74706"/>
                        <a14:foregroundMark x1="83882" y1="74706" x2="83882" y2="74706"/>
                        <a14:foregroundMark x1="90353" y1="66471" x2="90353" y2="66471"/>
                        <a14:foregroundMark x1="92471" y1="48941" x2="92471" y2="48941"/>
                        <a14:foregroundMark x1="92471" y1="48941" x2="92471" y2="48941"/>
                        <a14:foregroundMark x1="93765" y1="55765" x2="93765" y2="55765"/>
                        <a14:foregroundMark x1="93765" y1="50941" x2="93765" y2="50941"/>
                        <a14:foregroundMark x1="91765" y1="34118" x2="91765" y2="34118"/>
                        <a14:foregroundMark x1="91765" y1="34118" x2="92706" y2="54353"/>
                        <a14:foregroundMark x1="94824" y1="44824" x2="94824" y2="61294"/>
                        <a14:foregroundMark x1="93765" y1="65765" x2="88588" y2="76706"/>
                        <a14:foregroundMark x1="86588" y1="65059" x2="69412" y2="85647"/>
                        <a14:foregroundMark x1="85529" y1="68824" x2="76941" y2="78118"/>
                        <a14:foregroundMark x1="56000" y1="87412" x2="64235" y2="86000"/>
                        <a14:foregroundMark x1="14118" y1="69882" x2="6941" y2="51647"/>
                        <a14:foregroundMark x1="7529" y1="46824" x2="17529" y2="20706"/>
                        <a14:foregroundMark x1="8588" y1="34824" x2="17882" y2="22824"/>
                        <a14:foregroundMark x1="12353" y1="25529" x2="24353" y2="14588"/>
                        <a14:foregroundMark x1="14118" y1="23882" x2="18941" y2="16235"/>
                        <a14:foregroundMark x1="26118" y1="12824" x2="48471" y2="5294"/>
                        <a14:foregroundMark x1="20235" y1="16588" x2="31647" y2="8353"/>
                        <a14:foregroundMark x1="36118" y1="8353" x2="46706" y2="4941"/>
                        <a14:foregroundMark x1="33647" y1="7647" x2="40235" y2="5294"/>
                        <a14:foregroundMark x1="79765" y1="17294" x2="88941" y2="28941"/>
                        <a14:foregroundMark x1="88941" y1="30000" x2="93412" y2="35176"/>
                        <a14:foregroundMark x1="96235" y1="44471" x2="91765" y2="31059"/>
                        <a14:foregroundMark x1="62235" y1="9412" x2="81059" y2="16588"/>
                        <a14:foregroundMark x1="57059" y1="4941" x2="73176" y2="11412"/>
                        <a14:foregroundMark x1="52941" y1="5294" x2="58471" y2="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989" y="3933056"/>
            <a:ext cx="2584674" cy="258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215900" y="2139950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Прибор для измерения напряжения</a:t>
            </a:r>
          </a:p>
        </p:txBody>
      </p:sp>
      <p:sp>
        <p:nvSpPr>
          <p:cNvPr id="6758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513" y="3645024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Вольтметр</a:t>
            </a:r>
          </a:p>
        </p:txBody>
      </p:sp>
      <p:sp>
        <p:nvSpPr>
          <p:cNvPr id="58372" name="AutoShape 6"/>
          <p:cNvSpPr>
            <a:spLocks noChangeArrowheads="1"/>
          </p:cNvSpPr>
          <p:nvPr/>
        </p:nvSpPr>
        <p:spPr bwMode="auto">
          <a:xfrm>
            <a:off x="468313" y="477838"/>
            <a:ext cx="863600" cy="8636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700" y="4437112"/>
            <a:ext cx="2731294" cy="204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15900" y="1052513"/>
            <a:ext cx="8964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Фитилек  мой  зажигай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И  что  хочешь  нагревай.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Спирт  во  мне  сгорает  ловко,</a:t>
            </a:r>
          </a:p>
          <a:p>
            <a:pPr algn="ctr" eaLnBrk="1" hangingPunct="1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А  зовут  меня …. </a:t>
            </a:r>
          </a:p>
        </p:txBody>
      </p:sp>
      <p:sp>
        <p:nvSpPr>
          <p:cNvPr id="6861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25" y="43656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Спиртовка</a:t>
            </a:r>
          </a:p>
        </p:txBody>
      </p:sp>
      <p:sp>
        <p:nvSpPr>
          <p:cNvPr id="59396" name="AutoShape 6"/>
          <p:cNvSpPr>
            <a:spLocks noChangeArrowheads="1"/>
          </p:cNvSpPr>
          <p:nvPr/>
        </p:nvSpPr>
        <p:spPr bwMode="auto">
          <a:xfrm>
            <a:off x="468313" y="477838"/>
            <a:ext cx="863600" cy="8636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9" r="8109"/>
          <a:stretch>
            <a:fillRect/>
          </a:stretch>
        </p:blipFill>
        <p:spPr bwMode="auto">
          <a:xfrm>
            <a:off x="6215063" y="3516313"/>
            <a:ext cx="2500312" cy="298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214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87007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6" descr="214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16338"/>
            <a:ext cx="172561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WordArt 8"/>
          <p:cNvSpPr>
            <a:spLocks noChangeArrowheads="1" noChangeShapeType="1" noTextEdit="1"/>
          </p:cNvSpPr>
          <p:nvPr/>
        </p:nvSpPr>
        <p:spPr bwMode="auto">
          <a:xfrm rot="-291967">
            <a:off x="1835150" y="2587625"/>
            <a:ext cx="6481763" cy="141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 О Л О Д Ц Ы!!!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1052513"/>
            <a:ext cx="89646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Почему трудно писать на промокательной бумаге?</a:t>
            </a:r>
          </a:p>
        </p:txBody>
      </p:sp>
      <p:sp>
        <p:nvSpPr>
          <p:cNvPr id="1024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588" y="3357563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  <a:latin typeface="Monotype Corsiva" pitchFamily="66" charset="0"/>
              </a:rPr>
              <a:t>Потому что чернила смачивают бумагу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08500"/>
            <a:ext cx="3043238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9789" y="3251483"/>
            <a:ext cx="4783027" cy="324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692150"/>
            <a:ext cx="89646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chemeClr val="accent2"/>
                </a:solidFill>
                <a:latin typeface="Monotype Corsiva" pitchFamily="66" charset="0"/>
              </a:rPr>
              <a:t>Что </a:t>
            </a:r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</a:rPr>
              <a:t> тяжелее</a:t>
            </a:r>
            <a:r>
              <a:rPr lang="ru-RU" sz="4400" b="1" dirty="0">
                <a:solidFill>
                  <a:schemeClr val="accent2"/>
                </a:solidFill>
                <a:latin typeface="Monotype Corsiva" pitchFamily="66" charset="0"/>
              </a:rPr>
              <a:t>: килограмм </a:t>
            </a:r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</a:rPr>
              <a:t> железа  или </a:t>
            </a:r>
            <a:r>
              <a:rPr lang="ru-RU" sz="4400" b="1" dirty="0">
                <a:solidFill>
                  <a:schemeClr val="accent2"/>
                </a:solidFill>
                <a:latin typeface="Monotype Corsiva" pitchFamily="66" charset="0"/>
              </a:rPr>
              <a:t>килограмм </a:t>
            </a:r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</a:rPr>
              <a:t> пуха</a:t>
            </a:r>
            <a:r>
              <a:rPr lang="ru-RU" sz="4400" b="1" dirty="0">
                <a:solidFill>
                  <a:schemeClr val="accent2"/>
                </a:solidFill>
                <a:latin typeface="Monotype Corsiva" pitchFamily="66" charset="0"/>
              </a:rPr>
              <a:t>?</a:t>
            </a:r>
          </a:p>
        </p:txBody>
      </p:sp>
      <p:sp>
        <p:nvSpPr>
          <p:cNvPr id="11269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-89694" y="247167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Килограмм </a:t>
            </a:r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 железа  и  </a:t>
            </a: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килограмм </a:t>
            </a:r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 пуха  весят  одинаково</a:t>
            </a:r>
            <a:endParaRPr lang="ru-RU" sz="32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608087" cy="93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143" y="4687609"/>
            <a:ext cx="1307504" cy="9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2999582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660033"/>
                </a:solidFill>
                <a:latin typeface="Monotype Corsiva" pitchFamily="66" charset="0"/>
              </a:rPr>
              <a:t>Когда чайник кипит, то крышка побрякивает, так как в чайнике, благодаря образовавшемуся пару, давление повышается, приподнимая крышку, при этом часть пара выходит, давление уменьшается, крышка опускается, издавая при ударе звук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44450"/>
            <a:ext cx="89646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Шерлок   Холмс, войдя в квартиру и начав беседу с ее обитателями, через минуту сказал: «Уважаемая хозяйка, у Вас кипит чайник». Как  он определил это, если находился в комнате, из которой кухня не видна?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90000" y1="24167" x2="90000" y2="24167"/>
                        <a14:foregroundMark x1="15833" y1="27500" x2="15833" y2="27500"/>
                        <a14:foregroundMark x1="6667" y1="43333" x2="6667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198" y="4783731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548680"/>
            <a:ext cx="89646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>
                <a:solidFill>
                  <a:schemeClr val="accent2"/>
                </a:solidFill>
                <a:latin typeface="Monotype Corsiva" pitchFamily="66" charset="0"/>
              </a:rPr>
              <a:t>Маша, собираясь на танцы, совершенно бесшумно вылила на себя полфлакона маминых  французских  духов. Какое физическое явление позволило маме, готовившей ужин на кухне, догадаться о случившемся?</a:t>
            </a:r>
          </a:p>
        </p:txBody>
      </p:sp>
      <p:sp>
        <p:nvSpPr>
          <p:cNvPr id="1331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7895" y="494116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684463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Monotype Corsiva" pitchFamily="66" charset="0"/>
              </a:rPr>
              <a:t>Диффузия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85097"/>
            <a:ext cx="2744143" cy="182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893</Words>
  <Application>Microsoft Office PowerPoint</Application>
  <PresentationFormat>Экран (4:3)</PresentationFormat>
  <Paragraphs>165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Alhimik</dc:creator>
  <cp:lastModifiedBy>Учитель</cp:lastModifiedBy>
  <cp:revision>99</cp:revision>
  <dcterms:created xsi:type="dcterms:W3CDTF">2009-12-11T13:51:26Z</dcterms:created>
  <dcterms:modified xsi:type="dcterms:W3CDTF">2013-03-29T05:58:10Z</dcterms:modified>
</cp:coreProperties>
</file>