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6" r:id="rId3"/>
    <p:sldId id="259" r:id="rId4"/>
    <p:sldId id="267" r:id="rId5"/>
    <p:sldId id="256" r:id="rId6"/>
    <p:sldId id="268" r:id="rId7"/>
    <p:sldId id="257" r:id="rId8"/>
    <p:sldId id="269" r:id="rId9"/>
    <p:sldId id="258" r:id="rId10"/>
    <p:sldId id="270" r:id="rId11"/>
    <p:sldId id="261" r:id="rId12"/>
    <p:sldId id="271" r:id="rId13"/>
    <p:sldId id="262" r:id="rId14"/>
    <p:sldId id="263" r:id="rId15"/>
    <p:sldId id="264" r:id="rId16"/>
    <p:sldId id="272" r:id="rId17"/>
    <p:sldId id="273" r:id="rId18"/>
    <p:sldId id="275" r:id="rId19"/>
    <p:sldId id="276" r:id="rId20"/>
    <p:sldId id="277" r:id="rId21"/>
    <p:sldId id="279" r:id="rId22"/>
    <p:sldId id="280" r:id="rId23"/>
    <p:sldId id="281" r:id="rId24"/>
    <p:sldId id="285" r:id="rId25"/>
    <p:sldId id="284" r:id="rId26"/>
    <p:sldId id="283" r:id="rId27"/>
    <p:sldId id="274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2" autoAdjust="0"/>
    <p:restoredTop sz="94660"/>
  </p:normalViewPr>
  <p:slideViewPr>
    <p:cSldViewPr>
      <p:cViewPr varScale="1">
        <p:scale>
          <a:sx n="110" d="100"/>
          <a:sy n="110" d="100"/>
        </p:scale>
        <p:origin x="171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13.png"/><Relationship Id="rId3" Type="http://schemas.openxmlformats.org/officeDocument/2006/relationships/slide" Target="slide14.xml"/><Relationship Id="rId7" Type="http://schemas.openxmlformats.org/officeDocument/2006/relationships/slide" Target="slide18.xml"/><Relationship Id="rId12" Type="http://schemas.openxmlformats.org/officeDocument/2006/relationships/slide" Target="slide23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slide" Target="slide22.xml"/><Relationship Id="rId5" Type="http://schemas.openxmlformats.org/officeDocument/2006/relationships/slide" Target="slide16.xml"/><Relationship Id="rId10" Type="http://schemas.openxmlformats.org/officeDocument/2006/relationships/slide" Target="slide21.xml"/><Relationship Id="rId4" Type="http://schemas.openxmlformats.org/officeDocument/2006/relationships/slide" Target="slide15.xml"/><Relationship Id="rId9" Type="http://schemas.openxmlformats.org/officeDocument/2006/relationships/slide" Target="slide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2286000"/>
            <a:ext cx="61912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Выноска-облако 2"/>
          <p:cNvSpPr/>
          <p:nvPr/>
        </p:nvSpPr>
        <p:spPr>
          <a:xfrm>
            <a:off x="3124200" y="381000"/>
            <a:ext cx="3276600" cy="297180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ВСЕМ ПРИВЕТ!!!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Предлагаем вам вопросы!!!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0"/>
            <a:ext cx="8534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Franklin Gothic Demi" pitchFamily="34" charset="0"/>
              </a:rPr>
              <a:t>Какая из кислот нерастворима в воде?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Franklin Gothic Demi" pitchFamily="34" charset="0"/>
              </a:rPr>
              <a:t>Составьте уравнение ее реакции разложения при нагревании</a:t>
            </a:r>
          </a:p>
          <a:p>
            <a:pPr algn="ctr"/>
            <a:endParaRPr lang="ru-RU" sz="2800" b="1" i="1" dirty="0" smtClean="0">
              <a:solidFill>
                <a:srgbClr val="7030A0"/>
              </a:solidFill>
              <a:latin typeface="Franklin Gothic Dem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1752600"/>
            <a:ext cx="61912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ыноска-облако 4"/>
          <p:cNvSpPr/>
          <p:nvPr/>
        </p:nvSpPr>
        <p:spPr>
          <a:xfrm rot="17914768">
            <a:off x="770245" y="1624905"/>
            <a:ext cx="1219200" cy="1957802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i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7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3072925">
            <a:off x="7164710" y="1938264"/>
            <a:ext cx="1219200" cy="1957802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</a:rPr>
              <a:t>?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billiardoka.ru/pics/2_13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1371600"/>
            <a:ext cx="6667500" cy="4314825"/>
          </a:xfrm>
          <a:prstGeom prst="rect">
            <a:avLst/>
          </a:prstGeom>
          <a:noFill/>
        </p:spPr>
      </p:pic>
      <p:pic>
        <p:nvPicPr>
          <p:cNvPr id="18436" name="Picture 4" descr="http://www.posezonam.ru/img/small/3212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0" y="2362200"/>
            <a:ext cx="1447800" cy="1771650"/>
          </a:xfrm>
          <a:prstGeom prst="rect">
            <a:avLst/>
          </a:prstGeom>
          <a:noFill/>
        </p:spPr>
      </p:pic>
      <p:pic>
        <p:nvPicPr>
          <p:cNvPr id="4" name="Picture 4" descr="http://www.posezonam.ru/img/small/3212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57600" y="2362200"/>
            <a:ext cx="1447800" cy="1695450"/>
          </a:xfrm>
          <a:prstGeom prst="rect">
            <a:avLst/>
          </a:prstGeom>
          <a:noFill/>
        </p:spPr>
      </p:pic>
      <p:pic>
        <p:nvPicPr>
          <p:cNvPr id="5" name="Picture 4" descr="http://www.posezonam.ru/img/small/3212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05400" y="2286000"/>
            <a:ext cx="1447800" cy="16954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33600" y="1752600"/>
            <a:ext cx="12348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Серная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кислота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1752600"/>
            <a:ext cx="1918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Кремниевая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кислота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1752600"/>
            <a:ext cx="1260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Азотная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кислота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025E-6 C -0.00209 0.16282 0.00208 0.06961 -0.00295 0.12905 C -0.00452 0.1494 -0.00712 0.19057 -0.00712 0.19103 C -0.00677 0.2766 -0.00712 0.36263 -0.00573 0.44889 C -0.00556 0.45583 -0.00382 0.43594 -0.00295 0.42947 C -0.00139 0.41998 3.05556E-6 0.41004 0.00156 0.40056 C 0.0026 0.39408 0.00451 0.3809 0.00451 0.38136 C 0.00677 0.33349 0.00746 0.28608 0.00885 0.23867 C 0.00937 0.19126 0.00955 0.14431 0.01024 0.0969 C 0.01059 0.08118 0.01389 0.06291 0.01632 0.04834 C 0.01771 0.03862 0.02066 0.0192 0.02066 0.01966 C 0.01875 0.00717 0.01979 0.01226 0.01753 0.00324 L 3.05556E-6 -3.3025E-6 Z " pathEditMode="relative" rAng="0" ptsTypes="fffffffffffAf">
                                      <p:cBhvr>
                                        <p:cTn id="6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2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8396 C -0.00226 0.12119 0.0007 0.17184 -0.00937 0.21092 C -0.01215 0.24862 -0.01041 0.21555 -0.00937 0.27868 C -0.00712 0.42831 -0.01476 0.3735 -0.00625 0.43039 C 0.00191 0.42299 0.00226 0.41189 0.00764 0.40172 C 0.00903 0.392 0.01007 0.38229 0.01215 0.37281 C 0.01441 0.35246 0.01615 0.33187 0.0184 0.31152 C 0.01702 0.25926 0.01702 0.2093 0.02292 0.15773 C 0.01893 0.14131 0.01424 0.12512 0.01077 0.10847 C 0.01024 0.10569 0.0099 0.10315 0.0092 0.10038 C 0.00834 0.09621 0.00608 0.08812 0.00608 0.08812 C 0.00469 0.07193 0.00521 0.05482 -0.00156 0.04094 C -0.00486 0.01989 -0.0118 -0.00901 0.00295 -0.02266 C 0.00347 -0.02474 0.00452 -0.02659 0.00452 -0.02867 C 0.00452 -0.03214 0.00295 -0.03908 0.00295 -0.03908 L -0.01389 -0.00416 L -1.66667E-6 6.11471E-6 " pathEditMode="relative" ptsTypes="ffffffffffffffA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534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7030A0"/>
                </a:solidFill>
                <a:latin typeface="Franklin Gothic Demi" pitchFamily="34" charset="0"/>
              </a:rPr>
              <a:t>Исправьте ошибки в утверждениях: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1752600"/>
            <a:ext cx="61912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ыноска-облако 4"/>
          <p:cNvSpPr/>
          <p:nvPr/>
        </p:nvSpPr>
        <p:spPr>
          <a:xfrm rot="18639315">
            <a:off x="911195" y="2712129"/>
            <a:ext cx="1219200" cy="1957802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i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7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1992816">
            <a:off x="6913616" y="2688597"/>
            <a:ext cx="1219200" cy="1957802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</a:rPr>
              <a:t>?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-fotki.yandex.ru/get/5812/17647061.0/0_63235_964871e8_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298700" cy="1905000"/>
          </a:xfrm>
          <a:prstGeom prst="rect">
            <a:avLst/>
          </a:prstGeom>
          <a:noFill/>
        </p:spPr>
      </p:pic>
      <p:pic>
        <p:nvPicPr>
          <p:cNvPr id="3" name="Picture 2" descr="http://img-fotki.yandex.ru/get/5812/17647061.0/0_63235_964871e8_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0" y="0"/>
            <a:ext cx="2298700" cy="1905000"/>
          </a:xfrm>
          <a:prstGeom prst="rect">
            <a:avLst/>
          </a:prstGeom>
          <a:noFill/>
        </p:spPr>
      </p:pic>
      <p:pic>
        <p:nvPicPr>
          <p:cNvPr id="4" name="Picture 2" descr="http://img-fotki.yandex.ru/get/5812/17647061.0/0_63235_964871e8_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0" y="0"/>
            <a:ext cx="2298700" cy="1905000"/>
          </a:xfrm>
          <a:prstGeom prst="rect">
            <a:avLst/>
          </a:prstGeom>
          <a:noFill/>
        </p:spPr>
      </p:pic>
      <p:pic>
        <p:nvPicPr>
          <p:cNvPr id="5" name="Picture 2" descr="http://img-fotki.yandex.ru/get/5812/17647061.0/0_63235_964871e8_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52600"/>
            <a:ext cx="2298700" cy="1905000"/>
          </a:xfrm>
          <a:prstGeom prst="rect">
            <a:avLst/>
          </a:prstGeom>
          <a:noFill/>
        </p:spPr>
      </p:pic>
      <p:pic>
        <p:nvPicPr>
          <p:cNvPr id="6" name="Picture 2" descr="http://img-fotki.yandex.ru/get/5812/17647061.0/0_63235_964871e8_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7400" y="1828800"/>
            <a:ext cx="2298700" cy="1905000"/>
          </a:xfrm>
          <a:prstGeom prst="rect">
            <a:avLst/>
          </a:prstGeom>
          <a:noFill/>
        </p:spPr>
      </p:pic>
      <p:pic>
        <p:nvPicPr>
          <p:cNvPr id="7" name="Picture 2" descr="http://img-fotki.yandex.ru/get/5812/17647061.0/0_63235_964871e8_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4953000"/>
            <a:ext cx="2298700" cy="1905000"/>
          </a:xfrm>
          <a:prstGeom prst="rect">
            <a:avLst/>
          </a:prstGeom>
          <a:noFill/>
        </p:spPr>
      </p:pic>
      <p:pic>
        <p:nvPicPr>
          <p:cNvPr id="8" name="Picture 2" descr="http://img-fotki.yandex.ru/get/5812/17647061.0/0_63235_964871e8_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0" y="3505200"/>
            <a:ext cx="2298700" cy="1905000"/>
          </a:xfrm>
          <a:prstGeom prst="rect">
            <a:avLst/>
          </a:prstGeom>
          <a:noFill/>
        </p:spPr>
      </p:pic>
      <p:pic>
        <p:nvPicPr>
          <p:cNvPr id="9" name="Picture 2" descr="http://img-fotki.yandex.ru/get/5812/17647061.0/0_63235_964871e8_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52800"/>
            <a:ext cx="2298700" cy="1905000"/>
          </a:xfrm>
          <a:prstGeom prst="rect">
            <a:avLst/>
          </a:prstGeom>
          <a:noFill/>
        </p:spPr>
      </p:pic>
      <p:pic>
        <p:nvPicPr>
          <p:cNvPr id="10" name="Picture 2" descr="http://img-fotki.yandex.ru/get/5812/17647061.0/0_63235_964871e8_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53200" y="304800"/>
            <a:ext cx="2298700" cy="1905000"/>
          </a:xfrm>
          <a:prstGeom prst="rect">
            <a:avLst/>
          </a:prstGeom>
          <a:noFill/>
        </p:spPr>
      </p:pic>
      <p:pic>
        <p:nvPicPr>
          <p:cNvPr id="11" name="Picture 2" descr="http://img-fotki.yandex.ru/get/5812/17647061.0/0_63235_964871e8_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9200" y="1219200"/>
            <a:ext cx="2298700" cy="1905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14400" y="6858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hlinkClick r:id="rId3" action="ppaction://hlinksldjump"/>
              </a:rPr>
              <a:t>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6858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hlinkClick r:id="rId4" action="ppaction://hlinksldjump"/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8200" y="7620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hlinkClick r:id="rId5" action="ppaction://hlinksldjump"/>
              </a:rPr>
              <a:t>3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hlinkClick r:id="rId6" action="ppaction://hlinksldjump"/>
          </p:cNvPr>
          <p:cNvSpPr txBox="1"/>
          <p:nvPr/>
        </p:nvSpPr>
        <p:spPr>
          <a:xfrm>
            <a:off x="7467600" y="10668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hlinkClick r:id="rId6" action="ppaction://hlinksldjump"/>
              </a:rPr>
              <a:t>4</a:t>
            </a:r>
            <a:endParaRPr lang="ru-RU" sz="28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914400" y="25146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hlinkClick r:id="rId7" action="ppaction://hlinksldjump"/>
              </a:rPr>
              <a:t>5</a:t>
            </a:r>
            <a:endParaRPr lang="ru-RU" sz="28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2971800" y="25146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hlinkClick r:id="rId8" action="ppaction://hlinksldjump"/>
              </a:rPr>
              <a:t>6</a:t>
            </a:r>
            <a:endParaRPr lang="ru-RU" sz="28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5943600" y="19812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hlinkClick r:id="rId9" action="ppaction://hlinksldjump"/>
              </a:rPr>
              <a:t>7</a:t>
            </a:r>
            <a:endParaRPr lang="ru-RU" sz="28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914400" y="41910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hlinkClick r:id="rId10" action="ppaction://hlinksldjump"/>
              </a:rPr>
              <a:t>8</a:t>
            </a:r>
            <a:endParaRPr lang="ru-RU" sz="28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2895600" y="41910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hlinkClick r:id="rId11" action="ppaction://hlinksldjump"/>
              </a:rPr>
              <a:t>9</a:t>
            </a:r>
            <a:endParaRPr lang="ru-RU" sz="28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1295400" y="563880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hlinkClick r:id="rId12" action="ppaction://hlinksldjump"/>
              </a:rPr>
              <a:t>10</a:t>
            </a:r>
            <a:endParaRPr lang="ru-RU" sz="28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267200" y="3196648"/>
            <a:ext cx="4876800" cy="366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52600" y="1676400"/>
            <a:ext cx="518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Электролиты – это вещества, которые в виде порошков способны </a:t>
            </a:r>
            <a:r>
              <a:rPr lang="ru-RU" sz="3200" b="1" i="1" dirty="0" err="1" smtClean="0">
                <a:solidFill>
                  <a:srgbClr val="7030A0"/>
                </a:solidFill>
              </a:rPr>
              <a:t>диссоциировать</a:t>
            </a:r>
            <a:r>
              <a:rPr lang="ru-RU" sz="3200" b="1" i="1" dirty="0" smtClean="0">
                <a:solidFill>
                  <a:srgbClr val="7030A0"/>
                </a:solidFill>
              </a:rPr>
              <a:t> на катионы и анионы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229600" y="152400"/>
            <a:ext cx="685800" cy="5852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048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905000" y="1676400"/>
            <a:ext cx="533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Катионы – это отрицательно заряженные  частицы, которые образуются из электролитов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229600" y="0"/>
            <a:ext cx="685800" cy="5852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905000" y="2057400"/>
            <a:ext cx="5638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Кислоты – вещества, состоящие из катионов металлов и анионов кислотных остатков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229600" y="304800"/>
            <a:ext cx="685800" cy="5852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8153400" y="304800"/>
            <a:ext cx="685800" cy="5852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81200" y="1676400"/>
            <a:ext cx="48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solidFill>
                  <a:srgbClr val="7030A0"/>
                </a:solidFill>
              </a:rPr>
              <a:t>Амфотерные</a:t>
            </a:r>
            <a:r>
              <a:rPr lang="ru-RU" sz="3200" b="1" i="1" dirty="0" smtClean="0">
                <a:solidFill>
                  <a:srgbClr val="7030A0"/>
                </a:solidFill>
              </a:rPr>
              <a:t> оксиды – это оксиды металлов, которые обладают основными свойствами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8229600" y="228600"/>
            <a:ext cx="685800" cy="5852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05000" y="1828800"/>
            <a:ext cx="472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Гидроксид</a:t>
            </a:r>
            <a:r>
              <a:rPr lang="ru-RU" sz="2800" b="1" dirty="0" smtClean="0">
                <a:solidFill>
                  <a:srgbClr val="7030A0"/>
                </a:solidFill>
              </a:rPr>
              <a:t> магния и </a:t>
            </a:r>
            <a:r>
              <a:rPr lang="ru-RU" sz="2800" b="1" dirty="0" err="1" smtClean="0">
                <a:solidFill>
                  <a:srgbClr val="7030A0"/>
                </a:solidFill>
              </a:rPr>
              <a:t>гидроксид</a:t>
            </a:r>
            <a:r>
              <a:rPr lang="ru-RU" sz="2800" b="1" dirty="0" smtClean="0">
                <a:solidFill>
                  <a:srgbClr val="7030A0"/>
                </a:solidFill>
              </a:rPr>
              <a:t> железа(</a:t>
            </a:r>
            <a:r>
              <a:rPr lang="en-US" sz="2800" b="1" dirty="0" err="1" smtClean="0">
                <a:solidFill>
                  <a:srgbClr val="7030A0"/>
                </a:solidFill>
              </a:rPr>
              <a:t>ll</a:t>
            </a:r>
            <a:r>
              <a:rPr lang="ru-RU" sz="2800" b="1" dirty="0" smtClean="0">
                <a:solidFill>
                  <a:srgbClr val="7030A0"/>
                </a:solidFill>
              </a:rPr>
              <a:t>) – это растворимые в воде основания - щелочи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8229600" y="228600"/>
            <a:ext cx="685800" cy="5852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09800" y="2133600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Сульфиды – это соли от серной кислоты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0"/>
            <a:ext cx="777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Franklin Gothic Demi" pitchFamily="34" charset="0"/>
              </a:rPr>
              <a:t>Какие из предложенных металлов относятся к самым активным?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Franklin Gothic Demi" pitchFamily="34" charset="0"/>
              </a:rPr>
              <a:t>Составьте уравнения реакций одного из них с кислородом, а другого с водой и назовите продукты реакций</a:t>
            </a:r>
            <a:endParaRPr lang="ru-RU" sz="2800" b="1" i="1" dirty="0">
              <a:solidFill>
                <a:srgbClr val="7030A0"/>
              </a:solidFill>
              <a:latin typeface="Franklin Gothic Dem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2286000"/>
            <a:ext cx="61912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ыноска-облако 4"/>
          <p:cNvSpPr/>
          <p:nvPr/>
        </p:nvSpPr>
        <p:spPr>
          <a:xfrm rot="17914768">
            <a:off x="922644" y="3377506"/>
            <a:ext cx="1219200" cy="1957802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i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7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3072925">
            <a:off x="6783709" y="3462264"/>
            <a:ext cx="1219200" cy="1957802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</a:rPr>
              <a:t>?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229600" y="304800"/>
            <a:ext cx="685800" cy="5852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33600" y="2514600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Нитриды – это соли от азотной кислоты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09801" y="19050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7030A0"/>
                </a:solidFill>
              </a:rPr>
              <a:t>Гидроксид</a:t>
            </a:r>
            <a:r>
              <a:rPr lang="ru-RU" sz="3200" b="1" dirty="0" smtClean="0">
                <a:solidFill>
                  <a:srgbClr val="7030A0"/>
                </a:solidFill>
              </a:rPr>
              <a:t> алюминия – это нерастворимое в воде основание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229600" y="228600"/>
            <a:ext cx="685800" cy="5852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33600" y="22098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Оксид натрия реагирует со щелочами с 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образованием солей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229600" y="228600"/>
            <a:ext cx="685800" cy="5852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81200" y="1981200"/>
            <a:ext cx="48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Соляная кислота – это кислота в которой,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хлор имеет высшую степень окисления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229600" y="228600"/>
            <a:ext cx="685800" cy="5852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Franklin Gothic Demi" pitchFamily="34" charset="0"/>
              </a:rPr>
              <a:t>Найдите то яблоко, которое показывает формулы трех основных оксидов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1752600"/>
            <a:ext cx="61912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ыноска-облако 4"/>
          <p:cNvSpPr/>
          <p:nvPr/>
        </p:nvSpPr>
        <p:spPr>
          <a:xfrm rot="18639315">
            <a:off x="911195" y="2712129"/>
            <a:ext cx="1219200" cy="1957802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i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7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1992816">
            <a:off x="6913616" y="2688597"/>
            <a:ext cx="1219200" cy="1957802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</a:rPr>
              <a:t>?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381000"/>
            <a:ext cx="2420696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9000" y="381000"/>
            <a:ext cx="2420696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48400" y="381000"/>
            <a:ext cx="2420696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3429000"/>
            <a:ext cx="2420696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9000" y="3429000"/>
            <a:ext cx="2420696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48400" y="3429000"/>
            <a:ext cx="2420696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295400" y="990600"/>
            <a:ext cx="9909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002060"/>
                </a:solidFill>
              </a:rPr>
              <a:t>BaO</a:t>
            </a:r>
            <a:endParaRPr lang="en-US" sz="2800" b="1" i="1" dirty="0" smtClean="0">
              <a:solidFill>
                <a:srgbClr val="002060"/>
              </a:solidFill>
            </a:endParaRPr>
          </a:p>
          <a:p>
            <a:r>
              <a:rPr lang="en-US" sz="2800" b="1" i="1" dirty="0" smtClean="0">
                <a:solidFill>
                  <a:srgbClr val="002060"/>
                </a:solidFill>
              </a:rPr>
              <a:t>Al</a:t>
            </a:r>
            <a:r>
              <a:rPr lang="en-US" sz="2000" b="1" i="1" dirty="0" smtClean="0">
                <a:solidFill>
                  <a:srgbClr val="002060"/>
                </a:solidFill>
              </a:rPr>
              <a:t>2</a:t>
            </a:r>
            <a:r>
              <a:rPr lang="en-US" sz="2800" b="1" i="1" dirty="0" smtClean="0">
                <a:solidFill>
                  <a:srgbClr val="002060"/>
                </a:solidFill>
              </a:rPr>
              <a:t>O</a:t>
            </a:r>
            <a:r>
              <a:rPr lang="en-US" sz="2000" b="1" i="1" dirty="0" smtClean="0">
                <a:solidFill>
                  <a:srgbClr val="002060"/>
                </a:solidFill>
              </a:rPr>
              <a:t>3</a:t>
            </a:r>
            <a:endParaRPr lang="en-US" sz="2800" b="1" i="1" dirty="0" smtClean="0">
              <a:solidFill>
                <a:srgbClr val="002060"/>
              </a:solidFill>
            </a:endParaRPr>
          </a:p>
          <a:p>
            <a:r>
              <a:rPr lang="en-US" sz="2800" b="1" i="1" dirty="0" err="1" smtClean="0">
                <a:solidFill>
                  <a:srgbClr val="002060"/>
                </a:solidFill>
              </a:rPr>
              <a:t>PbO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1066800"/>
            <a:ext cx="9797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002060"/>
                </a:solidFill>
              </a:rPr>
              <a:t>CaO</a:t>
            </a:r>
            <a:endParaRPr lang="en-US" sz="2800" b="1" i="1" dirty="0" smtClean="0">
              <a:solidFill>
                <a:srgbClr val="002060"/>
              </a:solidFill>
            </a:endParaRPr>
          </a:p>
          <a:p>
            <a:r>
              <a:rPr lang="en-US" sz="2800" b="1" i="1" dirty="0" smtClean="0">
                <a:solidFill>
                  <a:srgbClr val="002060"/>
                </a:solidFill>
              </a:rPr>
              <a:t>Na</a:t>
            </a:r>
            <a:r>
              <a:rPr lang="en-US" sz="2000" b="1" i="1" dirty="0" smtClean="0">
                <a:solidFill>
                  <a:srgbClr val="002060"/>
                </a:solidFill>
              </a:rPr>
              <a:t>2</a:t>
            </a:r>
            <a:r>
              <a:rPr lang="en-US" sz="2800" b="1" i="1" dirty="0" smtClean="0">
                <a:solidFill>
                  <a:srgbClr val="002060"/>
                </a:solidFill>
              </a:rPr>
              <a:t>O</a:t>
            </a:r>
          </a:p>
          <a:p>
            <a:r>
              <a:rPr lang="en-US" sz="2800" b="1" i="1" dirty="0" err="1" smtClean="0">
                <a:solidFill>
                  <a:srgbClr val="002060"/>
                </a:solidFill>
              </a:rPr>
              <a:t>BeO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1066800"/>
            <a:ext cx="9909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002060"/>
                </a:solidFill>
              </a:rPr>
              <a:t>BaO</a:t>
            </a:r>
            <a:endParaRPr lang="en-US" sz="2800" b="1" i="1" dirty="0" smtClean="0">
              <a:solidFill>
                <a:srgbClr val="002060"/>
              </a:solidFill>
            </a:endParaRPr>
          </a:p>
          <a:p>
            <a:r>
              <a:rPr lang="en-US" sz="2800" b="1" i="1" dirty="0" smtClean="0">
                <a:solidFill>
                  <a:srgbClr val="002060"/>
                </a:solidFill>
              </a:rPr>
              <a:t>Al</a:t>
            </a:r>
            <a:r>
              <a:rPr lang="en-US" sz="2000" b="1" i="1" dirty="0" smtClean="0">
                <a:solidFill>
                  <a:srgbClr val="002060"/>
                </a:solidFill>
              </a:rPr>
              <a:t>2</a:t>
            </a:r>
            <a:r>
              <a:rPr lang="en-US" sz="2800" b="1" i="1" dirty="0" smtClean="0">
                <a:solidFill>
                  <a:srgbClr val="002060"/>
                </a:solidFill>
              </a:rPr>
              <a:t>O</a:t>
            </a:r>
            <a:r>
              <a:rPr lang="en-US" sz="2000" b="1" i="1" dirty="0" smtClean="0">
                <a:solidFill>
                  <a:srgbClr val="002060"/>
                </a:solidFill>
              </a:rPr>
              <a:t>3</a:t>
            </a:r>
            <a:endParaRPr lang="en-US" sz="2800" b="1" i="1" dirty="0" smtClean="0">
              <a:solidFill>
                <a:srgbClr val="002060"/>
              </a:solidFill>
            </a:endParaRPr>
          </a:p>
          <a:p>
            <a:r>
              <a:rPr lang="en-US" sz="2800" b="1" i="1" dirty="0" err="1" smtClean="0">
                <a:solidFill>
                  <a:srgbClr val="002060"/>
                </a:solidFill>
              </a:rPr>
              <a:t>ZnO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4038600"/>
            <a:ext cx="8162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002060"/>
                </a:solidFill>
              </a:rPr>
              <a:t>BaO</a:t>
            </a:r>
            <a:endParaRPr lang="en-US" sz="2800" b="1" i="1" dirty="0" smtClean="0">
              <a:solidFill>
                <a:srgbClr val="002060"/>
              </a:solidFill>
            </a:endParaRPr>
          </a:p>
          <a:p>
            <a:r>
              <a:rPr lang="en-US" sz="2800" b="1" i="1" dirty="0" smtClean="0">
                <a:solidFill>
                  <a:srgbClr val="002060"/>
                </a:solidFill>
              </a:rPr>
              <a:t>K</a:t>
            </a:r>
            <a:r>
              <a:rPr lang="en-US" sz="2000" b="1" i="1" dirty="0" smtClean="0">
                <a:solidFill>
                  <a:srgbClr val="002060"/>
                </a:solidFill>
              </a:rPr>
              <a:t>2</a:t>
            </a:r>
            <a:r>
              <a:rPr lang="en-US" sz="2800" b="1" i="1" dirty="0" smtClean="0">
                <a:solidFill>
                  <a:srgbClr val="002060"/>
                </a:solidFill>
              </a:rPr>
              <a:t>O</a:t>
            </a:r>
          </a:p>
          <a:p>
            <a:r>
              <a:rPr lang="en-US" sz="2800" b="1" i="1" dirty="0" err="1" smtClean="0">
                <a:solidFill>
                  <a:srgbClr val="002060"/>
                </a:solidFill>
              </a:rPr>
              <a:t>FeO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4114800"/>
            <a:ext cx="9909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002060"/>
                </a:solidFill>
              </a:rPr>
              <a:t>BeO</a:t>
            </a:r>
            <a:endParaRPr lang="en-US" sz="2800" b="1" i="1" dirty="0" smtClean="0">
              <a:solidFill>
                <a:srgbClr val="002060"/>
              </a:solidFill>
            </a:endParaRPr>
          </a:p>
          <a:p>
            <a:r>
              <a:rPr lang="en-US" sz="2800" b="1" i="1" dirty="0" smtClean="0">
                <a:solidFill>
                  <a:srgbClr val="002060"/>
                </a:solidFill>
              </a:rPr>
              <a:t>Al</a:t>
            </a:r>
            <a:r>
              <a:rPr lang="en-US" sz="2000" b="1" i="1" dirty="0" smtClean="0">
                <a:solidFill>
                  <a:srgbClr val="002060"/>
                </a:solidFill>
              </a:rPr>
              <a:t>2</a:t>
            </a:r>
            <a:r>
              <a:rPr lang="en-US" sz="2800" b="1" i="1" dirty="0" smtClean="0">
                <a:solidFill>
                  <a:srgbClr val="002060"/>
                </a:solidFill>
              </a:rPr>
              <a:t>O</a:t>
            </a:r>
            <a:r>
              <a:rPr lang="en-US" sz="2000" b="1" i="1" dirty="0" smtClean="0">
                <a:solidFill>
                  <a:srgbClr val="002060"/>
                </a:solidFill>
              </a:rPr>
              <a:t>3</a:t>
            </a:r>
            <a:endParaRPr lang="en-US" sz="2800" b="1" i="1" dirty="0" smtClean="0">
              <a:solidFill>
                <a:srgbClr val="002060"/>
              </a:solidFill>
            </a:endParaRPr>
          </a:p>
          <a:p>
            <a:r>
              <a:rPr lang="en-US" sz="2800" b="1" i="1" dirty="0" err="1" smtClean="0">
                <a:solidFill>
                  <a:srgbClr val="002060"/>
                </a:solidFill>
              </a:rPr>
              <a:t>FeO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4191000"/>
            <a:ext cx="9909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002060"/>
                </a:solidFill>
              </a:rPr>
              <a:t>CrO</a:t>
            </a:r>
            <a:endParaRPr lang="en-US" sz="2800" b="1" i="1" dirty="0" smtClean="0">
              <a:solidFill>
                <a:srgbClr val="002060"/>
              </a:solidFill>
            </a:endParaRPr>
          </a:p>
          <a:p>
            <a:r>
              <a:rPr lang="en-US" sz="2800" b="1" i="1" dirty="0" smtClean="0">
                <a:solidFill>
                  <a:srgbClr val="002060"/>
                </a:solidFill>
              </a:rPr>
              <a:t>Al</a:t>
            </a:r>
            <a:r>
              <a:rPr lang="en-US" sz="2000" b="1" i="1" dirty="0" smtClean="0">
                <a:solidFill>
                  <a:srgbClr val="002060"/>
                </a:solidFill>
              </a:rPr>
              <a:t>2</a:t>
            </a:r>
            <a:r>
              <a:rPr lang="en-US" sz="2800" b="1" i="1" dirty="0" smtClean="0">
                <a:solidFill>
                  <a:srgbClr val="002060"/>
                </a:solidFill>
              </a:rPr>
              <a:t>O</a:t>
            </a:r>
            <a:r>
              <a:rPr lang="en-US" sz="2000" b="1" i="1" dirty="0" smtClean="0">
                <a:solidFill>
                  <a:srgbClr val="002060"/>
                </a:solidFill>
              </a:rPr>
              <a:t>3</a:t>
            </a:r>
            <a:endParaRPr lang="en-US" sz="2800" b="1" i="1" dirty="0" smtClean="0">
              <a:solidFill>
                <a:srgbClr val="002060"/>
              </a:solidFill>
            </a:endParaRPr>
          </a:p>
          <a:p>
            <a:r>
              <a:rPr lang="en-US" sz="2800" b="1" i="1" dirty="0" err="1" smtClean="0">
                <a:solidFill>
                  <a:srgbClr val="002060"/>
                </a:solidFill>
              </a:rPr>
              <a:t>FeO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5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6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6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73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7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8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9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0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0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1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1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1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1" grpId="2"/>
      <p:bldP spid="12" grpId="0"/>
      <p:bldP spid="12" grpId="1"/>
      <p:bldP spid="13" grpId="0"/>
      <p:bldP spid="1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05000" y="1447800"/>
            <a:ext cx="4953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rgbClr val="FF0000"/>
                </a:solidFill>
              </a:rPr>
              <a:t>Запомните:</a:t>
            </a:r>
          </a:p>
          <a:p>
            <a:pPr algn="ctr"/>
            <a:endParaRPr lang="ru-RU" sz="4000" b="1" i="1" u="sng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Знание классов неорганических веществ –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это знание химии!!!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2954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http://img1.liveinternet.ru/images/foto/b/3/611/2808611/f_15767907.jpg</a:t>
            </a:r>
            <a:endParaRPr lang="ru-RU" sz="24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236220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http://images.tiu.ru/611484_w640_h640_vluxkrasnoederevo113433192.jpg</a:t>
            </a:r>
            <a:endParaRPr lang="ru-RU" sz="2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35052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http://stat18.privet.ru/lr/0a23cecd9157fa723ea9cfb9c4aa1f19</a:t>
            </a:r>
            <a:endParaRPr lang="ru-RU" sz="24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4572000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http://s42.radikal.ru/i098/1008/ef/326814b9eb8d.png</a:t>
            </a:r>
            <a:endParaRPr lang="ru-RU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838200"/>
            <a:ext cx="5114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Ссылки на источники изображений:</a:t>
            </a:r>
            <a:endParaRPr lang="ru-RU" sz="24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5257800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http://duran.ru/wp-content/uploads/2012/08/0_77053_800cfbad_orig.png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381000"/>
            <a:ext cx="7391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5400" y="2819400"/>
            <a:ext cx="1104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757603">
            <a:off x="1030923" y="1169960"/>
            <a:ext cx="1104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19400" y="2819400"/>
            <a:ext cx="11430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6937385">
            <a:off x="2692778" y="626077"/>
            <a:ext cx="1104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19600" y="2895600"/>
            <a:ext cx="1104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171400">
            <a:off x="4540289" y="850545"/>
            <a:ext cx="1104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7510927">
            <a:off x="5895716" y="1939824"/>
            <a:ext cx="1104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447800" y="1752600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1143000"/>
            <a:ext cx="59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Mg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Al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1219200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Ba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00" y="3200400"/>
            <a:ext cx="538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Na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3429000"/>
            <a:ext cx="553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Ca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8400" y="2438400"/>
            <a:ext cx="525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Fe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5200" y="1676400"/>
            <a:ext cx="1104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3886200" y="2133600"/>
            <a:ext cx="425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Li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0"/>
            <a:ext cx="777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Franklin Gothic Demi" pitchFamily="34" charset="0"/>
              </a:rPr>
              <a:t>Какие из предложенных оксидов относятся к кислотным?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Franklin Gothic Demi" pitchFamily="34" charset="0"/>
              </a:rPr>
              <a:t>Составьте уравнения реакций  их  с водой и назовите полученные соединения</a:t>
            </a:r>
            <a:endParaRPr lang="ru-RU" sz="2800" b="1" i="1" dirty="0">
              <a:solidFill>
                <a:srgbClr val="7030A0"/>
              </a:solidFill>
              <a:latin typeface="Franklin Gothic Dem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1752600"/>
            <a:ext cx="61912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ыноска-облако 4"/>
          <p:cNvSpPr/>
          <p:nvPr/>
        </p:nvSpPr>
        <p:spPr>
          <a:xfrm rot="17914768">
            <a:off x="868315" y="3058100"/>
            <a:ext cx="1219200" cy="1957802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i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7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3072925">
            <a:off x="6936109" y="3005064"/>
            <a:ext cx="1219200" cy="1957802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</a:rPr>
              <a:t>?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514600"/>
            <a:ext cx="4038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343400" y="990600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Р</a:t>
            </a:r>
            <a:r>
              <a:rPr lang="ru-RU" sz="2000" b="1" i="1" dirty="0" smtClean="0">
                <a:solidFill>
                  <a:srgbClr val="002060"/>
                </a:solidFill>
              </a:rPr>
              <a:t>2</a:t>
            </a:r>
            <a:r>
              <a:rPr lang="ru-RU" sz="3200" b="1" i="1" dirty="0" smtClean="0">
                <a:solidFill>
                  <a:srgbClr val="002060"/>
                </a:solidFill>
              </a:rPr>
              <a:t>О</a:t>
            </a:r>
            <a:r>
              <a:rPr lang="ru-RU" sz="2000" b="1" i="1" dirty="0" smtClean="0">
                <a:solidFill>
                  <a:srgbClr val="002060"/>
                </a:solidFill>
              </a:rPr>
              <a:t>5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762000"/>
            <a:ext cx="888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err="1" smtClean="0">
                <a:solidFill>
                  <a:srgbClr val="002060"/>
                </a:solidFill>
              </a:rPr>
              <a:t>СаО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2590800"/>
            <a:ext cx="1067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</a:rPr>
              <a:t>Al</a:t>
            </a:r>
            <a:r>
              <a:rPr lang="en-US" sz="2000" b="1" i="1" dirty="0" smtClean="0">
                <a:solidFill>
                  <a:srgbClr val="002060"/>
                </a:solidFill>
              </a:rPr>
              <a:t>2</a:t>
            </a:r>
            <a:r>
              <a:rPr lang="en-US" sz="3200" b="1" i="1" dirty="0" smtClean="0">
                <a:solidFill>
                  <a:srgbClr val="002060"/>
                </a:solidFill>
              </a:rPr>
              <a:t>O</a:t>
            </a:r>
            <a:r>
              <a:rPr lang="en-US" sz="2000" b="1" i="1" dirty="0" smtClean="0">
                <a:solidFill>
                  <a:srgbClr val="002060"/>
                </a:solidFill>
              </a:rPr>
              <a:t>3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2743200"/>
            <a:ext cx="1032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</a:rPr>
              <a:t>Cl</a:t>
            </a:r>
            <a:r>
              <a:rPr lang="en-US" sz="2000" b="1" i="1" dirty="0" smtClean="0">
                <a:solidFill>
                  <a:srgbClr val="002060"/>
                </a:solidFill>
              </a:rPr>
              <a:t>2</a:t>
            </a:r>
            <a:r>
              <a:rPr lang="en-US" sz="3200" b="1" i="1" dirty="0" smtClean="0">
                <a:solidFill>
                  <a:srgbClr val="002060"/>
                </a:solidFill>
              </a:rPr>
              <a:t>O</a:t>
            </a:r>
            <a:r>
              <a:rPr lang="en-US" sz="2000" b="1" i="1" dirty="0" smtClean="0">
                <a:solidFill>
                  <a:srgbClr val="002060"/>
                </a:solidFill>
              </a:rPr>
              <a:t>7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533400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002060"/>
                </a:solidFill>
              </a:rPr>
              <a:t>K</a:t>
            </a:r>
            <a:r>
              <a:rPr lang="en-US" sz="2000" b="1" i="1" dirty="0" smtClean="0">
                <a:solidFill>
                  <a:srgbClr val="002060"/>
                </a:solidFill>
              </a:rPr>
              <a:t>2</a:t>
            </a:r>
            <a:r>
              <a:rPr lang="en-US" sz="3600" b="1" i="1" dirty="0" smtClean="0">
                <a:solidFill>
                  <a:srgbClr val="002060"/>
                </a:solidFill>
              </a:rPr>
              <a:t>O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524000"/>
            <a:ext cx="797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</a:rPr>
              <a:t>CO</a:t>
            </a:r>
            <a:r>
              <a:rPr lang="en-US" sz="2000" b="1" i="1" dirty="0" smtClean="0">
                <a:solidFill>
                  <a:srgbClr val="002060"/>
                </a:solidFill>
              </a:rPr>
              <a:t>2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7 0.00185 L -0.25122 0.374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04671 C -0.01076 0.05111 -0.01337 0.05457 -0.01441 0.05897 C -0.01545 0.0629 -0.0151 0.06729 -0.0158 0.07123 C -0.01615 0.07331 -0.01684 0.07516 -0.01736 0.07724 C -0.01875 0.10476 -0.01962 0.13436 -0.02361 0.16142 C -0.02448 0.1746 -0.02222 0.19426 -0.03125 0.20235 C -0.03958 0.1857 -0.04479 0.16674 -0.04809 0.14708 C -0.04931 0.13066 -0.05208 0.11794 -0.05434 0.10198 C -0.05538 0.09505 -0.05903 0.0814 -0.05903 0.0814 C -0.06111 0.0592 -0.06545 0.03492 -0.05747 0.01387 C -0.05451 0.00624 -0.05312 0.00161 -0.05122 -0.00671 C -0.05035 -0.01087 -0.04809 -0.01897 -0.04809 -0.01897 C -0.04965 -0.03493 -0.04705 -0.04071 -0.05903 -0.03539 C -0.08889 0.02775 -0.06302 0.11355 -0.06198 0.18802 C -0.06181 0.19912 -0.06024 0.20536 -0.05278 0.2086 C -0.04392 0.20467 -0.04149 0.19865 -0.03733 0.18802 C -0.03837 0.16235 -0.03924 0.14731 -0.04358 0.12442 C -0.04653 0.07493 -0.04514 0.02636 -0.04514 -0.02313 L -0.04514 -0.00255 L -0.05278 -0.04973 L -0.04809 0.18385 " pathEditMode="relative" ptsTypes="fffffffffffffffffAA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16281E-7 C 0.00052 0.03145 0.00052 0.06267 0.00139 0.09413 C 0.00139 0.0969 0.00261 0.09968 0.00295 0.10245 C 0.00486 0.11656 0.00608 0.15703 0.01684 0.16189 C 0.02604 0.12535 0.01962 0.15518 0.02153 0.07377 C 0.02257 0.02914 0.02222 0.03885 0.02448 0.00393 C 0.02934 0.01364 0.03038 0.02498 0.03524 0.03469 C 0.04011 0.07956 0.05174 0.12303 0.05677 0.1679 C 0.06997 0.11586 0.06302 0.04047 0.06302 -0.00833 L 0.05834 -0.037 L 0.06459 0.08187 L 0.06146 0.01434 " pathEditMode="relative" ptsTypes="ffffffffAA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54 0.02405 L -0.60087 0.190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231 C 0.03073 -0.04838 0.07569 -0.08033 0.12569 -0.08033 C 0.17569 -0.08033 0.22066 -0.04838 0.25069 0.00231 C 0.22066 0.05301 0.17569 0.08495 0.12569 0.08495 C 0.07569 0.08495 0.03073 0.05301 0.00069 0.00231 Z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57262E-7 L 0.05643 0.3126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3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0"/>
            <a:ext cx="8534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Franklin Gothic Demi" pitchFamily="34" charset="0"/>
              </a:rPr>
              <a:t>Какие из предложенных веществ относятся к солям?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Franklin Gothic Demi" pitchFamily="34" charset="0"/>
              </a:rPr>
              <a:t>Составьте уравнение реакции  одной из них со щелочью и разберите его в ионном виде</a:t>
            </a:r>
            <a:endParaRPr lang="ru-RU" sz="2800" b="1" i="1" dirty="0">
              <a:solidFill>
                <a:srgbClr val="7030A0"/>
              </a:solidFill>
              <a:latin typeface="Franklin Gothic Dem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1752600"/>
            <a:ext cx="61912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ыноска-облако 4"/>
          <p:cNvSpPr/>
          <p:nvPr/>
        </p:nvSpPr>
        <p:spPr>
          <a:xfrm rot="17914768">
            <a:off x="868315" y="3058100"/>
            <a:ext cx="1219200" cy="1957802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i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7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3072925">
            <a:off x="6936109" y="3005064"/>
            <a:ext cx="1219200" cy="1957802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</a:rPr>
              <a:t>?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2286000"/>
            <a:ext cx="3048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953000" y="5257800"/>
            <a:ext cx="2751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Серная кислота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1447800"/>
            <a:ext cx="3437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Фосфорная кислота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600200"/>
            <a:ext cx="3049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Азотная кислота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838200"/>
            <a:ext cx="3121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Карбонат натрия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2286000"/>
            <a:ext cx="2571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Хлорид магния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381000"/>
            <a:ext cx="2478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Нитрид бария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3657600"/>
            <a:ext cx="3096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err="1" smtClean="0">
                <a:solidFill>
                  <a:srgbClr val="002060"/>
                </a:solidFill>
              </a:rPr>
              <a:t>Гидроксид</a:t>
            </a:r>
            <a:r>
              <a:rPr lang="ru-RU" sz="2800" b="1" i="1" dirty="0" smtClean="0">
                <a:solidFill>
                  <a:srgbClr val="002060"/>
                </a:solidFill>
              </a:rPr>
              <a:t> натрия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2971800"/>
            <a:ext cx="2638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Сульфат калия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6096000"/>
            <a:ext cx="2622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Фосфат  бария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4495800"/>
            <a:ext cx="3292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Нитрат алюминия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8844E-6 L 0.05 0.333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9056E-6 L -0.30833 0.233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54427 0.2840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0" y="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-0.37674 -0.0937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045E-16 L -0.50503 -0.0159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00" y="-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0"/>
            <a:ext cx="8534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Franklin Gothic Demi" pitchFamily="34" charset="0"/>
              </a:rPr>
              <a:t>Какие соли растворимые?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Franklin Gothic Demi" pitchFamily="34" charset="0"/>
              </a:rPr>
              <a:t>Дайте им названия и определите от каких кислот они образованы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1752600"/>
            <a:ext cx="61912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ыноска-облако 4"/>
          <p:cNvSpPr/>
          <p:nvPr/>
        </p:nvSpPr>
        <p:spPr>
          <a:xfrm rot="17914768">
            <a:off x="770245" y="1624905"/>
            <a:ext cx="1219200" cy="1957802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i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7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3072925">
            <a:off x="7164710" y="1938264"/>
            <a:ext cx="1219200" cy="1957802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</a:rPr>
              <a:t>?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8600"/>
            <a:ext cx="533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867400" y="1447800"/>
            <a:ext cx="1244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BaSO</a:t>
            </a:r>
            <a:r>
              <a:rPr lang="en-US" sz="2000" b="1" dirty="0" smtClean="0">
                <a:solidFill>
                  <a:srgbClr val="002060"/>
                </a:solidFill>
              </a:rPr>
              <a:t>4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6600" y="533400"/>
            <a:ext cx="1439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Na</a:t>
            </a:r>
            <a:r>
              <a:rPr lang="en-US" sz="2000" b="1" dirty="0" smtClean="0">
                <a:solidFill>
                  <a:srgbClr val="002060"/>
                </a:solidFill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</a:rPr>
              <a:t>SO</a:t>
            </a:r>
            <a:r>
              <a:rPr lang="en-US" sz="2000" b="1" dirty="0" smtClean="0">
                <a:solidFill>
                  <a:srgbClr val="002060"/>
                </a:solidFill>
              </a:rPr>
              <a:t>3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3276600"/>
            <a:ext cx="1079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CaCl</a:t>
            </a:r>
            <a:r>
              <a:rPr lang="en-US" sz="2000" b="1" dirty="0" smtClean="0">
                <a:solidFill>
                  <a:srgbClr val="002060"/>
                </a:solidFill>
              </a:rPr>
              <a:t>2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2057400"/>
            <a:ext cx="89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BaO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4419600"/>
            <a:ext cx="591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O</a:t>
            </a:r>
            <a:r>
              <a:rPr lang="en-US" sz="2000" b="1" dirty="0" smtClean="0">
                <a:solidFill>
                  <a:srgbClr val="002060"/>
                </a:solidFill>
              </a:rPr>
              <a:t>2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7600" y="4114800"/>
            <a:ext cx="1210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Li</a:t>
            </a:r>
            <a:r>
              <a:rPr lang="en-US" sz="2000" b="1" dirty="0" smtClean="0">
                <a:solidFill>
                  <a:srgbClr val="002060"/>
                </a:solidFill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</a:rPr>
              <a:t>CO</a:t>
            </a:r>
            <a:r>
              <a:rPr lang="en-US" sz="2000" b="1" dirty="0" smtClean="0">
                <a:solidFill>
                  <a:srgbClr val="002060"/>
                </a:solidFill>
              </a:rPr>
              <a:t>3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5257800"/>
            <a:ext cx="1059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AL</a:t>
            </a:r>
            <a:r>
              <a:rPr lang="en-US" sz="2000" b="1" dirty="0" smtClean="0">
                <a:solidFill>
                  <a:srgbClr val="002060"/>
                </a:solidFill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</a:rPr>
              <a:t>S</a:t>
            </a:r>
            <a:r>
              <a:rPr lang="en-US" sz="2000" b="1" dirty="0" smtClean="0">
                <a:solidFill>
                  <a:srgbClr val="002060"/>
                </a:solidFill>
              </a:rPr>
              <a:t>3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5562600"/>
            <a:ext cx="1649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Al(NO</a:t>
            </a:r>
            <a:r>
              <a:rPr lang="en-US" sz="2000" b="1" dirty="0" smtClean="0">
                <a:solidFill>
                  <a:srgbClr val="002060"/>
                </a:solidFill>
              </a:rPr>
              <a:t>3</a:t>
            </a:r>
            <a:r>
              <a:rPr lang="en-US" sz="3200" b="1" dirty="0" smtClean="0">
                <a:solidFill>
                  <a:srgbClr val="002060"/>
                </a:solidFill>
              </a:rPr>
              <a:t>)</a:t>
            </a:r>
            <a:r>
              <a:rPr lang="en-US" sz="2000" b="1" dirty="0" smtClean="0">
                <a:solidFill>
                  <a:srgbClr val="002060"/>
                </a:solidFill>
              </a:rPr>
              <a:t>3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6096000"/>
            <a:ext cx="1686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Mg(OH)</a:t>
            </a:r>
            <a:r>
              <a:rPr lang="en-US" sz="2000" b="1" dirty="0" smtClean="0">
                <a:solidFill>
                  <a:srgbClr val="002060"/>
                </a:solidFill>
              </a:rPr>
              <a:t>2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0.01087 C -0.16545 0.10731 -0.32309 0.20375 -0.39236 0.24653 C -0.46163 0.28932 -0.41719 0.26295 -0.42309 0.2671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0.00648 L -0.23889 -0.06013 " pathEditMode="relative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11748E-6 L -0.52291 -0.1644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00" y="-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67 -0.01573 L -0.621 -0.45976 " pathEditMode="relative" ptsTypes="AA">
                                      <p:cBhvr>
                                        <p:cTn id="8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346</Words>
  <Application>Microsoft Office PowerPoint</Application>
  <PresentationFormat>Экран (4:3)</PresentationFormat>
  <Paragraphs>117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Franklin Gothic Demi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Дарья</dc:creator>
  <cp:lastModifiedBy>Пользователь Windows</cp:lastModifiedBy>
  <cp:revision>37</cp:revision>
  <dcterms:created xsi:type="dcterms:W3CDTF">2013-02-17T18:15:15Z</dcterms:created>
  <dcterms:modified xsi:type="dcterms:W3CDTF">2019-02-05T08:12:14Z</dcterms:modified>
</cp:coreProperties>
</file>