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2" r:id="rId3"/>
    <p:sldId id="257" r:id="rId4"/>
    <p:sldId id="273" r:id="rId5"/>
    <p:sldId id="274" r:id="rId6"/>
    <p:sldId id="275" r:id="rId7"/>
    <p:sldId id="276" r:id="rId8"/>
    <p:sldId id="293" r:id="rId9"/>
    <p:sldId id="278" r:id="rId10"/>
    <p:sldId id="290" r:id="rId11"/>
    <p:sldId id="294" r:id="rId12"/>
    <p:sldId id="295" r:id="rId13"/>
    <p:sldId id="296" r:id="rId14"/>
    <p:sldId id="297" r:id="rId15"/>
    <p:sldId id="279" r:id="rId16"/>
    <p:sldId id="280" r:id="rId17"/>
    <p:sldId id="281" r:id="rId18"/>
    <p:sldId id="282" r:id="rId19"/>
    <p:sldId id="286" r:id="rId20"/>
    <p:sldId id="287" r:id="rId21"/>
    <p:sldId id="259" r:id="rId22"/>
    <p:sldId id="267" r:id="rId23"/>
    <p:sldId id="268" r:id="rId24"/>
    <p:sldId id="264" r:id="rId25"/>
    <p:sldId id="271" r:id="rId26"/>
    <p:sldId id="288" r:id="rId27"/>
    <p:sldId id="289" r:id="rId28"/>
    <p:sldId id="285" r:id="rId29"/>
    <p:sldId id="270" r:id="rId30"/>
    <p:sldId id="28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  <a:srgbClr val="E7DEC9"/>
    <a:srgbClr val="000066"/>
    <a:srgbClr val="6600CC"/>
    <a:srgbClr val="A5002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101" d="100"/>
          <a:sy n="101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effectLst/>
                <a:latin typeface="Segoe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7E200"/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05B5-8495-4D46-996C-872892FD19CA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42AB-253B-448E-9F45-E664E5601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06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6C677-125F-4ECA-A830-41A24F2B5E13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CE88-CF06-48EC-B16C-8F39699A9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9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E2C5-1A62-4562-B16B-CC40CCBE9A6E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F046-BFCD-45A5-90D9-9E6D38C72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6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AB32-E20C-4BAA-8B6C-289097E510B8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FED4-C177-4042-B2DE-CA651EA3A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9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E216-1B84-4554-9DEA-5621C31C19BD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50839-24B8-4A08-82AD-A5D434200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1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A42FE-CCCE-43F6-A40B-156F9DDC060B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BF185-80DE-475A-8BA4-DA6E6423C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38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933AD-9B5D-4582-8278-16410620D91C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1B76-7538-403A-9B60-6DFC5BFB2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4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3AC0-852A-4E34-84DA-0456AA73A0BD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7910-F97F-45E6-A732-EFA581015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5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A2BB-A8D8-4327-8F5E-3FA0A58556C8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AF9B-4867-47B1-AD0D-7EF2C6684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6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6CA12-FB9D-4145-AA77-E89A1DEF020D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9264F-53FE-4CD0-B3F7-EF5F534B9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1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5918" y="85723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18" y="49815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A73DC-EA69-4CFA-9344-584526045BBA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D7E9-7AB3-421D-8F07-859CCD06A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3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9308C6-17A8-48BD-B17A-E4AF468CD2B9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A774C8-E362-44D2-A4A7-481F243DF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3600" kern="1200" dirty="0">
          <a:solidFill>
            <a:srgbClr val="C00000"/>
          </a:solidFill>
          <a:latin typeface="Segoe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Лекарства для Победы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36096" y="3501008"/>
            <a:ext cx="2808312" cy="2808312"/>
          </a:xfrm>
        </p:spPr>
        <p:txBody>
          <a:bodyPr/>
          <a:lstStyle/>
          <a:p>
            <a:pPr lvl="0" algn="l" defTabSz="91436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Выполнила</a:t>
            </a:r>
          </a:p>
          <a:p>
            <a:pPr lvl="0" algn="l" defTabSz="91436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ученица 11 класса</a:t>
            </a:r>
          </a:p>
          <a:p>
            <a:pPr lvl="0" algn="l" defTabSz="91436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филиала МБОУ «Комсомольская СОШ»</a:t>
            </a:r>
          </a:p>
          <a:p>
            <a:pPr lvl="0" algn="l" defTabSz="91436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 пос. </a:t>
            </a:r>
            <a:r>
              <a:rPr 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свх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 «</a:t>
            </a:r>
            <a:r>
              <a:rPr 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Селезнёвский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»</a:t>
            </a:r>
          </a:p>
          <a:p>
            <a:pPr lvl="0" algn="l" defTabSz="91436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Мачихина Оксана Александровна</a:t>
            </a: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algn="l" defTabSz="91436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algn="l" defTabSz="91436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Руководитель: </a:t>
            </a:r>
          </a:p>
          <a:p>
            <a:pPr lvl="0" algn="l" defTabSz="91436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учитель химии</a:t>
            </a:r>
          </a:p>
          <a:p>
            <a:pPr lvl="0" algn="l" defTabSz="91436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Новикова И.П</a:t>
            </a: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37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Возражденная</a:t>
            </a:r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 отрасль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340768"/>
            <a:ext cx="353873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В </a:t>
            </a:r>
            <a:r>
              <a:rPr lang="ru-RU" sz="1800" dirty="0" smtClean="0"/>
              <a:t>1942 </a:t>
            </a:r>
            <a:r>
              <a:rPr lang="ru-RU" sz="1800" dirty="0"/>
              <a:t>году в кратчайшие сроки на Урале и в Сибири на базе вывезенных с Украины, из Белоруссии, Москвы и Ленинграда заводов была создана так называемая восточная группа предприятий химико-фармацевтической </a:t>
            </a:r>
            <a:r>
              <a:rPr lang="ru-RU" sz="1800" dirty="0" smtClean="0"/>
              <a:t>промышленности</a:t>
            </a:r>
            <a:endParaRPr lang="ru-RU" sz="18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428625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20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Возражденная</a:t>
            </a:r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 отрасль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93122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Было </a:t>
            </a:r>
            <a:r>
              <a:rPr lang="ru-RU" sz="1600" dirty="0"/>
              <a:t>открыто 12 галеновых лабораторий в областных центрах: Астрахани, Кирове, Тамбове, Ижевске, Мурманске, Улан-Удэ и других городах.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1941-1943 годах </a:t>
            </a:r>
            <a:r>
              <a:rPr lang="ru-RU" sz="1600" dirty="0" err="1"/>
              <a:t>галеновые</a:t>
            </a:r>
            <a:r>
              <a:rPr lang="ru-RU" sz="1600" dirty="0"/>
              <a:t> предприятия </a:t>
            </a:r>
            <a:r>
              <a:rPr lang="ru-RU" sz="1600" dirty="0" smtClean="0"/>
              <a:t>изготовили </a:t>
            </a:r>
          </a:p>
          <a:p>
            <a:pPr marL="0" indent="0">
              <a:buNone/>
            </a:pPr>
            <a:r>
              <a:rPr lang="ru-RU" sz="1600" dirty="0" smtClean="0"/>
              <a:t>	-около </a:t>
            </a:r>
            <a:r>
              <a:rPr lang="ru-RU" sz="1600" dirty="0"/>
              <a:t>8 тонн стрептоцида,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	-около </a:t>
            </a:r>
            <a:r>
              <a:rPr lang="ru-RU" sz="1600" dirty="0"/>
              <a:t>80 тонн хлористого натрия (</a:t>
            </a:r>
            <a:r>
              <a:rPr lang="en-US" sz="1600" dirty="0" err="1"/>
              <a:t>NaCl</a:t>
            </a:r>
            <a:r>
              <a:rPr lang="ru-RU" sz="1600" dirty="0"/>
              <a:t>),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	-около </a:t>
            </a:r>
            <a:r>
              <a:rPr lang="ru-RU" sz="1600" dirty="0"/>
              <a:t>50 тонн хлористого кальция (</a:t>
            </a:r>
            <a:r>
              <a:rPr lang="en-US" sz="1600" dirty="0" err="1"/>
              <a:t>CaCl</a:t>
            </a:r>
            <a:r>
              <a:rPr lang="ru-RU" sz="1600" baseline="-25000" dirty="0"/>
              <a:t>2</a:t>
            </a:r>
            <a:r>
              <a:rPr lang="ru-RU" sz="1600" dirty="0"/>
              <a:t>),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	-свыше </a:t>
            </a:r>
            <a:r>
              <a:rPr lang="ru-RU" sz="1600" dirty="0"/>
              <a:t>150 тонн различных дезинфицирующих средств. </a:t>
            </a:r>
            <a:endParaRPr lang="ru-RU" sz="1600" dirty="0" smtClean="0"/>
          </a:p>
          <a:p>
            <a:pPr marL="0" indent="0">
              <a:buNone/>
            </a:pPr>
            <a:endParaRPr lang="ru-RU" sz="1050" dirty="0" smtClean="0"/>
          </a:p>
          <a:p>
            <a:pPr marL="0" indent="0">
              <a:buNone/>
            </a:pPr>
            <a:endParaRPr lang="ru-RU" sz="1050" dirty="0"/>
          </a:p>
          <a:p>
            <a:pPr marL="0" indent="0">
              <a:buNone/>
            </a:pPr>
            <a:endParaRPr lang="ru-RU" sz="1050" dirty="0" smtClean="0"/>
          </a:p>
          <a:p>
            <a:pPr marL="0" indent="0">
              <a:buNone/>
            </a:pPr>
            <a:endParaRPr lang="ru-RU" sz="1050" dirty="0"/>
          </a:p>
          <a:p>
            <a:pPr marL="0" indent="0">
              <a:buNone/>
            </a:pPr>
            <a:endParaRPr lang="ru-RU" sz="1050" dirty="0" smtClean="0"/>
          </a:p>
          <a:p>
            <a:pPr marL="0" indent="0">
              <a:buNone/>
            </a:pPr>
            <a:r>
              <a:rPr lang="ru-RU" sz="1050" dirty="0" smtClean="0"/>
              <a:t>			</a:t>
            </a:r>
          </a:p>
          <a:p>
            <a:pPr marL="0" indent="0">
              <a:buNone/>
            </a:pPr>
            <a:endParaRPr lang="ru-RU" sz="1050" dirty="0"/>
          </a:p>
          <a:p>
            <a:pPr marL="0" indent="0">
              <a:buNone/>
            </a:pPr>
            <a:endParaRPr lang="ru-RU" sz="1050" dirty="0" smtClean="0"/>
          </a:p>
          <a:p>
            <a:pPr marL="0" indent="0">
              <a:buNone/>
            </a:pPr>
            <a:endParaRPr lang="ru-RU" sz="1050" dirty="0"/>
          </a:p>
          <a:p>
            <a:pPr marL="0" indent="0">
              <a:buNone/>
            </a:pPr>
            <a:r>
              <a:rPr lang="ru-RU" sz="1050" dirty="0" smtClean="0"/>
              <a:t>			</a:t>
            </a:r>
            <a:r>
              <a:rPr lang="ru-RU" sz="1400" b="1" dirty="0" smtClean="0"/>
              <a:t>стрептоцид</a:t>
            </a:r>
            <a:endParaRPr lang="ru-RU" sz="1050" b="1" dirty="0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95" y="3573016"/>
            <a:ext cx="3078586" cy="136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192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Возражденная</a:t>
            </a:r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 отрасль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93122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Среди </a:t>
            </a:r>
            <a:r>
              <a:rPr lang="ru-RU" sz="1800" dirty="0"/>
              <a:t>освоенной ими продукции можно отметить </a:t>
            </a:r>
            <a:r>
              <a:rPr lang="ru-RU" sz="1800" u="sng" dirty="0"/>
              <a:t>не вырабатываемые ранее </a:t>
            </a:r>
            <a:endParaRPr lang="ru-RU" sz="1800" u="sng" dirty="0" smtClean="0"/>
          </a:p>
          <a:p>
            <a:pPr marL="0" indent="0">
              <a:buNone/>
            </a:pPr>
            <a:r>
              <a:rPr lang="ru-RU" sz="1800" dirty="0" smtClean="0"/>
              <a:t>- готовые </a:t>
            </a:r>
            <a:r>
              <a:rPr lang="ru-RU" sz="1800" dirty="0"/>
              <a:t>лекарственные формы витамина С,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- уротропина </a:t>
            </a:r>
            <a:r>
              <a:rPr lang="ru-RU" sz="1800" dirty="0"/>
              <a:t>(C</a:t>
            </a:r>
            <a:r>
              <a:rPr lang="ru-RU" sz="1800" baseline="-25000" dirty="0"/>
              <a:t>6</a:t>
            </a:r>
            <a:r>
              <a:rPr lang="ru-RU" sz="1800" dirty="0"/>
              <a:t>H</a:t>
            </a:r>
            <a:r>
              <a:rPr lang="ru-RU" sz="1800" baseline="-25000" dirty="0"/>
              <a:t>12</a:t>
            </a:r>
            <a:r>
              <a:rPr lang="ru-RU" sz="1800" dirty="0"/>
              <a:t>N</a:t>
            </a:r>
            <a:r>
              <a:rPr lang="ru-RU" sz="1800" baseline="-25000" dirty="0"/>
              <a:t>4</a:t>
            </a:r>
            <a:r>
              <a:rPr lang="ru-RU" sz="1800" dirty="0"/>
              <a:t>),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- пепсина</a:t>
            </a:r>
            <a:r>
              <a:rPr lang="ru-RU" sz="1800" dirty="0"/>
              <a:t>,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- панкреатина</a:t>
            </a:r>
            <a:r>
              <a:rPr lang="ru-RU" sz="1800" dirty="0"/>
              <a:t>,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- настойки </a:t>
            </a:r>
            <a:r>
              <a:rPr lang="ru-RU" sz="1800" dirty="0"/>
              <a:t>пустырника,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- глауберовой </a:t>
            </a:r>
            <a:r>
              <a:rPr lang="ru-RU" sz="1800" dirty="0"/>
              <a:t>соли (</a:t>
            </a:r>
            <a:r>
              <a:rPr lang="en-US" sz="1800" dirty="0"/>
              <a:t>Na</a:t>
            </a:r>
            <a:r>
              <a:rPr lang="ru-RU" sz="1800" baseline="-25000" dirty="0"/>
              <a:t>2</a:t>
            </a:r>
            <a:r>
              <a:rPr lang="en-US" sz="1800" dirty="0"/>
              <a:t>SO</a:t>
            </a:r>
            <a:r>
              <a:rPr lang="ru-RU" sz="1800" baseline="-25000" dirty="0"/>
              <a:t>4</a:t>
            </a:r>
            <a:r>
              <a:rPr lang="ru-RU" sz="1800" dirty="0"/>
              <a:t>∙10</a:t>
            </a:r>
            <a:r>
              <a:rPr lang="en-US" sz="1800" dirty="0"/>
              <a:t>H</a:t>
            </a:r>
            <a:r>
              <a:rPr lang="ru-RU" sz="1800" baseline="-25000" dirty="0"/>
              <a:t>2</a:t>
            </a:r>
            <a:r>
              <a:rPr lang="en-US" sz="1800" dirty="0"/>
              <a:t>O</a:t>
            </a:r>
            <a:r>
              <a:rPr lang="ru-RU" sz="1800" dirty="0"/>
              <a:t>), 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эндокринных </a:t>
            </a:r>
            <a:r>
              <a:rPr lang="ru-RU" sz="1800" dirty="0"/>
              <a:t>препаратов. </a:t>
            </a:r>
            <a:endParaRPr lang="ru-RU" sz="1800" dirty="0" smtClean="0"/>
          </a:p>
          <a:p>
            <a:pPr marL="0" indent="0">
              <a:buNone/>
            </a:pPr>
            <a:endParaRPr lang="ru-RU" sz="200" dirty="0" smtClean="0"/>
          </a:p>
          <a:p>
            <a:pPr marL="0" indent="0">
              <a:buNone/>
            </a:pPr>
            <a:r>
              <a:rPr lang="ru-RU" sz="1800" dirty="0" smtClean="0"/>
              <a:t>		Куйбышевской </a:t>
            </a:r>
            <a:r>
              <a:rPr lang="ru-RU" sz="1800" dirty="0"/>
              <a:t>галеновой лабораторией была </a:t>
            </a:r>
            <a:r>
              <a:rPr lang="ru-RU" sz="1800" dirty="0" smtClean="0"/>
              <a:t>		разработана </a:t>
            </a:r>
            <a:r>
              <a:rPr lang="ru-RU" sz="1800" dirty="0"/>
              <a:t>методика изготовления </a:t>
            </a:r>
            <a:r>
              <a:rPr lang="ru-RU" sz="1800" dirty="0" err="1"/>
              <a:t>инвертного</a:t>
            </a:r>
            <a:r>
              <a:rPr lang="ru-RU" sz="1800" dirty="0"/>
              <a:t> сахара, </a:t>
            </a:r>
            <a:r>
              <a:rPr lang="ru-RU" sz="1800" dirty="0" smtClean="0"/>
              <a:t>	который </a:t>
            </a:r>
            <a:r>
              <a:rPr lang="ru-RU" sz="1800" dirty="0"/>
              <a:t>заменял глюкозу, а также метод получения витамина С </a:t>
            </a:r>
            <a:r>
              <a:rPr lang="ru-RU" sz="1800" dirty="0" smtClean="0"/>
              <a:t>		из </a:t>
            </a:r>
            <a:r>
              <a:rPr lang="ru-RU" sz="1800" dirty="0"/>
              <a:t>листьев лебеды.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50073"/>
            <a:ext cx="2376264" cy="212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8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Возражденная</a:t>
            </a:r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 отрасль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93122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На </a:t>
            </a:r>
            <a:r>
              <a:rPr lang="ru-RU" sz="1800" dirty="0"/>
              <a:t>производство лекарств в первые годы войны был перепрофилирован целый ряд предприятий химической и пищевой промышленности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500" dirty="0" smtClean="0"/>
          </a:p>
          <a:p>
            <a:r>
              <a:rPr lang="ru-RU" sz="1800" dirty="0"/>
              <a:t>В 1942 году на мощностях Бакинского нафталинового завода начали производить антисептические препараты, хлористый натрий для </a:t>
            </a:r>
            <a:r>
              <a:rPr lang="ru-RU" sz="1800" dirty="0" err="1"/>
              <a:t>физраствора</a:t>
            </a:r>
            <a:r>
              <a:rPr lang="ru-RU" sz="1800" dirty="0"/>
              <a:t>, кофеин и другиелекарственные средства</a:t>
            </a:r>
            <a:r>
              <a:rPr lang="ru-RU" sz="1800" dirty="0" smtClean="0"/>
              <a:t>.</a:t>
            </a:r>
          </a:p>
          <a:p>
            <a:endParaRPr lang="ru-RU" sz="500" dirty="0"/>
          </a:p>
          <a:p>
            <a:r>
              <a:rPr lang="ru-RU" sz="1800" dirty="0"/>
              <a:t>На Бакинском мясокомбинате стали выпускать гормональные и вяжущие средства, ферменты, желатин, гематоген. Производство эндокринных препаратов было организовано и на многих других предприятиях пищевой промышленности</a:t>
            </a:r>
            <a:r>
              <a:rPr lang="ru-RU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201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Возражденная</a:t>
            </a:r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 отрасль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41682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К концу 1944 года объем выпуска продукции фармацевтической и медицинской промышленности  только 96% от довоенного уровня, а к концу войны незначительно превзошел его, в то время как удовлетворение потребностей Красной Армии и тыла в медикаментах и медицинском оборудовании в годы войны требовало кратного увеличения объемов 	производства.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128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Бальзам </a:t>
            </a:r>
            <a:r>
              <a:rPr lang="ru-RU" sz="44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Шостаковского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Ligh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479617"/>
            <a:ext cx="4248472" cy="2021391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i="1" dirty="0" smtClean="0">
                <a:effectLst/>
                <a:latin typeface="Times New Roman"/>
                <a:ea typeface="Calibri"/>
                <a:cs typeface="Times New Roman"/>
              </a:rPr>
              <a:t>Михаил Фёдорович </a:t>
            </a:r>
            <a:r>
              <a:rPr lang="ru-RU" sz="2800" b="1" i="1" dirty="0" err="1" smtClean="0">
                <a:effectLst/>
                <a:latin typeface="Times New Roman"/>
                <a:ea typeface="Calibri"/>
                <a:cs typeface="Times New Roman"/>
              </a:rPr>
              <a:t>Шостаковский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i="1" dirty="0" smtClean="0">
                <a:effectLst/>
                <a:latin typeface="Times New Roman"/>
                <a:ea typeface="Calibri"/>
                <a:cs typeface="Times New Roman"/>
              </a:rPr>
              <a:t>(1905—1983)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000" dirty="0"/>
              <a:t>полимер винилбутилового </a:t>
            </a:r>
            <a:r>
              <a:rPr lang="ru-RU" sz="2000" dirty="0" smtClean="0"/>
              <a:t>спирта – хорошее </a:t>
            </a:r>
            <a:r>
              <a:rPr lang="ru-RU" sz="2000" dirty="0"/>
              <a:t>средством для </a:t>
            </a:r>
            <a:r>
              <a:rPr lang="ru-RU" sz="2000" dirty="0" smtClean="0"/>
              <a:t>заживления </a:t>
            </a:r>
            <a:r>
              <a:rPr lang="ru-RU" sz="2000" dirty="0"/>
              <a:t>ран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9" y="1268759"/>
            <a:ext cx="2472035" cy="2970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1760984" cy="178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4620724"/>
            <a:ext cx="370486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(</a:t>
            </a:r>
            <a:r>
              <a:rPr lang="ru-RU" sz="2000" dirty="0" smtClean="0"/>
              <a:t>–</a:t>
            </a:r>
            <a:r>
              <a:rPr lang="en-US" sz="2000" dirty="0" smtClean="0"/>
              <a:t>CH</a:t>
            </a:r>
            <a:r>
              <a:rPr lang="en-US" sz="2000" baseline="-25000" dirty="0" smtClean="0"/>
              <a:t>2</a:t>
            </a:r>
            <a:r>
              <a:rPr lang="ru-RU" sz="2000" dirty="0"/>
              <a:t>–</a:t>
            </a:r>
            <a:r>
              <a:rPr lang="en-US" sz="2000" dirty="0" smtClean="0"/>
              <a:t>CH</a:t>
            </a:r>
            <a:r>
              <a:rPr lang="ru-RU" sz="2000" dirty="0" smtClean="0"/>
              <a:t>–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n</a:t>
            </a:r>
            <a:endParaRPr lang="ru-RU" sz="2000" baseline="-25000" dirty="0" smtClean="0"/>
          </a:p>
          <a:p>
            <a:r>
              <a:rPr lang="en-US" sz="1100" dirty="0" smtClean="0"/>
              <a:t>                      </a:t>
            </a:r>
            <a:r>
              <a:rPr lang="en-US" sz="1100" b="1" dirty="0" smtClean="0"/>
              <a:t> |</a:t>
            </a:r>
            <a:endParaRPr lang="ru-RU" sz="1100" b="1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ru-RU" sz="1100" dirty="0" smtClean="0"/>
              <a:t> </a:t>
            </a:r>
            <a:r>
              <a:rPr lang="en-US" sz="2000" dirty="0" smtClean="0"/>
              <a:t>O</a:t>
            </a:r>
            <a:r>
              <a:rPr lang="ru-RU" sz="2000" dirty="0"/>
              <a:t>–</a:t>
            </a:r>
            <a:r>
              <a:rPr lang="en-US" sz="2000" dirty="0" smtClean="0"/>
              <a:t>CH</a:t>
            </a:r>
            <a:r>
              <a:rPr lang="en-US" sz="2000" baseline="-25000" dirty="0" smtClean="0"/>
              <a:t>2</a:t>
            </a:r>
            <a:r>
              <a:rPr lang="ru-RU" sz="2000" dirty="0" smtClean="0"/>
              <a:t>–</a:t>
            </a:r>
            <a:r>
              <a:rPr lang="en-US" sz="2000" dirty="0" smtClean="0"/>
              <a:t>CH</a:t>
            </a:r>
            <a:r>
              <a:rPr lang="en-US" sz="2000" baseline="-25000" dirty="0" smtClean="0"/>
              <a:t>2</a:t>
            </a:r>
            <a:r>
              <a:rPr lang="ru-RU" sz="2000" dirty="0" smtClean="0"/>
              <a:t>–</a:t>
            </a:r>
            <a:r>
              <a:rPr lang="en-US" sz="2000" dirty="0" smtClean="0"/>
              <a:t>CH</a:t>
            </a:r>
            <a:r>
              <a:rPr lang="en-US" sz="2000" baseline="-25000" dirty="0" smtClean="0"/>
              <a:t>2</a:t>
            </a:r>
            <a:r>
              <a:rPr lang="ru-RU" sz="2000" dirty="0" smtClean="0"/>
              <a:t>–</a:t>
            </a:r>
            <a:r>
              <a:rPr lang="en-US" sz="2000" dirty="0" smtClean="0"/>
              <a:t>CH</a:t>
            </a:r>
            <a:r>
              <a:rPr lang="en-US" sz="2000" baseline="-25000" dirty="0" smtClean="0"/>
              <a:t>3</a:t>
            </a:r>
            <a:endParaRPr lang="ru-RU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60506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Учёные Ленинграда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272808" cy="4525963"/>
          </a:xfrm>
        </p:spPr>
        <p:txBody>
          <a:bodyPr/>
          <a:lstStyle/>
          <a:p>
            <a:r>
              <a:rPr lang="ru-RU" sz="2400" dirty="0"/>
              <a:t>разработали и изготовили более 60 новых лечебных </a:t>
            </a:r>
            <a:r>
              <a:rPr lang="ru-RU" sz="2400" dirty="0" smtClean="0"/>
              <a:t>препаратов</a:t>
            </a:r>
            <a:endParaRPr lang="en-US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1944 году освоили метод переливания плазмы, создали новые растворы для консервации </a:t>
            </a:r>
            <a:r>
              <a:rPr lang="ru-RU" sz="2400" dirty="0" smtClean="0"/>
              <a:t>крови</a:t>
            </a:r>
            <a:endParaRPr lang="en-US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лаборатории аналитической химии было создано производство наркозного эфира: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ru-RU" dirty="0" smtClean="0"/>
              <a:t>СН</a:t>
            </a:r>
            <a:r>
              <a:rPr lang="ru-RU" baseline="-25000" dirty="0" smtClean="0"/>
              <a:t>3</a:t>
            </a:r>
            <a:r>
              <a:rPr lang="ru-RU" dirty="0" smtClean="0"/>
              <a:t>–СН</a:t>
            </a:r>
            <a:r>
              <a:rPr lang="ru-RU" baseline="-25000" dirty="0" smtClean="0"/>
              <a:t>2</a:t>
            </a:r>
            <a:r>
              <a:rPr lang="ru-RU" dirty="0" smtClean="0"/>
              <a:t>–О–СН</a:t>
            </a:r>
            <a:r>
              <a:rPr lang="ru-RU" baseline="-25000" dirty="0" smtClean="0"/>
              <a:t>2</a:t>
            </a:r>
            <a:r>
              <a:rPr lang="ru-RU" dirty="0" smtClean="0"/>
              <a:t>–СН</a:t>
            </a:r>
            <a:r>
              <a:rPr lang="ru-RU" baseline="-25000" dirty="0" smtClean="0"/>
              <a:t>3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1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69160"/>
            <a:ext cx="2492820" cy="122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948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Александр Владимирович Паладин </a:t>
            </a: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/>
            </a:r>
            <a:b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</a:b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(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1885-1972)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412776"/>
            <a:ext cx="2177763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155679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Синтезировал </a:t>
            </a:r>
            <a:r>
              <a:rPr lang="ru-RU" sz="2400" dirty="0"/>
              <a:t>средства для остановки </a:t>
            </a:r>
            <a:r>
              <a:rPr lang="ru-RU" sz="2400" dirty="0" smtClean="0"/>
              <a:t>кровотечения</a:t>
            </a:r>
          </a:p>
          <a:p>
            <a:endParaRPr lang="ru-RU" sz="2400" dirty="0" smtClean="0"/>
          </a:p>
          <a:p>
            <a:r>
              <a:rPr lang="ru-RU" sz="2400" dirty="0" smtClean="0"/>
              <a:t>Под </a:t>
            </a:r>
            <a:r>
              <a:rPr lang="ru-RU" sz="2400" dirty="0"/>
              <a:t>его руководством учеными Московского университета был синтезирован фермент тромбон – препарат для свертывания </a:t>
            </a:r>
            <a:r>
              <a:rPr lang="ru-RU" sz="2400" dirty="0" smtClean="0"/>
              <a:t>крови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518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Исаак Яковлевич </a:t>
            </a:r>
            <a:r>
              <a:rPr lang="ru-RU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Постовский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/>
            </a:r>
            <a:b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</a:b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(1886-1957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)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Light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237626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19872" y="17728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синтезировал большую серию сульфаниламидных препаратов, общая формула которых: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где R – радикал, обычно содержащий </a:t>
            </a:r>
            <a:r>
              <a:rPr lang="ru-RU" dirty="0" err="1" smtClean="0"/>
              <a:t>гетероциклы</a:t>
            </a:r>
            <a:r>
              <a:rPr lang="ru-RU" dirty="0" smtClean="0"/>
              <a:t>. Например: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659" y="2636912"/>
            <a:ext cx="2078080" cy="47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933056"/>
            <a:ext cx="248363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993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Исаак Яковлевич </a:t>
            </a:r>
            <a:r>
              <a:rPr lang="ru-RU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Постовский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/>
            </a:r>
            <a:b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</a:b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(1886-1957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)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Light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237626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00195" y="1628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первые годы войны </a:t>
            </a:r>
            <a:r>
              <a:rPr lang="ru-RU" dirty="0" smtClean="0"/>
              <a:t>в </a:t>
            </a:r>
            <a:r>
              <a:rPr lang="ru-RU" dirty="0"/>
              <a:t>рекордно короткие сроки организовал производство сульфаниламидных препаратов на Свердловском химическом </a:t>
            </a:r>
            <a:r>
              <a:rPr lang="ru-RU" dirty="0" smtClean="0"/>
              <a:t>заводе</a:t>
            </a:r>
          </a:p>
          <a:p>
            <a:endParaRPr lang="ru-RU" dirty="0"/>
          </a:p>
          <a:p>
            <a:r>
              <a:rPr lang="ru-RU" dirty="0" smtClean="0"/>
              <a:t>Для </a:t>
            </a:r>
            <a:r>
              <a:rPr lang="ru-RU" dirty="0"/>
              <a:t>лечения длительно незаживающих ран </a:t>
            </a:r>
            <a:r>
              <a:rPr lang="ru-RU" dirty="0" smtClean="0"/>
              <a:t>предложил комбинацию </a:t>
            </a:r>
            <a:r>
              <a:rPr lang="ru-RU" dirty="0"/>
              <a:t>сульфамидных препаратов с </a:t>
            </a:r>
            <a:r>
              <a:rPr lang="ru-RU" dirty="0" err="1"/>
              <a:t>бентонитовой</a:t>
            </a:r>
            <a:r>
              <a:rPr lang="ru-RU" dirty="0"/>
              <a:t> глиной </a:t>
            </a:r>
            <a:r>
              <a:rPr lang="ru-RU" dirty="0" smtClean="0"/>
              <a:t>– средство, используемое и сегодня в медицине, так называемая «</a:t>
            </a:r>
            <a:r>
              <a:rPr lang="ru-RU" dirty="0"/>
              <a:t>паста </a:t>
            </a:r>
            <a:r>
              <a:rPr lang="ru-RU" dirty="0" err="1"/>
              <a:t>Постовского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74841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627784" y="2204864"/>
            <a:ext cx="5940000" cy="3312368"/>
          </a:xfrm>
          <a:ln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89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лет</a:t>
            </a:r>
            <a:br>
              <a:rPr sz="89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89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Великой</a:t>
            </a:r>
            <a:r>
              <a:rPr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6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sz="89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Победе</a:t>
            </a:r>
            <a:endParaRPr sz="89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5" descr="Политик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r="15961" b="21966"/>
          <a:stretch/>
        </p:blipFill>
        <p:spPr bwMode="auto">
          <a:xfrm>
            <a:off x="971600" y="121942"/>
            <a:ext cx="4196615" cy="297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Зинаида Виссарионовна </a:t>
            </a: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Ермольева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/>
            </a:r>
            <a:b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</a:b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(1898-1974) 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Ligh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600200"/>
            <a:ext cx="533893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Синтезировала </a:t>
            </a:r>
            <a:r>
              <a:rPr lang="ru-RU" sz="2400" dirty="0"/>
              <a:t>первый отечественный пенициллин из плесневого гриба рода </a:t>
            </a:r>
            <a:r>
              <a:rPr lang="ru-RU" sz="2400" dirty="0" err="1"/>
              <a:t>Penicillium</a:t>
            </a:r>
            <a:r>
              <a:rPr lang="ru-RU" sz="2400" dirty="0"/>
              <a:t> </a:t>
            </a:r>
            <a:r>
              <a:rPr lang="ru-RU" sz="2400" dirty="0" err="1" smtClean="0"/>
              <a:t>crustosum</a:t>
            </a:r>
            <a:r>
              <a:rPr lang="ru-RU" sz="2400" dirty="0" smtClean="0"/>
              <a:t> и организовала его промышленное производство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800" dirty="0" smtClean="0"/>
              <a:t>	</a:t>
            </a:r>
            <a:r>
              <a:rPr lang="ru-RU" sz="2800" i="1" dirty="0" err="1" smtClean="0"/>
              <a:t>бензилпенициллин</a:t>
            </a:r>
            <a:endParaRPr lang="ru-RU" sz="2800" i="1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2160240" cy="3377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"/>
          <a:stretch/>
        </p:blipFill>
        <p:spPr bwMode="auto">
          <a:xfrm>
            <a:off x="3779912" y="3645024"/>
            <a:ext cx="4208821" cy="123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381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Сп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894263" cy="367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297761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равн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8913"/>
            <a:ext cx="4894262" cy="367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procaine_penicillin_for_inj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36838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Бу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92" y="1196975"/>
            <a:ext cx="3169358" cy="3960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27584" y="1988840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ea typeface="+mj-ea"/>
                <a:cs typeface="Times New Roman" pitchFamily="18" charset="0"/>
              </a:rPr>
              <a:t>Николай Нилович </a:t>
            </a:r>
            <a:endParaRPr lang="ru-RU" sz="32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Light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ea typeface="+mj-ea"/>
                <a:cs typeface="Times New Roman" pitchFamily="18" charset="0"/>
              </a:rPr>
              <a:t>Бурденко 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Ligh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госп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460623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6659563" y="6381750"/>
            <a:ext cx="2449512" cy="476250"/>
            <a:chOff x="4059" y="4020"/>
            <a:chExt cx="1543" cy="300"/>
          </a:xfrm>
        </p:grpSpPr>
        <p:sp>
          <p:nvSpPr>
            <p:cNvPr id="17413" name="AutoShape 5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4059" y="4020"/>
              <a:ext cx="385" cy="300"/>
            </a:xfrm>
            <a:prstGeom prst="actionButtonBeginning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4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445" y="4021"/>
              <a:ext cx="385" cy="299"/>
            </a:xfrm>
            <a:prstGeom prst="actionButtonBackPrevious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5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830" y="4021"/>
              <a:ext cx="385" cy="299"/>
            </a:xfrm>
            <a:prstGeom prst="actionButtonForwardNex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6" name="AutoShape 8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5217" y="4021"/>
              <a:ext cx="385" cy="299"/>
            </a:xfrm>
            <a:prstGeom prst="actionButtonEnd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" name="Picture 3" descr="№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45720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79388" y="260350"/>
          <a:ext cx="8664575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иаграмма" r:id="rId3" imgW="4276605" imgH="2381272" progId="MSGraph.Chart.8">
                  <p:embed/>
                </p:oleObj>
              </mc:Choice>
              <mc:Fallback>
                <p:oleObj name="Диаграмма" r:id="rId3" imgW="4276605" imgH="2381272" progId="MSGraph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60350"/>
                        <a:ext cx="8664575" cy="410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Георгий </a:t>
            </a:r>
            <a:r>
              <a:rPr lang="ru-RU" sz="2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Францевич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Гаузе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 (1910-1986) 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и Мария Георгиевна </a:t>
            </a:r>
            <a:r>
              <a:rPr lang="ru-RU" sz="2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Бражникова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 (1913-1998)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Light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600201"/>
            <a:ext cx="4248472" cy="154076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синтезировали оригинальный советский антибиотик – грамицидин С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1789"/>
            <a:ext cx="2088232" cy="2704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1905000" cy="2752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7" descr="File:Gramicidin 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99" y="3212976"/>
            <a:ext cx="3339949" cy="247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72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Николай Александрович 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Красильников</a:t>
            </a:r>
            <a:b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</a:b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(1896-1973)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Light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9620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Выявленные группой советских ученых во главе с Николаем Красильниковым антибактериальные свойства почвенных лучистых грибков – актиномицетов, легли в основу создания таких антибиотиков, как актиномицин и стрептомицин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9156" name="Picture 4" descr="File:Streptomycin3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060848"/>
            <a:ext cx="372401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38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632848" cy="53285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Неоценим </a:t>
            </a:r>
            <a:r>
              <a:rPr lang="ru-RU" sz="1800" dirty="0"/>
              <a:t>подвиг советского народа, одержавшего в Великой Отечественной войне историческую победу над </a:t>
            </a:r>
            <a:r>
              <a:rPr lang="ru-RU" sz="1800" dirty="0" smtClean="0"/>
              <a:t>фашизмом. Важный </a:t>
            </a:r>
            <a:r>
              <a:rPr lang="ru-RU" sz="1800" dirty="0"/>
              <a:t>вклад в общую победу над врагом внесли и советские химики-фармацевты. И хотя советская фармакология была не готова к войне, она достойно прошла это испытание. Важность работы этих ученых очевидна. Их открытия спасли жизни миллионам людей и продолжают их спасать. Каждое их открытие, совершаемое с целью помочь фронту это тоже подвиг, косвенно повлиявший на ход военных действий. Ученые не убивали немецких солдат, с их помощью не брали города, и не уничтожались армии, но без них мы вряд ли бы увидели красное знамя, развевающееся на куполе Рейхстага. Их труд, нацеленный на обеспечение Победы,  </a:t>
            </a:r>
            <a:r>
              <a:rPr lang="ru-RU" sz="1800" dirty="0" smtClean="0"/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/>
              <a:t> </a:t>
            </a:r>
            <a:r>
              <a:rPr lang="ru-RU" sz="1800" smtClean="0"/>
              <a:t>         </a:t>
            </a:r>
            <a:r>
              <a:rPr lang="ru-RU" sz="1800" smtClean="0"/>
              <a:t>способствовал </a:t>
            </a:r>
            <a:r>
              <a:rPr lang="ru-RU" sz="1800" dirty="0"/>
              <a:t>укреплению </a:t>
            </a:r>
            <a:r>
              <a:rPr lang="ru-RU" sz="1800" dirty="0" smtClean="0"/>
              <a:t>системы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</a:t>
            </a:r>
            <a:r>
              <a:rPr lang="ru-RU" sz="1800" dirty="0"/>
              <a:t>здравоохранения нашей </a:t>
            </a:r>
            <a:r>
              <a:rPr lang="ru-RU" sz="1800" dirty="0" smtClean="0"/>
              <a:t>	  страны</a:t>
            </a:r>
            <a:r>
              <a:rPr lang="ru-RU" sz="1800" dirty="0"/>
              <a:t>, </a:t>
            </a: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дал </a:t>
            </a:r>
            <a:r>
              <a:rPr lang="ru-RU" sz="1800" dirty="0"/>
              <a:t>толчок ее бурному </a:t>
            </a: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развитию.</a:t>
            </a:r>
            <a:endParaRPr lang="ru-RU" sz="18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060340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57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амятни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113"/>
            <a:ext cx="737711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84325" y="4124325"/>
            <a:ext cx="75596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0066"/>
                </a:solidFill>
                <a:latin typeface="Times New Roman" pitchFamily="18" charset="0"/>
              </a:rPr>
              <a:t>Ученым-медикам, боровшимся за</a:t>
            </a:r>
          </a:p>
          <a:p>
            <a:r>
              <a:rPr lang="ru-RU" sz="3200" b="1">
                <a:solidFill>
                  <a:srgbClr val="000066"/>
                </a:solidFill>
                <a:latin typeface="Times New Roman" pitchFamily="18" charset="0"/>
              </a:rPr>
              <a:t>        жизнь людей во время Великой</a:t>
            </a:r>
          </a:p>
          <a:p>
            <a:r>
              <a:rPr lang="ru-RU" sz="3200" b="1">
                <a:solidFill>
                  <a:srgbClr val="000066"/>
                </a:solidFill>
                <a:latin typeface="Times New Roman" pitchFamily="18" charset="0"/>
              </a:rPr>
              <a:t>                        Отечественной войны, –</a:t>
            </a:r>
          </a:p>
          <a:p>
            <a:r>
              <a:rPr lang="ru-RU" sz="3200" b="1">
                <a:solidFill>
                  <a:srgbClr val="000066"/>
                </a:solidFill>
                <a:latin typeface="Times New Roman" pitchFamily="18" charset="0"/>
              </a:rPr>
              <a:t>                                        светлая память…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2484438" y="5149850"/>
            <a:ext cx="6659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>
                <a:solidFill>
                  <a:srgbClr val="A50021"/>
                </a:solidFill>
                <a:latin typeface="Times New Roman" pitchFamily="18" charset="0"/>
              </a:rPr>
              <a:t>     </a:t>
            </a:r>
            <a:endParaRPr lang="ru-RU"/>
          </a:p>
        </p:txBody>
      </p:sp>
      <p:pic>
        <p:nvPicPr>
          <p:cNvPr id="10243" name="Picture 9" descr="C:\Users\Оксана\Desktop\penicillinWW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26682" r="16176"/>
          <a:stretch>
            <a:fillRect/>
          </a:stretch>
        </p:blipFill>
        <p:spPr bwMode="auto">
          <a:xfrm>
            <a:off x="2205182" y="476672"/>
            <a:ext cx="4095010" cy="3253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763824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каждого была своя война,</a:t>
            </a:r>
          </a:p>
          <a:p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 путь в перёд, свои участки боя,</a:t>
            </a:r>
          </a:p>
          <a:p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каждый был во всём самим собою,</a:t>
            </a:r>
          </a:p>
          <a:p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только цель  у всех была одна.</a:t>
            </a:r>
          </a:p>
          <a:p>
            <a:r>
              <a:rPr lang="ru-RU" i="1" dirty="0" smtClean="0"/>
              <a:t>		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Маргарита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Алигер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информации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2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cs typeface="Times New Roman" pitchFamily="18" charset="0"/>
              </a:rPr>
              <a:t>Гипотеза</a:t>
            </a:r>
            <a:endParaRPr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/>
              <a:cs typeface="Times New Roman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899592" y="1643063"/>
            <a:ext cx="7200800" cy="4525962"/>
          </a:xfrm>
        </p:spPr>
        <p:txBody>
          <a:bodyPr/>
          <a:lstStyle/>
          <a:p>
            <a:pPr indent="15875" algn="just">
              <a:buFont typeface="Arial" pitchFamily="34" charset="0"/>
              <a:buNone/>
            </a:pPr>
            <a:r>
              <a:rPr lang="ru-RU" dirty="0" smtClean="0">
                <a:latin typeface="Segoe Light"/>
                <a:cs typeface="Times New Roman" pitchFamily="18" charset="0"/>
              </a:rPr>
              <a:t>Советская фармакология в годы войны была хорошо развита, что способствовало уменьшению числа смертей советских солдат и, как следствие, победе над врагом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115616" y="692696"/>
            <a:ext cx="6768752" cy="4525963"/>
          </a:xfrm>
        </p:spPr>
        <p:txBody>
          <a:bodyPr/>
          <a:lstStyle/>
          <a:p>
            <a:pPr marL="0" lvl="0" indent="0" defTabSz="914363" eaLnBrk="1" fontAlgn="auto" hangingPunct="1">
              <a:lnSpc>
                <a:spcPct val="90000"/>
              </a:lnSpc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j-ea"/>
                <a:cs typeface="Times New Roman" pitchFamily="18" charset="0"/>
              </a:rPr>
              <a:t>Объект исследования </a:t>
            </a:r>
            <a:r>
              <a:rPr lang="ru-RU" sz="2800" dirty="0">
                <a:latin typeface="Segoe"/>
                <a:ea typeface="+mj-ea"/>
                <a:cs typeface="Times New Roman" pitchFamily="18" charset="0"/>
              </a:rPr>
              <a:t>– советская фармакология в годы войны</a:t>
            </a:r>
          </a:p>
          <a:p>
            <a:pPr marL="0" lvl="0" indent="0" defTabSz="914363" eaLnBrk="1" fontAlgn="auto" hangingPunct="1">
              <a:lnSpc>
                <a:spcPct val="90000"/>
              </a:lnSpc>
              <a:spcAft>
                <a:spcPts val="0"/>
              </a:spcAft>
              <a:buNone/>
            </a:pPr>
            <a:endParaRPr lang="ru-RU" sz="1000" b="1" dirty="0">
              <a:solidFill>
                <a:srgbClr val="C00000"/>
              </a:solidFill>
              <a:latin typeface="Segoe"/>
              <a:ea typeface="+mj-ea"/>
              <a:cs typeface="Times New Roman" pitchFamily="18" charset="0"/>
            </a:endParaRPr>
          </a:p>
          <a:p>
            <a:pPr marL="0" lvl="0" indent="0" defTabSz="914363" eaLnBrk="1" fontAlgn="auto" hangingPunct="1">
              <a:lnSpc>
                <a:spcPct val="90000"/>
              </a:lnSpc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j-ea"/>
                <a:cs typeface="Times New Roman" pitchFamily="18" charset="0"/>
              </a:rPr>
              <a:t>Предмет исследования </a:t>
            </a:r>
            <a:r>
              <a:rPr lang="ru-RU" sz="2800" b="1" dirty="0">
                <a:latin typeface="Segoe"/>
                <a:ea typeface="+mj-ea"/>
                <a:cs typeface="Times New Roman" pitchFamily="18" charset="0"/>
              </a:rPr>
              <a:t>– </a:t>
            </a:r>
            <a:r>
              <a:rPr lang="ru-RU" sz="2800" dirty="0">
                <a:latin typeface="Segoe"/>
                <a:ea typeface="+mj-ea"/>
                <a:cs typeface="Times New Roman" pitchFamily="18" charset="0"/>
              </a:rPr>
              <a:t>деятельность советских </a:t>
            </a:r>
            <a:r>
              <a:rPr lang="ru-RU" sz="2800" dirty="0" smtClean="0">
                <a:latin typeface="Segoe"/>
                <a:ea typeface="+mj-ea"/>
                <a:cs typeface="Times New Roman" pitchFamily="18" charset="0"/>
              </a:rPr>
              <a:t>ученых </a:t>
            </a:r>
            <a:r>
              <a:rPr lang="ru-RU" sz="2800" dirty="0">
                <a:latin typeface="Segoe"/>
                <a:ea typeface="+mj-ea"/>
                <a:cs typeface="Times New Roman" pitchFamily="18" charset="0"/>
              </a:rPr>
              <a:t>в военное время</a:t>
            </a:r>
          </a:p>
          <a:p>
            <a:pPr marL="0" lvl="0" indent="0" defTabSz="914363" eaLnBrk="1" fontAlgn="auto" hangingPunct="1">
              <a:lnSpc>
                <a:spcPct val="90000"/>
              </a:lnSpc>
              <a:spcAft>
                <a:spcPts val="0"/>
              </a:spcAft>
              <a:buNone/>
            </a:pPr>
            <a:endParaRPr lang="ru-RU" sz="1000" b="1" dirty="0">
              <a:solidFill>
                <a:srgbClr val="C00000"/>
              </a:solidFill>
              <a:latin typeface="Segoe"/>
              <a:ea typeface="+mj-ea"/>
              <a:cs typeface="Times New Roman" pitchFamily="18" charset="0"/>
            </a:endParaRPr>
          </a:p>
          <a:p>
            <a:pPr marL="0" lvl="0" indent="0" defTabSz="914363" eaLnBrk="1" fontAlgn="auto" hangingPunct="1">
              <a:lnSpc>
                <a:spcPct val="90000"/>
              </a:lnSpc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j-ea"/>
                <a:cs typeface="Times New Roman" pitchFamily="18" charset="0"/>
              </a:rPr>
              <a:t>Цель исследования: </a:t>
            </a:r>
            <a:r>
              <a:rPr lang="ru-RU" sz="2800" dirty="0" smtClean="0">
                <a:latin typeface="Segoe"/>
                <a:ea typeface="+mj-ea"/>
                <a:cs typeface="Times New Roman" pitchFamily="18" charset="0"/>
              </a:rPr>
              <a:t>раскрытие роли </a:t>
            </a:r>
            <a:r>
              <a:rPr lang="ru-RU" sz="2800" dirty="0">
                <a:latin typeface="Segoe"/>
                <a:ea typeface="+mj-ea"/>
                <a:cs typeface="Times New Roman" pitchFamily="18" charset="0"/>
              </a:rPr>
              <a:t>советских </a:t>
            </a:r>
            <a:r>
              <a:rPr lang="ru-RU" sz="2800" dirty="0" smtClean="0">
                <a:latin typeface="Segoe"/>
                <a:ea typeface="+mj-ea"/>
                <a:cs typeface="Times New Roman" pitchFamily="18" charset="0"/>
              </a:rPr>
              <a:t>химиков-фармацевтов в </a:t>
            </a:r>
            <a:r>
              <a:rPr lang="ru-RU" sz="2800" dirty="0">
                <a:latin typeface="Segoe"/>
                <a:ea typeface="+mj-ea"/>
                <a:cs typeface="Times New Roman" pitchFamily="18" charset="0"/>
              </a:rPr>
              <a:t>Великой Отечественной войне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Задачи:</a:t>
            </a:r>
            <a:endParaRPr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899592" y="1124744"/>
            <a:ext cx="7128792" cy="5001419"/>
          </a:xfrm>
        </p:spPr>
        <p:txBody>
          <a:bodyPr/>
          <a:lstStyle/>
          <a:p>
            <a:r>
              <a:rPr lang="ru-RU" sz="2800" dirty="0" smtClean="0">
                <a:latin typeface="Segoe"/>
              </a:rPr>
              <a:t>изучить состояние советской фармакологии в довоенное время;</a:t>
            </a:r>
          </a:p>
          <a:p>
            <a:endParaRPr lang="ru-RU" sz="500" dirty="0" smtClean="0">
              <a:latin typeface="Segoe"/>
            </a:endParaRPr>
          </a:p>
          <a:p>
            <a:r>
              <a:rPr lang="ru-RU" sz="2800" dirty="0" smtClean="0">
                <a:latin typeface="Segoe"/>
              </a:rPr>
              <a:t>выяснить, как повлияла на неё война;</a:t>
            </a:r>
          </a:p>
          <a:p>
            <a:endParaRPr lang="ru-RU" sz="500" dirty="0" smtClean="0">
              <a:latin typeface="Segoe"/>
            </a:endParaRPr>
          </a:p>
          <a:p>
            <a:r>
              <a:rPr lang="ru-RU" sz="2800" dirty="0" smtClean="0">
                <a:latin typeface="Segoe"/>
              </a:rPr>
              <a:t>узнать, какие лекарственные препараты производились в это время;</a:t>
            </a:r>
          </a:p>
          <a:p>
            <a:endParaRPr lang="ru-RU" sz="500" dirty="0" smtClean="0">
              <a:latin typeface="Segoe"/>
            </a:endParaRPr>
          </a:p>
          <a:p>
            <a:r>
              <a:rPr lang="ru-RU" sz="2800" dirty="0" smtClean="0">
                <a:latin typeface="Segoe"/>
              </a:rPr>
              <a:t>узнать об открытиях советских ученых      	фармацевтов в годы ВОВ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627784" y="3195042"/>
            <a:ext cx="5616624" cy="273630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К началу войны в стране действовали 59 химико-фармацевтических предприятий, на которых было занято 14,9 тыс. человек.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Был </a:t>
            </a:r>
            <a:r>
              <a:rPr lang="ru-RU" sz="1600" dirty="0"/>
              <a:t>освоен выпуск целого ряда новых для того времени препаратов, в первую очередь – антибактериальных </a:t>
            </a:r>
            <a:r>
              <a:rPr lang="ru-RU" sz="1600" dirty="0" smtClean="0"/>
              <a:t>сульфаниламидов</a:t>
            </a:r>
          </a:p>
          <a:p>
            <a:pPr marL="0" indent="0">
              <a:buNone/>
            </a:pPr>
            <a:r>
              <a:rPr lang="ru-RU" sz="1600" dirty="0"/>
              <a:t>Стремительно росло производство. Так, выпуск йода по сравнению с 1916 годом увеличился с 0,5 до 200 тонн в год, алкалоидов опия – в 26 раз.</a:t>
            </a:r>
          </a:p>
          <a:p>
            <a:pPr marL="0" indent="0">
              <a:buNone/>
            </a:pPr>
            <a:endParaRPr lang="ru-RU" sz="1600" dirty="0" smtClean="0">
              <a:latin typeface="Segoe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48679"/>
            <a:ext cx="4713287" cy="2646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Испытание войной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45435"/>
          </a:xfrm>
        </p:spPr>
        <p:txBody>
          <a:bodyPr/>
          <a:lstStyle/>
          <a:p>
            <a:r>
              <a:rPr lang="ru-RU" sz="1800" dirty="0"/>
              <a:t>Новые производства сульфаниламидных препаратов, новокаина, эфира для наркоза, </a:t>
            </a:r>
            <a:r>
              <a:rPr lang="ru-RU" sz="1800" dirty="0" err="1" smtClean="0"/>
              <a:t>гексенала</a:t>
            </a:r>
            <a:r>
              <a:rPr lang="ru-RU" sz="1800" dirty="0" smtClean="0"/>
              <a:t> были маломощны </a:t>
            </a:r>
            <a:r>
              <a:rPr lang="ru-RU" sz="1800" dirty="0"/>
              <a:t>и не могли быстро увеличить объемы выпуска, чтобы обеспечить </a:t>
            </a:r>
            <a:r>
              <a:rPr lang="ru-RU" sz="1800" dirty="0" smtClean="0"/>
              <a:t>потребности </a:t>
            </a:r>
            <a:r>
              <a:rPr lang="ru-RU" sz="1800" dirty="0"/>
              <a:t>армии. </a:t>
            </a:r>
            <a:endParaRPr lang="ru-RU" sz="1800" dirty="0" smtClean="0"/>
          </a:p>
          <a:p>
            <a:endParaRPr lang="ru-RU" sz="500" dirty="0" smtClean="0"/>
          </a:p>
          <a:p>
            <a:r>
              <a:rPr lang="ru-RU" sz="1800" dirty="0" smtClean="0"/>
              <a:t>Многие </a:t>
            </a:r>
            <a:r>
              <a:rPr lang="ru-RU" sz="1800" dirty="0"/>
              <a:t>отечественные препараты были невысокого </a:t>
            </a:r>
            <a:r>
              <a:rPr lang="ru-RU" sz="1800" dirty="0" smtClean="0"/>
              <a:t>качества. </a:t>
            </a:r>
          </a:p>
          <a:p>
            <a:endParaRPr lang="ru-RU" sz="500" dirty="0"/>
          </a:p>
          <a:p>
            <a:r>
              <a:rPr lang="ru-RU" sz="1800" dirty="0"/>
              <a:t>Число фармацевтов, работавших в аптечных учреждениях, сократилось в 1941-1942 гг. более чем наполовину, т.к. с первых же дней войны огромный отряд врачей и фармацевтов ушел в действующую </a:t>
            </a:r>
            <a:r>
              <a:rPr lang="ru-RU" sz="1800" dirty="0" smtClean="0"/>
              <a:t>армию.</a:t>
            </a:r>
          </a:p>
          <a:p>
            <a:endParaRPr lang="ru-RU" sz="500" dirty="0" smtClean="0"/>
          </a:p>
          <a:p>
            <a:r>
              <a:rPr lang="ru-RU" sz="1800" dirty="0" smtClean="0"/>
              <a:t>Многие </a:t>
            </a:r>
            <a:r>
              <a:rPr lang="ru-RU" sz="1800" dirty="0"/>
              <a:t>предприятия медицинской промышленности были разрушены </a:t>
            </a:r>
            <a:r>
              <a:rPr lang="ru-RU" sz="1800" dirty="0" smtClean="0"/>
              <a:t>    	или </a:t>
            </a:r>
            <a:r>
              <a:rPr lang="ru-RU" sz="1800" dirty="0"/>
              <a:t>эвакуированы. </a:t>
            </a:r>
            <a:endParaRPr lang="ru-RU" sz="1800" dirty="0" smtClean="0"/>
          </a:p>
          <a:p>
            <a:endParaRPr lang="ru-RU" sz="500" dirty="0" smtClean="0"/>
          </a:p>
          <a:p>
            <a:pPr lvl="2"/>
            <a:r>
              <a:rPr lang="ru-RU" sz="1800" dirty="0" smtClean="0"/>
              <a:t>Строгий режим экономии</a:t>
            </a:r>
            <a:r>
              <a:rPr lang="ru-RU" sz="1800" dirty="0"/>
              <a:t> в расходование медикаментов</a:t>
            </a:r>
            <a:r>
              <a:rPr lang="ru-RU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8301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Light"/>
                <a:cs typeface="Times New Roman" pitchFamily="18" charset="0"/>
              </a:rPr>
              <a:t>Испытание войной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45435"/>
          </a:xfrm>
        </p:spPr>
        <p:txBody>
          <a:bodyPr/>
          <a:lstStyle/>
          <a:p>
            <a:r>
              <a:rPr lang="ru-RU" sz="1800" dirty="0" smtClean="0"/>
              <a:t>Эвакуация </a:t>
            </a:r>
            <a:r>
              <a:rPr lang="ru-RU" sz="1800" dirty="0"/>
              <a:t>фармацевтических </a:t>
            </a:r>
            <a:r>
              <a:rPr lang="ru-RU" sz="1800" dirty="0" smtClean="0"/>
              <a:t>заводов фактически </a:t>
            </a:r>
            <a:r>
              <a:rPr lang="ru-RU" sz="1800" dirty="0"/>
              <a:t>потребовала создания новых предприятий в глубоком тылу, </a:t>
            </a:r>
            <a:r>
              <a:rPr lang="ru-RU" sz="1800" dirty="0" smtClean="0"/>
              <a:t>что обернулось </a:t>
            </a:r>
            <a:r>
              <a:rPr lang="ru-RU" sz="1800" dirty="0"/>
              <a:t>резким сокращением объемов производства </a:t>
            </a:r>
            <a:r>
              <a:rPr lang="ru-RU" sz="1800" dirty="0" smtClean="0"/>
              <a:t>медикаментов. </a:t>
            </a:r>
          </a:p>
          <a:p>
            <a:endParaRPr lang="ru-RU" sz="500" dirty="0"/>
          </a:p>
          <a:p>
            <a:r>
              <a:rPr lang="ru-RU" sz="1800" dirty="0"/>
              <a:t>Промышленность практически не поставляла такие жизненно необходимые для оказания помощи раненым препараты, как эфир для наркоза, стрептоцид, глюкозу, сульфидин, раствор морфина. </a:t>
            </a:r>
            <a:endParaRPr lang="ru-RU" sz="1800" dirty="0" smtClean="0"/>
          </a:p>
          <a:p>
            <a:endParaRPr lang="ru-RU" sz="500" dirty="0" smtClean="0"/>
          </a:p>
          <a:p>
            <a:r>
              <a:rPr lang="ru-RU" sz="1800" dirty="0" smtClean="0"/>
              <a:t>Полностью </a:t>
            </a:r>
            <a:r>
              <a:rPr lang="ru-RU" sz="1800" dirty="0"/>
              <a:t>прекратились поставки новокаина, риванола, йода, </a:t>
            </a:r>
            <a:r>
              <a:rPr lang="ru-RU" sz="1800" dirty="0" err="1"/>
              <a:t>гексенала</a:t>
            </a:r>
            <a:r>
              <a:rPr lang="ru-RU" sz="1800" dirty="0"/>
              <a:t>, кодеина, кофеин-</a:t>
            </a:r>
            <a:r>
              <a:rPr lang="ru-RU" sz="1800" dirty="0" err="1"/>
              <a:t>бензоата</a:t>
            </a:r>
            <a:r>
              <a:rPr lang="ru-RU" sz="1800" dirty="0"/>
              <a:t>, пирамидона, фенацетина, аспирина и ряда других лекарственных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1237090054"/>
      </p:ext>
    </p:extLst>
  </p:cSld>
  <p:clrMapOvr>
    <a:masterClrMapping/>
  </p:clrMapOvr>
</p:sld>
</file>

<file path=ppt/theme/theme1.xml><?xml version="1.0" encoding="utf-8"?>
<a:theme xmlns:a="http://schemas.openxmlformats.org/drawingml/2006/main" name="9_23feb_2010_3011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10389963</Template>
  <TotalTime>1053</TotalTime>
  <Words>995</Words>
  <Application>Microsoft Office PowerPoint</Application>
  <PresentationFormat>Экран (4:3)</PresentationFormat>
  <Paragraphs>138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9_23feb_2010_3011</vt:lpstr>
      <vt:lpstr>Диаграмма</vt:lpstr>
      <vt:lpstr>Лекарства для Победы</vt:lpstr>
      <vt:lpstr>   лет Великой             Победе</vt:lpstr>
      <vt:lpstr>Презентация PowerPoint</vt:lpstr>
      <vt:lpstr>Гипотеза</vt:lpstr>
      <vt:lpstr>Презентация PowerPoint</vt:lpstr>
      <vt:lpstr>Задачи:</vt:lpstr>
      <vt:lpstr>Презентация PowerPoint</vt:lpstr>
      <vt:lpstr>Испытание войной</vt:lpstr>
      <vt:lpstr>Испытание войной</vt:lpstr>
      <vt:lpstr>Возражденная отрасль</vt:lpstr>
      <vt:lpstr>Возражденная отрасль</vt:lpstr>
      <vt:lpstr>Возражденная отрасль</vt:lpstr>
      <vt:lpstr>Возражденная отрасль</vt:lpstr>
      <vt:lpstr>Возражденная отрасль</vt:lpstr>
      <vt:lpstr>Бальзам Шостаковского</vt:lpstr>
      <vt:lpstr>Учёные Ленинграда</vt:lpstr>
      <vt:lpstr>Александр Владимирович Паладин  (1885-1972)</vt:lpstr>
      <vt:lpstr>Исаак Яковлевич Постовский  (1886-1957)</vt:lpstr>
      <vt:lpstr>Исаак Яковлевич Постовский  (1886-1957)</vt:lpstr>
      <vt:lpstr>Зинаида Виссарионовна Ермольева (1898-1974)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Георгий Францевич Гаузе (1910-1986) и Мария Георгиевна Бражникова (1913-1998)</vt:lpstr>
      <vt:lpstr>Николай Александрович Красильников (1896-1973)</vt:lpstr>
      <vt:lpstr>Выводы</vt:lpstr>
      <vt:lpstr>Презентация PowerPoint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Иришка</dc:creator>
  <cp:lastModifiedBy>Иришка</cp:lastModifiedBy>
  <cp:revision>67</cp:revision>
  <dcterms:created xsi:type="dcterms:W3CDTF">2010-03-23T11:53:18Z</dcterms:created>
  <dcterms:modified xsi:type="dcterms:W3CDTF">2015-03-15T06:50:58Z</dcterms:modified>
</cp:coreProperties>
</file>