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</p:sld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8" r:id="rId18"/>
    <p:sldId id="271" r:id="rId19"/>
    <p:sldId id="272" r:id="rId20"/>
    <p:sldId id="273" r:id="rId21"/>
    <p:sldId id="275" r:id="rId22"/>
  </p:sldIdLst>
  <p:sldSz cx="9144000" cy="6858000" type="screen4x3"/>
  <p:notesSz cx="6735763" cy="9856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2" autoAdjust="0"/>
  </p:normalViewPr>
  <p:slideViewPr>
    <p:cSldViewPr>
      <p:cViewPr varScale="1">
        <p:scale>
          <a:sx n="66" d="100"/>
          <a:sy n="66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4A598-C797-4949-A2C8-B1FBB203BE8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8DB67B4-EF10-42D6-AAFE-16C68D756854}">
      <dgm:prSet/>
      <dgm:spPr/>
      <dgm:t>
        <a:bodyPr/>
        <a:lstStyle/>
        <a:p>
          <a:pPr rtl="0"/>
          <a:r>
            <a:rPr lang="ru-RU" dirty="0" smtClean="0"/>
            <a:t>Выполнила:</a:t>
          </a:r>
          <a:endParaRPr lang="ru-RU" dirty="0"/>
        </a:p>
      </dgm:t>
    </dgm:pt>
    <dgm:pt modelId="{E591FA6C-7325-444F-9281-87849254A287}" type="parTrans" cxnId="{89E64261-3640-41D0-955F-CF6162504BCF}">
      <dgm:prSet/>
      <dgm:spPr/>
      <dgm:t>
        <a:bodyPr/>
        <a:lstStyle/>
        <a:p>
          <a:endParaRPr lang="ru-RU"/>
        </a:p>
      </dgm:t>
    </dgm:pt>
    <dgm:pt modelId="{854EAD37-F74B-44D6-9AB8-756B932980CB}" type="sibTrans" cxnId="{89E64261-3640-41D0-955F-CF6162504BCF}">
      <dgm:prSet/>
      <dgm:spPr/>
      <dgm:t>
        <a:bodyPr/>
        <a:lstStyle/>
        <a:p>
          <a:endParaRPr lang="ru-RU"/>
        </a:p>
      </dgm:t>
    </dgm:pt>
    <dgm:pt modelId="{93F217D5-2D9E-44D0-AFED-C006356AA7BB}">
      <dgm:prSet/>
      <dgm:spPr/>
      <dgm:t>
        <a:bodyPr/>
        <a:lstStyle/>
        <a:p>
          <a:pPr rtl="0"/>
          <a:r>
            <a:rPr lang="ru-RU" dirty="0" smtClean="0"/>
            <a:t>Фролова  Я. С.</a:t>
          </a:r>
          <a:endParaRPr lang="ru-RU" dirty="0"/>
        </a:p>
      </dgm:t>
    </dgm:pt>
    <dgm:pt modelId="{6A67ED65-B31D-482F-95F0-C7C2424028A1}" type="parTrans" cxnId="{A2418190-BE68-41EB-88F7-28A6D8FC6A34}">
      <dgm:prSet/>
      <dgm:spPr/>
      <dgm:t>
        <a:bodyPr/>
        <a:lstStyle/>
        <a:p>
          <a:endParaRPr lang="ru-RU"/>
        </a:p>
      </dgm:t>
    </dgm:pt>
    <dgm:pt modelId="{F5B7A28C-8800-4476-B032-8D6D40D3A5F0}" type="sibTrans" cxnId="{A2418190-BE68-41EB-88F7-28A6D8FC6A34}">
      <dgm:prSet/>
      <dgm:spPr/>
      <dgm:t>
        <a:bodyPr/>
        <a:lstStyle/>
        <a:p>
          <a:endParaRPr lang="ru-RU"/>
        </a:p>
      </dgm:t>
    </dgm:pt>
    <dgm:pt modelId="{856B689D-0507-429D-ABBC-E01C1E0AC284}">
      <dgm:prSet/>
      <dgm:spPr/>
      <dgm:t>
        <a:bodyPr/>
        <a:lstStyle/>
        <a:p>
          <a:pPr rtl="0"/>
          <a:r>
            <a:rPr lang="ru-RU" dirty="0" smtClean="0"/>
            <a:t>Группа 54В.</a:t>
          </a:r>
          <a:endParaRPr lang="ru-RU" dirty="0"/>
        </a:p>
      </dgm:t>
    </dgm:pt>
    <dgm:pt modelId="{AE780A0B-A73A-48E7-B7DD-79591F56243A}" type="parTrans" cxnId="{21912510-AE5E-4BC4-8592-FB173BC912F5}">
      <dgm:prSet/>
      <dgm:spPr/>
      <dgm:t>
        <a:bodyPr/>
        <a:lstStyle/>
        <a:p>
          <a:endParaRPr lang="ru-RU"/>
        </a:p>
      </dgm:t>
    </dgm:pt>
    <dgm:pt modelId="{D58E30D0-8944-41E3-8B4A-F90BCF63B7BC}" type="sibTrans" cxnId="{21912510-AE5E-4BC4-8592-FB173BC912F5}">
      <dgm:prSet/>
      <dgm:spPr/>
      <dgm:t>
        <a:bodyPr/>
        <a:lstStyle/>
        <a:p>
          <a:endParaRPr lang="ru-RU"/>
        </a:p>
      </dgm:t>
    </dgm:pt>
    <dgm:pt modelId="{FF7F65F0-6710-4207-863C-F510972F2B7F}" type="pres">
      <dgm:prSet presAssocID="{9004A598-C797-4949-A2C8-B1FBB203BE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9520DA-273F-4000-B4D1-96C8056C61CF}" type="pres">
      <dgm:prSet presAssocID="{D8DB67B4-EF10-42D6-AAFE-16C68D756854}" presName="linNode" presStyleCnt="0"/>
      <dgm:spPr/>
    </dgm:pt>
    <dgm:pt modelId="{BED3F5DE-BC8C-40B4-95A2-1B989A650412}" type="pres">
      <dgm:prSet presAssocID="{D8DB67B4-EF10-42D6-AAFE-16C68D756854}" presName="parentText" presStyleLbl="node1" presStyleIdx="0" presStyleCnt="3" custLinFactY="-100000" custLinFactNeighborX="8615" custLinFactNeighborY="-1419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AB80A-805B-45EB-B2F0-038EBBEB9148}" type="pres">
      <dgm:prSet presAssocID="{854EAD37-F74B-44D6-9AB8-756B932980CB}" presName="sp" presStyleCnt="0"/>
      <dgm:spPr/>
    </dgm:pt>
    <dgm:pt modelId="{D8E9238D-A5E7-4995-83F2-759FA4F13D89}" type="pres">
      <dgm:prSet presAssocID="{93F217D5-2D9E-44D0-AFED-C006356AA7BB}" presName="linNode" presStyleCnt="0"/>
      <dgm:spPr/>
    </dgm:pt>
    <dgm:pt modelId="{9B269B97-ED86-42DB-836A-2E88B3ACC79F}" type="pres">
      <dgm:prSet presAssocID="{93F217D5-2D9E-44D0-AFED-C006356AA7BB}" presName="parentText" presStyleLbl="node1" presStyleIdx="1" presStyleCnt="3" custLinFactNeighborX="8615" custLinFactNeighborY="-176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D97ED-8E93-45EC-B712-B085AE40D02D}" type="pres">
      <dgm:prSet presAssocID="{F5B7A28C-8800-4476-B032-8D6D40D3A5F0}" presName="sp" presStyleCnt="0"/>
      <dgm:spPr/>
    </dgm:pt>
    <dgm:pt modelId="{56238719-986B-458C-B6CA-1448709E29E5}" type="pres">
      <dgm:prSet presAssocID="{856B689D-0507-429D-ABBC-E01C1E0AC284}" presName="linNode" presStyleCnt="0"/>
      <dgm:spPr/>
    </dgm:pt>
    <dgm:pt modelId="{77F1066F-883E-47B3-80A3-92B43F0E793D}" type="pres">
      <dgm:prSet presAssocID="{856B689D-0507-429D-ABBC-E01C1E0AC284}" presName="parentText" presStyleLbl="node1" presStyleIdx="2" presStyleCnt="3" custLinFactNeighborX="8526" custLinFactNeighborY="-328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772928-7409-4ACE-92A7-A1B9F24CE2EC}" type="presOf" srcId="{D8DB67B4-EF10-42D6-AAFE-16C68D756854}" destId="{BED3F5DE-BC8C-40B4-95A2-1B989A650412}" srcOrd="0" destOrd="0" presId="urn:microsoft.com/office/officeart/2005/8/layout/vList5"/>
    <dgm:cxn modelId="{F00C7376-A6E0-4C9E-8D00-38B4B6155E07}" type="presOf" srcId="{93F217D5-2D9E-44D0-AFED-C006356AA7BB}" destId="{9B269B97-ED86-42DB-836A-2E88B3ACC79F}" srcOrd="0" destOrd="0" presId="urn:microsoft.com/office/officeart/2005/8/layout/vList5"/>
    <dgm:cxn modelId="{5E388B03-BD19-44A5-AF6E-CA47713A3F9D}" type="presOf" srcId="{856B689D-0507-429D-ABBC-E01C1E0AC284}" destId="{77F1066F-883E-47B3-80A3-92B43F0E793D}" srcOrd="0" destOrd="0" presId="urn:microsoft.com/office/officeart/2005/8/layout/vList5"/>
    <dgm:cxn modelId="{A2418190-BE68-41EB-88F7-28A6D8FC6A34}" srcId="{9004A598-C797-4949-A2C8-B1FBB203BE84}" destId="{93F217D5-2D9E-44D0-AFED-C006356AA7BB}" srcOrd="1" destOrd="0" parTransId="{6A67ED65-B31D-482F-95F0-C7C2424028A1}" sibTransId="{F5B7A28C-8800-4476-B032-8D6D40D3A5F0}"/>
    <dgm:cxn modelId="{89E64261-3640-41D0-955F-CF6162504BCF}" srcId="{9004A598-C797-4949-A2C8-B1FBB203BE84}" destId="{D8DB67B4-EF10-42D6-AAFE-16C68D756854}" srcOrd="0" destOrd="0" parTransId="{E591FA6C-7325-444F-9281-87849254A287}" sibTransId="{854EAD37-F74B-44D6-9AB8-756B932980CB}"/>
    <dgm:cxn modelId="{CD09073A-5BED-4C4F-97C3-FAC356739F30}" type="presOf" srcId="{9004A598-C797-4949-A2C8-B1FBB203BE84}" destId="{FF7F65F0-6710-4207-863C-F510972F2B7F}" srcOrd="0" destOrd="0" presId="urn:microsoft.com/office/officeart/2005/8/layout/vList5"/>
    <dgm:cxn modelId="{21912510-AE5E-4BC4-8592-FB173BC912F5}" srcId="{9004A598-C797-4949-A2C8-B1FBB203BE84}" destId="{856B689D-0507-429D-ABBC-E01C1E0AC284}" srcOrd="2" destOrd="0" parTransId="{AE780A0B-A73A-48E7-B7DD-79591F56243A}" sibTransId="{D58E30D0-8944-41E3-8B4A-F90BCF63B7BC}"/>
    <dgm:cxn modelId="{CD4BE6D4-E54A-46CB-83CF-B14BB56AFF5A}" type="presParOf" srcId="{FF7F65F0-6710-4207-863C-F510972F2B7F}" destId="{719520DA-273F-4000-B4D1-96C8056C61CF}" srcOrd="0" destOrd="0" presId="urn:microsoft.com/office/officeart/2005/8/layout/vList5"/>
    <dgm:cxn modelId="{AAC7E6B6-CF66-4A33-A832-7AAD8A45AB72}" type="presParOf" srcId="{719520DA-273F-4000-B4D1-96C8056C61CF}" destId="{BED3F5DE-BC8C-40B4-95A2-1B989A650412}" srcOrd="0" destOrd="0" presId="urn:microsoft.com/office/officeart/2005/8/layout/vList5"/>
    <dgm:cxn modelId="{BDF0BDB9-3D7A-4911-8853-4D2FC2608F85}" type="presParOf" srcId="{FF7F65F0-6710-4207-863C-F510972F2B7F}" destId="{F33AB80A-805B-45EB-B2F0-038EBBEB9148}" srcOrd="1" destOrd="0" presId="urn:microsoft.com/office/officeart/2005/8/layout/vList5"/>
    <dgm:cxn modelId="{7BB84D2A-87C5-472B-9896-226333733641}" type="presParOf" srcId="{FF7F65F0-6710-4207-863C-F510972F2B7F}" destId="{D8E9238D-A5E7-4995-83F2-759FA4F13D89}" srcOrd="2" destOrd="0" presId="urn:microsoft.com/office/officeart/2005/8/layout/vList5"/>
    <dgm:cxn modelId="{1BED922D-54A3-4A7A-AC2D-11644FD9D943}" type="presParOf" srcId="{D8E9238D-A5E7-4995-83F2-759FA4F13D89}" destId="{9B269B97-ED86-42DB-836A-2E88B3ACC79F}" srcOrd="0" destOrd="0" presId="urn:microsoft.com/office/officeart/2005/8/layout/vList5"/>
    <dgm:cxn modelId="{18664231-4CCE-4FCE-90C1-B582271DBF4F}" type="presParOf" srcId="{FF7F65F0-6710-4207-863C-F510972F2B7F}" destId="{793D97ED-8E93-45EC-B712-B085AE40D02D}" srcOrd="3" destOrd="0" presId="urn:microsoft.com/office/officeart/2005/8/layout/vList5"/>
    <dgm:cxn modelId="{F4152B4A-5DB8-465D-8F5A-72671559B3C5}" type="presParOf" srcId="{FF7F65F0-6710-4207-863C-F510972F2B7F}" destId="{56238719-986B-458C-B6CA-1448709E29E5}" srcOrd="4" destOrd="0" presId="urn:microsoft.com/office/officeart/2005/8/layout/vList5"/>
    <dgm:cxn modelId="{8CC24CC8-D7F5-45FC-9DD4-FBA99678D0EB}" type="presParOf" srcId="{56238719-986B-458C-B6CA-1448709E29E5}" destId="{77F1066F-883E-47B3-80A3-92B43F0E793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3F5DE-BC8C-40B4-95A2-1B989A650412}">
      <dsp:nvSpPr>
        <dsp:cNvPr id="0" name=""/>
        <dsp:cNvSpPr/>
      </dsp:nvSpPr>
      <dsp:spPr>
        <a:xfrm>
          <a:off x="2047994" y="0"/>
          <a:ext cx="2100423" cy="284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Выполнила:</a:t>
          </a:r>
          <a:endParaRPr lang="ru-RU" sz="1400" kern="1200" dirty="0"/>
        </a:p>
      </dsp:txBody>
      <dsp:txXfrm>
        <a:off x="2061871" y="13877"/>
        <a:ext cx="2072669" cy="256522"/>
      </dsp:txXfrm>
    </dsp:sp>
    <dsp:sp modelId="{9B269B97-ED86-42DB-836A-2E88B3ACC79F}">
      <dsp:nvSpPr>
        <dsp:cNvPr id="0" name=""/>
        <dsp:cNvSpPr/>
      </dsp:nvSpPr>
      <dsp:spPr>
        <a:xfrm>
          <a:off x="2047994" y="248663"/>
          <a:ext cx="2100423" cy="284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Фролова  Я. С.</a:t>
          </a:r>
          <a:endParaRPr lang="ru-RU" sz="1400" kern="1200" dirty="0"/>
        </a:p>
      </dsp:txBody>
      <dsp:txXfrm>
        <a:off x="2061871" y="262540"/>
        <a:ext cx="2072669" cy="256522"/>
      </dsp:txXfrm>
    </dsp:sp>
    <dsp:sp modelId="{77F1066F-883E-47B3-80A3-92B43F0E793D}">
      <dsp:nvSpPr>
        <dsp:cNvPr id="0" name=""/>
        <dsp:cNvSpPr/>
      </dsp:nvSpPr>
      <dsp:spPr>
        <a:xfrm>
          <a:off x="2046124" y="504058"/>
          <a:ext cx="2100423" cy="284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Группа 54В.</a:t>
          </a:r>
          <a:endParaRPr lang="ru-RU" sz="1400" kern="1200" dirty="0"/>
        </a:p>
      </dsp:txBody>
      <dsp:txXfrm>
        <a:off x="2060001" y="517935"/>
        <a:ext cx="2072669" cy="256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2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3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5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0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5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8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1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5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7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5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064EE-99AE-4AE3-9CC8-459E6FAE6F9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108E-DC63-4EAB-A5A0-0A3433BEFC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9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r="-1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4532364"/>
              </p:ext>
            </p:extLst>
          </p:nvPr>
        </p:nvGraphicFramePr>
        <p:xfrm>
          <a:off x="1475656" y="4077072"/>
          <a:ext cx="5834509" cy="882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азвание 1"/>
          <p:cNvSpPr txBox="1"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ПМ-02 «Организация </a:t>
            </a:r>
          </a:p>
          <a:p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видов  деятельности и общение детей»</a:t>
            </a:r>
            <a:endParaRPr lang="ru-RU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2044" y="789179"/>
            <a:ext cx="77768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/>
              </a:rPr>
              <a:t>ДЕПАРТАМЕНТ ОБРАЗОВАНИЯ ВЛАДИМИРСКОЙ ОБЛАСТИ ГОСУДАРСТВЕННОЕ БЮДЖЕТНОЕ ПРОФЕССИОНАЛЬНОЕ ОБРАЗОВАТЕЛЬНОЕ УЧРЕЖДЕНИЕ</a:t>
            </a:r>
            <a:r>
              <a:rPr lang="ru-RU" sz="14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/>
              </a:rPr>
              <a:t>ВЛАДИМИРСКОЙ ОБЛАСТИ «МУРОМСКИЙ ПЕДАГОГИЧЕСКИЙ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</a:rPr>
              <a:t>КОЛЛЕДЖ»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1400" b="1" i="0" u="none" strike="noStrike" kern="1200" normalizeH="0" baseline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prstClr val="black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631000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2015 уч.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"/>
    </mc:Choice>
    <mc:Fallback xmlns="">
      <p:transition spd="slow" advTm="207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64896" cy="864096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544616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трудовых умений и навыков, воспитание ответственности и самостоятельности в процессе совместного труда в уголке природы.</a:t>
            </a:r>
          </a:p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детей в умении определять растения, нуждающиеся в уходе, делать выводы о нехватке тех или иных условий.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Обобщить, уточнять и закрепить знания детей о способах ухода за растениями и о последовательности работы.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культуру трудовой деятельности, любознательность.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детей участвовать в организованном коллективном труде.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интерес к растениям, вызвать желание наблюдать и ухаживать за ними.</a:t>
            </a: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умение планировать свою деятельность и распределять обязанности между участниками. Закреплять знания о действиях с инвентарем.</a:t>
            </a:r>
          </a:p>
          <a:p>
            <a:pPr marL="4572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и материалы: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уголка природы; инвентарь для работы; схемы обозначающие вид инвентаря; схемы-карточки с уловными обозначениями необходимых условий для роста растений; лейки, распылитель, ванночки, фартуки, клеенка, тряпочки, кисточки, палочки, тазы.</a:t>
            </a:r>
          </a:p>
          <a:p>
            <a:pPr marL="45720" indent="0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Систематические наблюдение за растением уголка природы (особенности внешнего вида, строение, наблюдение в благоприятном и неблагоприятном состояниях (экспериментирование) наблюдение за трудом воспитателя, знакомство с моделью трудового процесса). Беседы, рассматривание иллюстраций, составление рассказов о растениях, загадывание загадок, трудовая деятельность, чтение.</a:t>
            </a: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29148"/>
      </p:ext>
    </p:extLst>
  </p:cSld>
  <p:clrMapOvr>
    <a:masterClrMapping/>
  </p:clrMapOvr>
  <p:transition spd="slow" advTm="33314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624736" cy="648072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Слабые и сильные стороны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71600" y="908720"/>
            <a:ext cx="3346704" cy="639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плюсы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863168" y="1844824"/>
            <a:ext cx="3384376" cy="3024336"/>
          </a:xfrm>
        </p:spPr>
        <p:txBody>
          <a:bodyPr>
            <a:normAutofit fontScale="85000" lnSpcReduction="20000"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могут осуществлять простые виды трудовой деятельности по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растениями;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 рабочее место и приводить его в порядок по окончании работы;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комнатных растениях и их потребностях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и заботливое отношение к растениям уголка природы и потребность ухода за ними.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72000" y="908720"/>
            <a:ext cx="3346704" cy="639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минусы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4008" y="1700808"/>
            <a:ext cx="3528392" cy="302433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названия растений у детей легко запоминаются.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2" y="4692277"/>
            <a:ext cx="3168352" cy="21678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73" y="2348880"/>
            <a:ext cx="3406356" cy="22904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54888"/>
            <a:ext cx="3095505" cy="2100521"/>
          </a:xfrm>
          <a:prstGeom prst="rect">
            <a:avLst/>
          </a:prstGeom>
        </p:spPr>
      </p:pic>
      <p:pic>
        <p:nvPicPr>
          <p:cNvPr id="1026" name="Picture 2" descr="C:\Users\Вадим\Documents\3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68" y="764704"/>
            <a:ext cx="1019906" cy="101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дим\Documents\3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75" y="764704"/>
            <a:ext cx="1019905" cy="101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7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070">
        <p:checker/>
      </p:transition>
    </mc:Choice>
    <mc:Fallback xmlns="">
      <p:transition spd="slow" advTm="1207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02.03 Теоретические и методические основы организации продуктивных видов деятельности детей дошкольного возраста</a:t>
            </a:r>
            <a:b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66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115616" y="1628800"/>
            <a:ext cx="6840760" cy="648072"/>
          </a:xfrm>
        </p:spPr>
        <p:txBody>
          <a:bodyPr>
            <a:normAutofit fontScale="85000" lnSpcReduction="10000"/>
          </a:bodyPr>
          <a:lstStyle/>
          <a:p>
            <a:pPr marL="45720" indent="0" algn="ctr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лепка: «пчёлка»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60848"/>
            <a:ext cx="3411231" cy="233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6" y="4244007"/>
            <a:ext cx="3792343" cy="2550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3" y="1844824"/>
            <a:ext cx="4113610" cy="2766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05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530">
        <p:blinds dir="vert"/>
      </p:transition>
    </mc:Choice>
    <mc:Fallback xmlns="">
      <p:transition spd="slow" advTm="1253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208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4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208912" cy="5544616"/>
          </a:xfrm>
        </p:spPr>
        <p:txBody>
          <a:bodyPr>
            <a:normAutofit fontScale="40000" lnSpcReduction="20000"/>
          </a:bodyPr>
          <a:lstStyle/>
          <a:p>
            <a:pPr marL="45720" indent="0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4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интерес к лепке.</a:t>
            </a: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учить создавать образ насекомого из отдельных деталей, используя навыки работы с пластилином – отщепление маленьких кусочков, скатывание, расплющивание.</a:t>
            </a:r>
          </a:p>
          <a:p>
            <a:pPr marL="45720" indent="0">
              <a:buNone/>
            </a:pPr>
            <a:r>
              <a:rPr lang="ru-RU" sz="43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  <a:r>
              <a:rPr lang="ru-RU" sz="4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развивать словарь, мелкую моторику рук, координировать движения рук, творческое воображение.</a:t>
            </a:r>
          </a:p>
          <a:p>
            <a:pPr marL="45720" indent="0">
              <a:buNone/>
            </a:pPr>
            <a:r>
              <a:rPr lang="ru-RU" sz="43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заботливое отношение к природе и её обитателям.</a:t>
            </a:r>
          </a:p>
          <a:p>
            <a:pPr marL="45720" indent="0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4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</a:t>
            </a: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(жёлтого, чёрного, белого цвета) ; салфетка для рук; доска для лепки.</a:t>
            </a:r>
          </a:p>
          <a:p>
            <a:pPr marL="45720" indent="0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</a:t>
            </a:r>
            <a:r>
              <a:rPr lang="ru-RU" sz="4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</a:t>
            </a: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с пчёлкой-образцом</a:t>
            </a: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4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момент</a:t>
            </a:r>
            <a:r>
              <a:rPr lang="ru-RU" sz="4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>
              <a:buNone/>
            </a:pP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</a:t>
            </a: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загадки.</a:t>
            </a:r>
          </a:p>
        </p:txBody>
      </p:sp>
    </p:spTree>
    <p:extLst>
      <p:ext uri="{BB962C8B-B14F-4D97-AF65-F5344CB8AC3E}">
        <p14:creationId xmlns:p14="http://schemas.microsoft.com/office/powerpoint/2010/main" val="3303319018"/>
      </p:ext>
    </p:extLst>
  </p:cSld>
  <p:clrMapOvr>
    <a:masterClrMapping/>
  </p:clrMapOvr>
  <p:transition spd="slow" advTm="13603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5155" y="15032"/>
            <a:ext cx="8424935" cy="713016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Слабые и сильные стороны</a:t>
            </a:r>
            <a:endParaRPr lang="ru-RU" sz="32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19672" y="1916832"/>
            <a:ext cx="3346704" cy="639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плюсы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763688" y="2636912"/>
            <a:ext cx="3346704" cy="27432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развивающая игра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развивают моторику рук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17623" y="1916832"/>
            <a:ext cx="3346704" cy="639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минусы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932040" y="2636912"/>
            <a:ext cx="3346704" cy="27432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 всех детей получалась лепка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" y="4611995"/>
            <a:ext cx="2983745" cy="2246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611996"/>
            <a:ext cx="2987824" cy="22460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70" y="4611994"/>
            <a:ext cx="3077106" cy="22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285">
        <p:wheel spokes="1"/>
      </p:transition>
    </mc:Choice>
    <mc:Fallback xmlns="">
      <p:transition spd="slow" advTm="59285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1196752"/>
            <a:ext cx="741119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02.04 Практикум по художественной обработке </a:t>
            </a:r>
            <a:r>
              <a:rPr lang="ru-RU" sz="27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и изобразительному </a:t>
            </a:r>
            <a:r>
              <a:rPr lang="ru-RU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искусству</a:t>
            </a:r>
            <a:r>
              <a:rPr lang="ru-RU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80928"/>
            <a:ext cx="2160000" cy="2963487"/>
          </a:xfrm>
        </p:spPr>
      </p:pic>
      <p:sp>
        <p:nvSpPr>
          <p:cNvPr id="8" name="Прямоугольник 7"/>
          <p:cNvSpPr/>
          <p:nvPr/>
        </p:nvSpPr>
        <p:spPr>
          <a:xfrm>
            <a:off x="3351104" y="2330982"/>
            <a:ext cx="2459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87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249">
        <p14:flythrough/>
      </p:transition>
    </mc:Choice>
    <mc:Fallback xmlns="">
      <p:transition spd="slow" advTm="7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486" y="1547925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02.04 Практикум по художественной обработке </a:t>
            </a:r>
            <a:r>
              <a:rPr lang="ru-RU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и </a:t>
            </a: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изобразительному искусству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40968"/>
            <a:ext cx="1944216" cy="2687774"/>
          </a:xfrm>
        </p:spPr>
      </p:pic>
      <p:sp>
        <p:nvSpPr>
          <p:cNvPr id="5" name="Прямоугольник 4"/>
          <p:cNvSpPr/>
          <p:nvPr/>
        </p:nvSpPr>
        <p:spPr>
          <a:xfrm>
            <a:off x="3445520" y="2670957"/>
            <a:ext cx="2459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Дымковский конь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49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409">
        <p14:flythrough/>
      </p:transition>
    </mc:Choice>
    <mc:Fallback xmlns="">
      <p:transition spd="slow" advTm="2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02.04 Практикум по художественной обработке материалов и изобразительному искусству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60848"/>
            <a:ext cx="2160000" cy="2970847"/>
          </a:xfrm>
        </p:spPr>
      </p:pic>
      <p:sp>
        <p:nvSpPr>
          <p:cNvPr id="5" name="Прямоугольник 4"/>
          <p:cNvSpPr/>
          <p:nvPr/>
        </p:nvSpPr>
        <p:spPr>
          <a:xfrm>
            <a:off x="3635896" y="1753538"/>
            <a:ext cx="2459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Тиснение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5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581">
        <p14:flythrough/>
      </p:transition>
    </mc:Choice>
    <mc:Fallback xmlns="">
      <p:transition spd="slow" advTm="2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35292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02.05 Теория и методика музыкального воспитания с практикумом</a:t>
            </a: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032" y="1556792"/>
            <a:ext cx="8712968" cy="43204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музыкальными инструментами в средней группе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89040"/>
            <a:ext cx="3260553" cy="223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" y="1916832"/>
            <a:ext cx="3265318" cy="22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4">
        <p14:flash/>
      </p:transition>
    </mc:Choice>
    <mc:Fallback xmlns="">
      <p:transition spd="slow" advTm="8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4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80920" cy="5544616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ребенка в мир искусства через творчество и игру на детских 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инструментах. 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2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закреплять навык исполнения музыкальных произведений на детских музыкальных инструментах, </a:t>
            </a:r>
          </a:p>
          <a:p>
            <a:pPr marL="4572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детей взаимодействовать друг с другом, развивать навыки коммуникации. </a:t>
            </a:r>
          </a:p>
          <a:p>
            <a:pPr marL="45720" indent="0">
              <a:buNone/>
            </a:pPr>
            <a:r>
              <a:rPr lang="ru-RU" sz="2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endParaRPr lang="ru-RU" sz="2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мелкую моторику, </a:t>
            </a:r>
          </a:p>
          <a:p>
            <a:pPr marL="4572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творческое мышление, фантазию. </a:t>
            </a:r>
          </a:p>
          <a:p>
            <a:pPr marL="45720" indent="0">
              <a:buNone/>
            </a:pPr>
            <a:r>
              <a:rPr lang="ru-RU" sz="23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  <a:endParaRPr lang="ru-RU" sz="2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интерес к игре на детских музыкальных инструментах, желание играть на инструментах, беречь их, </a:t>
            </a:r>
          </a:p>
          <a:p>
            <a:pPr marL="4572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интереса к исполнительской деятельности. </a:t>
            </a:r>
          </a:p>
          <a:p>
            <a:pPr marL="45720" indent="0">
              <a:buNone/>
            </a:pPr>
            <a:r>
              <a:rPr lang="ru-RU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етские музыкальные инструменты: бубны, колокольчики, треугольники, барабаны, бубенцы, дудочки, ложки, музыкальный центр, аккордеон, игрушки - самоделки. </a:t>
            </a:r>
          </a:p>
          <a:p>
            <a:pPr marL="45720" indent="0">
              <a:buNone/>
            </a:pPr>
            <a:r>
              <a:rPr lang="ru-RU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 </a:t>
            </a:r>
            <a:endParaRPr lang="ru-RU" sz="2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игре на музыкальных инструментах. </a:t>
            </a: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5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1">
        <p:push dir="u"/>
      </p:transition>
    </mc:Choice>
    <mc:Fallback xmlns="">
      <p:transition spd="slow" advTm="2575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</a:rPr>
              <a:t>«</a:t>
            </a:r>
            <a:r>
              <a:rPr lang="ru-RU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Визитная карточка</a:t>
            </a:r>
            <a:r>
              <a:rPr lang="ru-RU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2780928"/>
            <a:ext cx="4104456" cy="2736304"/>
          </a:xfrm>
        </p:spPr>
        <p:txBody>
          <a:bodyPr>
            <a:normAutofit fontScale="62500" lnSpcReduction="20000"/>
          </a:bodyPr>
          <a:lstStyle/>
          <a:p>
            <a:pPr marL="0" lvl="0" indent="0" algn="ctr">
              <a:buNone/>
            </a:pPr>
            <a:r>
              <a:rPr lang="ru-RU" sz="3000" b="1" dirty="0" smtClean="0">
                <a:solidFill>
                  <a:srgbClr val="006600"/>
                </a:solidFill>
                <a:latin typeface="Times New Roman"/>
              </a:rPr>
              <a:t>Яна Станиславовна </a:t>
            </a:r>
          </a:p>
          <a:p>
            <a:pPr marL="0" lvl="0" indent="0" algn="ctr">
              <a:buNone/>
            </a:pPr>
            <a:r>
              <a:rPr lang="ru-RU" sz="3000" b="1" dirty="0" smtClean="0">
                <a:solidFill>
                  <a:srgbClr val="006600"/>
                </a:solidFill>
                <a:latin typeface="Times New Roman"/>
              </a:rPr>
              <a:t>Фролова</a:t>
            </a:r>
            <a:endParaRPr lang="ru-RU" sz="3000" b="1" dirty="0">
              <a:solidFill>
                <a:srgbClr val="006600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Должность:</a:t>
            </a:r>
          </a:p>
          <a:p>
            <a:pPr marL="0" lvl="0" indent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/>
              </a:rPr>
              <a:t>воспитатель</a:t>
            </a:r>
          </a:p>
          <a:p>
            <a:pPr marL="0" lvl="0" indent="0"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Педагогический стаж: </a:t>
            </a:r>
          </a:p>
          <a:p>
            <a:pPr marL="0" lvl="0" indent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/>
              </a:rPr>
              <a:t>6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 месяцев</a:t>
            </a:r>
            <a:endParaRPr lang="ru-RU" sz="2400" dirty="0">
              <a:solidFill>
                <a:prstClr val="black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Образование: </a:t>
            </a:r>
          </a:p>
          <a:p>
            <a:pPr marL="0" lvl="0" indent="0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</a:rPr>
              <a:t>Полное среднее</a:t>
            </a:r>
            <a:endParaRPr lang="ru-RU" sz="2400" dirty="0">
              <a:solidFill>
                <a:prstClr val="black"/>
              </a:solidFill>
              <a:latin typeface="Times New Roman"/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Педагогическое кредо:</a:t>
            </a:r>
          </a:p>
          <a:p>
            <a:pPr marL="0" lvl="0" indent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/>
              </a:rPr>
              <a:t>Создавать, творить, выдумывать </a:t>
            </a:r>
          </a:p>
          <a:p>
            <a:pPr marL="0" lvl="0" indent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/>
              </a:rPr>
              <a:t>для детей и вместе с ними.</a:t>
            </a:r>
          </a:p>
          <a:p>
            <a:endParaRPr lang="ru-RU" dirty="0"/>
          </a:p>
        </p:txBody>
      </p:sp>
      <p:pic>
        <p:nvPicPr>
          <p:cNvPr id="1026" name="Picture 2" descr="D:\ФОТО\Новая папка (3)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2061973" cy="2598763"/>
          </a:xfrm>
          <a:prstGeom prst="rect">
            <a:avLst/>
          </a:prstGeom>
          <a:noFill/>
          <a:effectLst/>
          <a:scene3d>
            <a:camera prst="perspectiveHeroicExtremeLeftFacing" fov="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14">
        <p14:honeycomb/>
      </p:transition>
    </mc:Choice>
    <mc:Fallback xmlns="">
      <p:transition spd="slow" advTm="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5032"/>
            <a:ext cx="7704856" cy="72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Слабые и сильные стороны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99592" y="908720"/>
            <a:ext cx="3346704" cy="639762"/>
          </a:xfrm>
        </p:spPr>
        <p:txBody>
          <a:bodyPr/>
          <a:lstStyle/>
          <a:p>
            <a:r>
              <a:rPr lang="ru-RU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899592" y="1772816"/>
            <a:ext cx="3346704" cy="27432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Дети научились играть на музыкальных инструментах</a:t>
            </a:r>
          </a:p>
          <a:p>
            <a:r>
              <a:rPr lang="ru-RU" sz="2000" dirty="0" smtClean="0"/>
              <a:t>Научились проговаривать длинные и короткие звуки по картинке</a:t>
            </a:r>
            <a:endParaRPr lang="ru-RU" sz="2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908720"/>
            <a:ext cx="3346704" cy="63976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минусы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716016" y="1772816"/>
            <a:ext cx="3346704" cy="27432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Не все дети могут освоить игру на музыкальных инструментах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25264"/>
            <a:ext cx="3923928" cy="27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6">
        <p:circle/>
      </p:transition>
    </mc:Choice>
    <mc:Fallback xmlns="">
      <p:transition spd="slow" advTm="59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995">
        <p:dissolve/>
      </p:transition>
    </mc:Choice>
    <mc:Fallback xmlns="">
      <p:transition spd="slow" advTm="399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64896" cy="1224136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компетенции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907704" y="1716832"/>
            <a:ext cx="6552728" cy="466449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ПМ02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различных видов деятельности и общение детей.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ПК2.1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различные виды деятельности и общения детей в течение дня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ПК2.2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различные виды с детьми раннего и дошкольного возраста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ПК2.3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посильный труд и самообслуживание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ПК2.4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общение детей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ПК2.5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продуктивную деятельность дошкольников (рисование, лепка, аппликация, конструирование)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ПК2.6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и проводить праздники и развлечения для детей раннего и дошкольного возраста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ПК2.7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процесс и результат организации различных видов деятельности и общения детей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3630" y="5684338"/>
            <a:ext cx="1265475" cy="11428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60" y="0"/>
            <a:ext cx="1066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545">
        <p14:glitter pattern="hexagon"/>
      </p:transition>
    </mc:Choice>
    <mc:Fallback xmlns="">
      <p:transition spd="slow" advTm="15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0840" cy="72008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</a:t>
            </a:r>
            <a:r>
              <a:rPr lang="ru-RU" b="0" dirty="0">
                <a:solidFill>
                  <a:srgbClr val="006600"/>
                </a:solidFill>
              </a:rPr>
              <a:t> </a:t>
            </a:r>
            <a:r>
              <a:rPr lang="ru-RU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компетенции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836712"/>
            <a:ext cx="6984776" cy="5616624"/>
          </a:xfrm>
        </p:spPr>
        <p:txBody>
          <a:bodyPr>
            <a:normAutofit fontScale="85000"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ОК1.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сущность и социальную значимость совей будущей профессии, проявлять к ней устойчивый интерес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ОК2.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собственную деятельность, определять методы и решения профессиональных задач, оценивать их эффективность и качество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ОК3.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риски и принимать решения нестандартных ситуациях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ОК4.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поиск, анализ и оценку информации, необходимой для постановки и решения профессиональных задач, профессионального и личностного развития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ОК5.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информационно-коммуникационные технологии для совершенствования профессиональной деятельности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ОК7.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 цели, мотивировать деятельность воспитанников, организовывать и контролировать их работу с принятием на себя ответственности за качество образовательного процесса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ОК9.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профессиональную деятельность в условиях обновления её целей, содержания, смены технологий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ОК10.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профилактику травматизма, обеспечить охрану жизни и здоровья детей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ОК11.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профессиональную деятельность с соблюдением регулирующих её правовых норм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82">
        <p14:gallery dir="l"/>
      </p:transition>
    </mc:Choice>
    <mc:Fallback xmlns="">
      <p:transition spd="slow" advTm="34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66666" cy="878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Освоенные</a:t>
            </a:r>
            <a:r>
              <a:rPr lang="ru-RU" dirty="0" smtClean="0">
                <a:solidFill>
                  <a:srgbClr val="006600"/>
                </a:solidFill>
              </a:rPr>
              <a:t> </a:t>
            </a:r>
            <a:r>
              <a:rPr lang="ru-RU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МДК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1720" y="980728"/>
            <a:ext cx="5688632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02.01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и методические основы организации игровой деятельности детей раннего и дошкольного возраста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02.02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и методические основы трудовой деятельности дошкольников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02.03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и методические основы организации продуктивных видов деятельности детей дошкольного возраста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02.04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по художественной обработке материалов изобразительному искусству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02.05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и методика музыкального воспитания с практикумом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02.06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Психолого-педагогические основы организации общения детей дошкольного возраста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398">
        <p14:shred/>
      </p:transition>
    </mc:Choice>
    <mc:Fallback xmlns="">
      <p:transition spd="slow" advTm="23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906" y="908720"/>
            <a:ext cx="8208912" cy="1008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02.01 </a:t>
            </a:r>
            <a:b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и методические основы организации игровой деятельности детей раннего и дошкольного возраста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0451" y="2780928"/>
            <a:ext cx="7632848" cy="864096"/>
          </a:xfrm>
        </p:spPr>
        <p:txBody>
          <a:bodyPr>
            <a:normAutofit fontScale="92500" lnSpcReduction="20000"/>
          </a:bodyPr>
          <a:lstStyle/>
          <a:p>
            <a:pPr lvl="0"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игровая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</a:t>
            </a:r>
          </a:p>
          <a:p>
            <a:pPr lvl="0"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 </a:t>
            </a:r>
          </a:p>
          <a:p>
            <a:pPr lvl="0"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группа.</a:t>
            </a:r>
          </a:p>
          <a:p>
            <a:pPr lvl="0" algn="ctr"/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8" y="3212976"/>
            <a:ext cx="4209697" cy="2880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62" y="3243874"/>
            <a:ext cx="4091477" cy="28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3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737">
        <p14:vortex dir="r"/>
      </p:transition>
    </mc:Choice>
    <mc:Fallback xmlns="">
      <p:transition spd="slow" advTm="4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00268" cy="648072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908720"/>
            <a:ext cx="7848872" cy="554461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  социально - игрового опыта между детьми; развитие игровых умений по сюжету  « Семья».</a:t>
            </a:r>
          </a:p>
          <a:p>
            <a:pPr algn="just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социально – игровой опыт детей по сюжету «Семья» по ситуации – вызов скорой помощи или врача на дом больному, осмотр больного врачом;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-побуждать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самостоятельному распределению ролей; (Познавательные  универсальные действия)</a:t>
            </a:r>
          </a:p>
          <a:p>
            <a:pPr algn="just"/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игровые умения по сюжету; (Познавательные универсальные действия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ролевую речь; (коммуникативные  действия)</a:t>
            </a:r>
          </a:p>
          <a:p>
            <a:pPr algn="just"/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выбирать удобное место для игры и организовывать игровую обстановку, подбирать необходимый игровой материал и атрибуты.</a:t>
            </a: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развивать несложные сюжеты с 2-3 ситуациями (вызов скорой помощи на дом, покупка лекарств в аптеке). Регулятивные действия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и материалы: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уголок «Семья», кукла Маша, машина «Скорая помощь», игрушечные медицинские инструменты, белый халат для врача и аптекаря, атрибуты, игрушечные телефоны, игрушки - заменители.   </a:t>
            </a: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приемы: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приемы, реализация игрового замысла, комплексное </a:t>
            </a:r>
            <a:r>
              <a:rPr lang="ru-RU" sz="25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игрой.</a:t>
            </a:r>
          </a:p>
          <a:p>
            <a:pPr lvl="0" algn="just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  литературы: К. Чуковский «Айболит», З. Александрова  «Мой мишка», А. Крылов «Заболел петух ангиной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опорой на личный опыт детей о врачах, больнице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4811"/>
      </p:ext>
    </p:extLst>
  </p:cSld>
  <p:clrMapOvr>
    <a:masterClrMapping/>
  </p:clrMapOvr>
  <p:transition spd="slow" advTm="11623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836712"/>
            <a:ext cx="7704856" cy="792088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Слабые и сильные стороны</a:t>
            </a:r>
            <a:endParaRPr lang="ru-RU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62882" y="1988840"/>
            <a:ext cx="3456384" cy="57606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плюсы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34890" y="2604840"/>
            <a:ext cx="3384376" cy="424847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справиться со страхом перед врачами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Замечательная игра для расширения кругозора и отработки навыков социального поведения.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435336" y="1988840"/>
            <a:ext cx="3346704" cy="56775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минусы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707298" y="2537520"/>
            <a:ext cx="3672408" cy="4320480"/>
          </a:xfrm>
        </p:spPr>
        <p:txBody>
          <a:bodyPr/>
          <a:lstStyle/>
          <a:p>
            <a:r>
              <a:rPr lang="ru-RU" dirty="0" smtClean="0"/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дети были заинтересованы в игре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66" y="3284984"/>
            <a:ext cx="4248472" cy="2981384"/>
          </a:xfrm>
          <a:prstGeom prst="rect">
            <a:avLst/>
          </a:prstGeom>
        </p:spPr>
      </p:pic>
      <p:pic>
        <p:nvPicPr>
          <p:cNvPr id="3074" name="Picture 2" descr="C:\Users\Вадим\Documents\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81128"/>
            <a:ext cx="1260039" cy="21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6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72">
        <p14:doors dir="vert"/>
      </p:transition>
    </mc:Choice>
    <mc:Fallback xmlns="">
      <p:transition spd="slow" advTm="38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02.02 Теоретические и методические основы трудовой деятельности дошкольников</a:t>
            </a:r>
            <a:b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11560" y="1556792"/>
            <a:ext cx="8136904" cy="165618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трудовая деятельность:</a:t>
            </a:r>
          </a:p>
          <a:p>
            <a:pPr marL="4572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растениям в уголке природы»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Средняя группа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75920"/>
            <a:ext cx="4402405" cy="2910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48281"/>
            <a:ext cx="4219936" cy="2887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32" y="4296598"/>
            <a:ext cx="3621716" cy="247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75">
        <p14:switch dir="r"/>
      </p:transition>
    </mc:Choice>
    <mc:Fallback xmlns="">
      <p:transition spd="slow" advTm="11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6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</TotalTime>
  <Words>975</Words>
  <Application>Microsoft Office PowerPoint</Application>
  <PresentationFormat>Экран (4:3)</PresentationFormat>
  <Paragraphs>157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ПМ-02 «Организация  различных видов  деятельности и общение детей»</vt:lpstr>
      <vt:lpstr>«Визитная карточка»</vt:lpstr>
      <vt:lpstr>Профессиональные компетенции</vt:lpstr>
      <vt:lpstr>Общие компетенции</vt:lpstr>
      <vt:lpstr>    Освоенные МДК</vt:lpstr>
      <vt:lpstr>МДК 02.01  Теоретические и методические основы организации игровой деятельности детей раннего и дошкольного возраста</vt:lpstr>
      <vt:lpstr>Цели и задачи</vt:lpstr>
      <vt:lpstr>Слабые и сильные стороны</vt:lpstr>
      <vt:lpstr>МДК 02.02 Теоретические и методические основы трудовой деятельности дошкольников </vt:lpstr>
      <vt:lpstr>Цели и задачи</vt:lpstr>
      <vt:lpstr>Слабые и сильные стороны</vt:lpstr>
      <vt:lpstr>МДК 02.03 Теоретические и методические основы организации продуктивных видов деятельности детей дошкольного возраста </vt:lpstr>
      <vt:lpstr>Цели и задачи</vt:lpstr>
      <vt:lpstr>Слабые и сильные стороны</vt:lpstr>
      <vt:lpstr>МДК 02.04 Практикум по художественной обработке материалов и изобразительному искусству </vt:lpstr>
      <vt:lpstr>МДК 02.04 Практикум по художественной обработке материалов и изобразительному искусству</vt:lpstr>
      <vt:lpstr>МДК 02.04 Практикум по художественной обработке материалов и изобразительному искусству</vt:lpstr>
      <vt:lpstr>МДК 02.05 Теория и методика музыкального воспитания с практикумом </vt:lpstr>
      <vt:lpstr>Цели и задачи</vt:lpstr>
      <vt:lpstr>Слабые и сильные стороны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ПМ-02 «Организация  различных видов  деятельности и общение детей»</dc:title>
  <dc:creator>Admin</dc:creator>
  <cp:lastModifiedBy>Вадим</cp:lastModifiedBy>
  <cp:revision>69</cp:revision>
  <cp:lastPrinted>2015-11-27T20:33:09Z</cp:lastPrinted>
  <dcterms:created xsi:type="dcterms:W3CDTF">2015-11-27T20:23:00Z</dcterms:created>
  <dcterms:modified xsi:type="dcterms:W3CDTF">2015-12-08T18:14:19Z</dcterms:modified>
</cp:coreProperties>
</file>