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305" r:id="rId2"/>
    <p:sldId id="318" r:id="rId3"/>
    <p:sldId id="290" r:id="rId4"/>
    <p:sldId id="291" r:id="rId5"/>
    <p:sldId id="313" r:id="rId6"/>
    <p:sldId id="314" r:id="rId7"/>
    <p:sldId id="319" r:id="rId8"/>
    <p:sldId id="320" r:id="rId9"/>
    <p:sldId id="286" r:id="rId10"/>
    <p:sldId id="321" r:id="rId11"/>
    <p:sldId id="324" r:id="rId12"/>
    <p:sldId id="322" r:id="rId13"/>
    <p:sldId id="323" r:id="rId14"/>
    <p:sldId id="326" r:id="rId15"/>
  </p:sldIdLst>
  <p:sldSz cx="9906000" cy="6858000" type="A4"/>
  <p:notesSz cx="6858000" cy="9144000"/>
  <p:defaultTextStyle>
    <a:defPPr>
      <a:defRPr lang="ru-RU"/>
    </a:defPPr>
    <a:lvl1pPr marL="0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606105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212211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818313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424419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3030523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636628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4242733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848838" algn="l" defTabSz="121221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77" autoAdjust="0"/>
  </p:normalViewPr>
  <p:slideViewPr>
    <p:cSldViewPr>
      <p:cViewPr>
        <p:scale>
          <a:sx n="70" d="100"/>
          <a:sy n="70" d="100"/>
        </p:scale>
        <p:origin x="-72" y="-96"/>
      </p:cViewPr>
      <p:guideLst>
        <p:guide orient="horz" pos="2160"/>
        <p:guide pos="3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30D8A-F89D-499C-9FF8-DBB0B6B2E4CA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9345F-831C-4126-B4D9-DC9AE903F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4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562" y="3307356"/>
            <a:ext cx="7710278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3562" y="4777380"/>
            <a:ext cx="771027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3563" y="1807361"/>
            <a:ext cx="771667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4524" y="675723"/>
            <a:ext cx="1595709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3563" y="675724"/>
            <a:ext cx="592318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563" y="3308581"/>
            <a:ext cx="7710276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3563" y="4777381"/>
            <a:ext cx="7710276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563" y="675725"/>
            <a:ext cx="771667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3563" y="1809750"/>
            <a:ext cx="3760550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1888" y="1809749"/>
            <a:ext cx="375834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968" y="1812927"/>
            <a:ext cx="34101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563" y="2389190"/>
            <a:ext cx="3760550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8072" y="1812927"/>
            <a:ext cx="340436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1887" y="2389190"/>
            <a:ext cx="3760548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562" y="446088"/>
            <a:ext cx="288237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3709" y="446088"/>
            <a:ext cx="4636525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3562" y="1631950"/>
            <a:ext cx="288237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563" y="1387058"/>
            <a:ext cx="377150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3563" y="2500312"/>
            <a:ext cx="3771503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546-0AA9-4F1F-93DE-91FD5260CBC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5111992" y="993076"/>
            <a:ext cx="2001066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5283200" y="1600200"/>
            <a:ext cx="371475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0" y="-16"/>
            <a:ext cx="10023375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3563" y="675725"/>
            <a:ext cx="771887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3563" y="1807361"/>
            <a:ext cx="7718871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3789" y="595181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A7C546-0AA9-4F1F-93DE-91FD5260CBC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358" y="5951811"/>
            <a:ext cx="56944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80" y="5951811"/>
            <a:ext cx="65897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7EB73B-053C-4808-8C57-2B7BCF6C4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jpeg"/><Relationship Id="rId7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242" y="980728"/>
            <a:ext cx="8122920" cy="3888432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«Детский сад №10 «Звездочка»</a:t>
            </a:r>
            <a:b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 Вольска Саратовской области</a:t>
            </a:r>
            <a:b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Презентация</a:t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воспитателей группы «Ромашка» </a:t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первой квалификационной категории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/>
            </a:r>
            <a:b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Пантелеевой Анжелики Анатольевны</a:t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ru-RU" sz="3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Сюбаевой</a:t>
            </a:r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Юлии Леонидовны</a:t>
            </a:r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ользователь\Desktop\ВСЕ дружат с песенкой\46d9e57418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552" y="4653136"/>
            <a:ext cx="13255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Пользователь\Desktop\ВСЕ дружат с песенкой\46d9e57418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8864" y="5085184"/>
            <a:ext cx="13255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Пользователь\Desktop\ВСЕ дружат с песенкой\46d9e57418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412776"/>
            <a:ext cx="13255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777\Desktop\все для презентаций\Анимашки - Школа\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13040">
            <a:off x="7541933" y="4721789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-387424"/>
            <a:ext cx="9217024" cy="1368152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Игра-это огромный мир, светлое окно, через которое в духовный мир ребёнка вливается живительный поток представлений, понятий об окружающем мире</a:t>
            </a:r>
            <a:endPara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44" y="5373216"/>
            <a:ext cx="1328818" cy="1273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40" y="1335463"/>
            <a:ext cx="1328818" cy="1273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58" y="2387215"/>
            <a:ext cx="1328818" cy="12739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72" y="3917341"/>
            <a:ext cx="3025793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74" y="1520506"/>
            <a:ext cx="3073707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58" y="4221216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8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563" y="260649"/>
            <a:ext cx="7710276" cy="1152127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Если праздника не хватает, то его следует выдумать»,- говорят японцы.</a:t>
            </a:r>
            <a:b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Детская жизнь полна глубоких переживаний, и ребёнок остро нуждается в атмосфере радости, веселья, игры.</a:t>
            </a:r>
            <a:endParaRPr lang="ru-RU" sz="2000" b="1" dirty="0">
              <a:solidFill>
                <a:srgbClr val="0000FF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0" y="2000240"/>
            <a:ext cx="1328818" cy="12739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92" y="4714884"/>
            <a:ext cx="1328818" cy="1273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90" y="5143512"/>
            <a:ext cx="1328818" cy="1273959"/>
          </a:xfrm>
          <a:prstGeom prst="rect">
            <a:avLst/>
          </a:prstGeom>
        </p:spPr>
      </p:pic>
      <p:pic>
        <p:nvPicPr>
          <p:cNvPr id="6" name="Рисунок 5" descr="SAM_7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32" y="1428736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64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1430" y="4232802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54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472" y="1928802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44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563" y="116633"/>
            <a:ext cx="7710276" cy="129614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Вот так проходят наши дни.</a:t>
            </a:r>
            <a:br>
              <a:rPr lang="ru-RU" sz="28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И детский щебет, детский смех</a:t>
            </a:r>
            <a:br>
              <a:rPr lang="ru-RU" sz="28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В нас молодость вселяет!!!</a:t>
            </a:r>
            <a:endParaRPr lang="ru-RU" sz="28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25" y="1700808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62" y="4293096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4043130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62" y="1448420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36" y="3428999"/>
            <a:ext cx="1328818" cy="12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563" y="116633"/>
            <a:ext cx="7710276" cy="208823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Мир детства радостен и тонок, как флейты плавающий звук.</a:t>
            </a:r>
            <a:b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Пока смеётся нам ребёнок, я знаю, что  не зря живу.</a:t>
            </a:r>
            <a:b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Судьба моя ребячьи души!</a:t>
            </a:r>
            <a:b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Нет лучшей доли на земле….</a:t>
            </a:r>
            <a:endParaRPr lang="ru-RU" sz="24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8" y="5460610"/>
            <a:ext cx="1328818" cy="12739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68" y="1113651"/>
            <a:ext cx="1328818" cy="1273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4536350"/>
            <a:ext cx="3421257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12" y="4430569"/>
            <a:ext cx="3074144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28" y="2232350"/>
            <a:ext cx="3456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0" y="2232350"/>
            <a:ext cx="345168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9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563" y="1484784"/>
            <a:ext cx="7718872" cy="3096343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  <a:latin typeface="Gabriola" panose="04040605051002020D02" pitchFamily="82" charset="0"/>
              </a:rPr>
              <a:t>Спасибо за внимание!</a:t>
            </a:r>
            <a:endParaRPr lang="ru-RU" sz="6600" b="1" dirty="0">
              <a:solidFill>
                <a:srgbClr val="0000FF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188640"/>
            <a:ext cx="9433048" cy="288032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Педагог-это звено в цепи поколений, соединяющее прошлое, настоящее и будущее, утверждающее в жизни добро и красоту.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Это человек- оптимист, не топчущийся на месте, а идущий впереди.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Педагог –это призвание, это судьба.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4927">
            <a:off x="1249159" y="2856838"/>
            <a:ext cx="2493161" cy="37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567">
            <a:off x="4675338" y="3464505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2924944"/>
            <a:ext cx="1328818" cy="1273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60" y="4698473"/>
            <a:ext cx="1328818" cy="12739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3424514"/>
            <a:ext cx="1328818" cy="12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"/>
            <a:ext cx="8915400" cy="908719"/>
          </a:xfrm>
        </p:spPr>
        <p:txBody>
          <a:bodyPr>
            <a:normAutofit/>
          </a:bodyPr>
          <a:lstStyle/>
          <a:p>
            <a:pPr algn="l"/>
            <a:r>
              <a:rPr lang="ru-RU" sz="32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Эссе «</a:t>
            </a:r>
            <a:r>
              <a:rPr lang="ru-RU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наша</a:t>
            </a:r>
            <a:r>
              <a:rPr lang="ru-RU" sz="32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 педагогическая философия»</a:t>
            </a:r>
            <a:endParaRPr lang="ru-RU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4711"/>
            <a:ext cx="2725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3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                              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231576" y="1190656"/>
            <a:ext cx="7400867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                                        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-13052435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 </a:t>
            </a:r>
            <a:endParaRPr lang="ru-RU" sz="1000" dirty="0" smtClean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6500" y="-13052435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  </a:t>
            </a:r>
            <a:endParaRPr lang="ru-RU" sz="1400" dirty="0" smtClean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231576" y="3140968"/>
            <a:ext cx="990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/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F:\эл портфолио\Портфолио_воспитателя_шаблон\Портфолио воспитателя_шаблон\Zagotovki\3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360" y="476672"/>
            <a:ext cx="1512168" cy="1224136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00472" y="611011"/>
            <a:ext cx="9473952" cy="654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 Педагог – он вечно созидатель,</a:t>
            </a:r>
            <a:r>
              <a:rPr kumimoji="0" lang="ru-RU" sz="16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6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жизни учит и любви к труду.</a:t>
            </a:r>
            <a:endParaRPr kumimoji="0" lang="ru-RU" sz="1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педагог, наставник, воспитатель за что благодарю свою судьбу»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день, идя на работу, в нашей голове роятся мысли о предстоящих делах. Как их много! Но самая главная из них- как пройдет очередная встреча с детьми, какое у них будет настроение , как провести день так , чтобы детям было интересно и нескучно в детском саду . Всегда волнуемся удастся ли нам это сделать. Маленькие «мудрые учителя» проверяют нас на прочность каждый раз и одновременно любят.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главная задача воспитателя- обеспечить психологический комфорт каждому ребенку. Среди важнейших средств воспитания на первом месте - личный пример педагога и его слово</a:t>
            </a:r>
            <a:r>
              <a:rPr kumimoji="0" lang="ru-RU" sz="16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Настоящий воспитатель тот, кто постоянно учится науке и искусству воспитания, постоянно занимается самовоспитанием. Воспитание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 только наука, но и искусство, овладеть которым за короткий срок невозможно.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6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аким должен быть воспитатель детского сада 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 этот вопрос наши опытные педагоги выделяют два аспекта: во- первых, обладать личностными качествами, чтобы успешно работать с детьми. Во-вторых, обладать профессиональным мастерством, чтобы сформировать всесторонне развитую личность, творческую, активную, обладающую высокими нравственными качествами.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воспитания , прежде всего, предусматривают укрепления здоровья детей, выработку взглядов, убеждений, формирования активности, ответственности, чувства товарищества, доброты, честности . Зная эти ориентиры , воспитатель может готовить детей к самостоятельной жизни и труду.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должен постоянно помнить , что самая интересная , увлекательная для ребенка деятельность – игра. Игра- основной вид деятельности , в которой ребенок может проявить себя как личность. Эффективных результатов добивается тот педагог , который любит свою работу и детей, а так же  инициативный , самостоятельный, свободный, талантливый, творчески работающий.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"/>
            <a:ext cx="8915400" cy="6453335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своей профессиональной деятельности мы руководствуемся следующими принципами:</a:t>
            </a:r>
            <a:r>
              <a:rPr lang="ru-RU" sz="1000" dirty="0" smtClean="0">
                <a:latin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уважай в ребенке личность;</a:t>
            </a:r>
            <a:r>
              <a:rPr lang="ru-RU" sz="1000" dirty="0" smtClean="0">
                <a:latin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развивай и совершенствуй свое мастерство;</a:t>
            </a:r>
            <a:r>
              <a:rPr lang="ru-RU" sz="1000" dirty="0" smtClean="0">
                <a:latin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заинтересуй ребенка так, чтобы он вновь и вновь ждал встречи с тобой.</a:t>
            </a:r>
            <a:r>
              <a:rPr lang="ru-RU" sz="1000" dirty="0" smtClean="0">
                <a:latin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Учить и учиться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вот девиз, с которым мы стараемся идти по жизни. Учить слушать и слышать, смотреть и видеть, думать и высказывать, а главное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чувствовать. Учиться у детей открытости, светлому взгляду на жизнь.</a:t>
            </a:r>
            <a:r>
              <a:rPr lang="ru-RU" sz="1000" dirty="0" smtClean="0">
                <a:latin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Дети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чудо света,</a:t>
            </a:r>
            <a:r>
              <a:rPr lang="ru-RU" sz="1000" dirty="0" smtClean="0">
                <a:latin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Я увидела это сама.</a:t>
            </a:r>
            <a:r>
              <a:rPr lang="ru-RU" sz="1000" dirty="0" smtClean="0">
                <a:latin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И причислила чудо это</a:t>
            </a:r>
            <a:r>
              <a:rPr lang="ru-RU" sz="1000" dirty="0" smtClean="0">
                <a:latin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К самым чудным чудесам.</a:t>
            </a:r>
            <a:r>
              <a:rPr lang="ru-RU" sz="1000" dirty="0" smtClean="0">
                <a:latin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Мы перед будущим в ответе.</a:t>
            </a:r>
            <a:r>
              <a:rPr lang="ru-RU" sz="1000" dirty="0" smtClean="0">
                <a:latin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Наша радость, боль и грусть,</a:t>
            </a:r>
            <a:r>
              <a:rPr lang="ru-RU" sz="1000" dirty="0" smtClean="0">
                <a:latin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Наше будущее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дети.</a:t>
            </a:r>
            <a:r>
              <a:rPr lang="ru-RU" sz="1000" dirty="0" smtClean="0">
                <a:latin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Трудно с ними, ну и пусть.</a:t>
            </a:r>
            <a:r>
              <a:rPr lang="ru-RU" sz="1000" dirty="0" smtClean="0">
                <a:latin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В наших детях наша сила,</a:t>
            </a:r>
            <a:r>
              <a:rPr lang="ru-RU" sz="1000" dirty="0" smtClean="0">
                <a:latin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Внеземных миров огни.</a:t>
            </a:r>
            <a:r>
              <a:rPr lang="ru-RU" sz="1000" dirty="0" smtClean="0">
                <a:latin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Лишь бы будущее было</a:t>
            </a:r>
            <a:r>
              <a:rPr lang="ru-RU" sz="1000" dirty="0" smtClean="0">
                <a:latin typeface="Arial" pitchFamily="34" charset="0"/>
              </a:rPr>
              <a:t/>
            </a:r>
            <a:br>
              <a:rPr lang="ru-RU" sz="1000" dirty="0" smtClean="0">
                <a:latin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Столь же светлым, как они!</a:t>
            </a:r>
            <a:endParaRPr lang="ru-RU" sz="1600" dirty="0"/>
          </a:p>
        </p:txBody>
      </p:sp>
      <p:pic>
        <p:nvPicPr>
          <p:cNvPr id="4" name="Picture 2" descr="C:\Users\Пользователь\Desktop\ВСЕ дружат с песенкой\46d9e57418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576" y="4437112"/>
            <a:ext cx="13255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Пользователь\Desktop\ВСЕ дружат с песенкой\46d9e57418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255" y="5535532"/>
            <a:ext cx="13255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ользователь\Desktop\ВСЕ дружат с песенкой\46d9e57418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417" y="2820872"/>
            <a:ext cx="13255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Пользователь\Desktop\ВСЕ дружат с песенкой\46d9e57418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94" y="2820871"/>
            <a:ext cx="13255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Пользователь\Desktop\ВСЕ дружат с песенкой\46d9e57418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5484872"/>
            <a:ext cx="13255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47" y="4095635"/>
            <a:ext cx="3552000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РЕЗУЛЬТАТЫ ПЕДАГОГИЧЕСКОЙ ДЕЯТЕЛЬНОСТИ</a:t>
            </a:r>
            <a:endParaRPr lang="ru-RU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5300" y="1412777"/>
            <a:ext cx="8915400" cy="11521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Участие детей в конкурсах</a:t>
            </a:r>
          </a:p>
          <a:p>
            <a:r>
              <a:rPr lang="ru-RU" dirty="0" smtClean="0"/>
              <a:t>Освоение образовательной программы</a:t>
            </a:r>
          </a:p>
          <a:p>
            <a:r>
              <a:rPr lang="ru-RU" dirty="0" smtClean="0"/>
              <a:t>Диагностика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80" y="980728"/>
            <a:ext cx="3312000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82" y="3464728"/>
            <a:ext cx="3744000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2497569"/>
            <a:ext cx="2835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0" y="3324961"/>
            <a:ext cx="1328818" cy="12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188640"/>
            <a:ext cx="8420100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На занятиях мы путешествуем по миру, окунаемся в мир сказки, творим добро и чудеса и даже летаем на ковре- самолете…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1196752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0190" y="1093578"/>
            <a:ext cx="2133556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36" y="3765139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4165746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29" y="3263475"/>
            <a:ext cx="1328818" cy="1273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563" y="675725"/>
            <a:ext cx="7716670" cy="1529139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подход должен пронизывать всю систему воздействия на ребёнка, и именно поэтому это общий принцип воспитания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399">
            <a:off x="175342" y="2426786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271">
            <a:off x="6659502" y="2614905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42" y="2780928"/>
            <a:ext cx="2727000" cy="36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5368041"/>
            <a:ext cx="1328818" cy="1273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49" y="5368041"/>
            <a:ext cx="1328818" cy="1273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92" y="2369020"/>
            <a:ext cx="1328818" cy="12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Наша задача воспитать дошколят всесторонне развитыми, активными, любознательными ….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5530">
            <a:off x="1157654" y="1671089"/>
            <a:ext cx="1782031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6371">
            <a:off x="6527931" y="1428324"/>
            <a:ext cx="1891700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0937" y="2714759"/>
            <a:ext cx="3467806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4160758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8629">
            <a:off x="54353" y="3533120"/>
            <a:ext cx="3561892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43" y="3428999"/>
            <a:ext cx="1328818" cy="12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8" y="428605"/>
            <a:ext cx="8420101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Работа с родителями приобретает особое значение и становится актуальной</a:t>
            </a:r>
            <a:r>
              <a:rPr lang="ru-RU" sz="40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.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9530" y="1214422"/>
            <a:ext cx="8964513" cy="171052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-Анкетирование</a:t>
            </a:r>
            <a:endParaRPr 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-Консультация </a:t>
            </a:r>
          </a:p>
          <a:p>
            <a:pPr algn="just"/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-Рекомендации для родителей</a:t>
            </a:r>
          </a:p>
          <a:p>
            <a:pPr algn="just"/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-Беседы</a:t>
            </a:r>
          </a:p>
          <a:p>
            <a:pPr algn="just"/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-Проведение праздников, утренников и досуговых мероприятий с участием родителей.  </a:t>
            </a:r>
          </a:p>
          <a:p>
            <a:pPr algn="just"/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Рисунок 4" descr="5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3320" y="35263"/>
            <a:ext cx="1872208" cy="2299409"/>
          </a:xfrm>
          <a:prstGeom prst="rect">
            <a:avLst/>
          </a:prstGeom>
        </p:spPr>
      </p:pic>
      <p:pic>
        <p:nvPicPr>
          <p:cNvPr id="11" name="Picture 2" descr="C:\Users\Пользователь\Desktop\ВСЕ дружат с песенкой\46d9e57418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608" y="5099957"/>
            <a:ext cx="13255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Пользователь\Desktop\ВСЕ дружат с песенкой\46d9e57418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614" y="5346395"/>
            <a:ext cx="13255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Пользователь\Desktop\ВСЕ дружат с песенкой\46d9e57418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6064" y="2924944"/>
            <a:ext cx="13255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27" y="2745172"/>
            <a:ext cx="2980944" cy="2554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62" y="4541549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2745172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503</Words>
  <Application>Microsoft Office PowerPoint</Application>
  <PresentationFormat>Лист A4 (210x297 мм)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Муниципальное дошкольное образовательное учреждение  «Детский сад №10 «Звездочка» г. Вольска Саратовской области    Презентация воспитателей группы «Ромашка»  первой квалификационной категории Пантелеевой Анжелики Анатольевны Сюбаевой Юлии Леонидовны  </vt:lpstr>
      <vt:lpstr>Педагог-это звено в цепи поколений, соединяющее прошлое, настоящее и будущее, утверждающее в жизни добро и красоту. Это человек- оптимист, не топчущийся на месте, а идущий впереди. Педагог –это призвание, это судьба.</vt:lpstr>
      <vt:lpstr>Эссе «наша педагогическая философия»</vt:lpstr>
      <vt:lpstr>В своей профессиональной деятельности мы руководствуемся следующими принципами: - уважай в ребенке личность; - развивай и совершенствуй свое мастерство; - заинтересуй ребенка так, чтобы он вновь и вновь ждал встречи с тобой.        Учить и учиться – вот девиз, с которым мы стараемся идти по жизни. Учить слушать и слышать, смотреть и видеть, думать и высказывать, а главное – чувствовать. Учиться у детей открытости, светлому взгляду на жизнь.                                            Дети – это чудо света,                                            Я увидела это сама.                                           И причислила чудо это                                           К самым чудным чудесам.                                           Мы перед будущим в ответе.                                           Наша радость, боль и грусть,                                            Наше будущее – дети.                                           Трудно с ними, ну и пусть.                                            В наших детях наша сила,                                            Внеземных миров огни.                                           Лишь бы будущее было                                          Столь же светлым, как они!</vt:lpstr>
      <vt:lpstr>РЕЗУЛЬТАТЫ ПЕДАГОГИЧЕСКОЙ ДЕЯТЕЛЬНОСТИ</vt:lpstr>
      <vt:lpstr>   На занятиях мы путешествуем по миру, окунаемся в мир сказки, творим добро и чудеса и даже летаем на ковре- самолете…</vt:lpstr>
      <vt:lpstr>Индивидуальный подход должен пронизывать всю систему воздействия на ребёнка, и именно поэтому это общий принцип воспитания</vt:lpstr>
      <vt:lpstr>Наша задача воспитать дошколят всесторонне развитыми, активными, любознательными ….</vt:lpstr>
      <vt:lpstr>Работа с родителями приобретает особое значение и становится актуальной. </vt:lpstr>
      <vt:lpstr>Игра-это огромный мир, светлое окно, через которое в духовный мир ребёнка вливается живительный поток представлений, понятий об окружающем мире</vt:lpstr>
      <vt:lpstr>Если праздника не хватает, то его следует выдумать»,- говорят японцы. Детская жизнь полна глубоких переживаний, и ребёнок остро нуждается в атмосфере радости, веселья, игры.</vt:lpstr>
      <vt:lpstr>Вот так проходят наши дни. И детский щебет, детский смех В нас молодость вселяет!!!</vt:lpstr>
      <vt:lpstr>Мир детства радостен и тонок, как флейты плавающий звук. Пока смеётся нам ребёнок, я знаю, что  не зря живу. Судьба моя ребячьи души! Нет лучшей доли на земле….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дом</cp:lastModifiedBy>
  <cp:revision>279</cp:revision>
  <dcterms:created xsi:type="dcterms:W3CDTF">2010-05-02T17:26:43Z</dcterms:created>
  <dcterms:modified xsi:type="dcterms:W3CDTF">2015-02-16T11:52:36Z</dcterms:modified>
</cp:coreProperties>
</file>