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73" r:id="rId5"/>
    <p:sldId id="274" r:id="rId6"/>
    <p:sldId id="265" r:id="rId7"/>
    <p:sldId id="269" r:id="rId8"/>
    <p:sldId id="268" r:id="rId9"/>
    <p:sldId id="261" r:id="rId10"/>
    <p:sldId id="266" r:id="rId11"/>
    <p:sldId id="267" r:id="rId12"/>
    <p:sldId id="271" r:id="rId13"/>
    <p:sldId id="272" r:id="rId14"/>
    <p:sldId id="270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377507-CC4C-48C1-ABC4-57CF7C79930D}" type="datetimeFigureOut">
              <a:rPr lang="ru-RU">
                <a:solidFill>
                  <a:prstClr val="black"/>
                </a:solidFill>
              </a:rPr>
              <a:pPr/>
              <a:t>30.04.2017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9A15D-2343-41AA-98D8-AD4ECB2FB6C1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окумент 10"/>
          <p:cNvSpPr/>
          <p:nvPr userDrawn="1"/>
        </p:nvSpPr>
        <p:spPr>
          <a:xfrm rot="16200000">
            <a:off x="-2536041" y="2536041"/>
            <a:ext cx="6858000" cy="1785918"/>
          </a:xfrm>
          <a:prstGeom prst="flowChartDocument">
            <a:avLst/>
          </a:prstGeom>
          <a:solidFill>
            <a:srgbClr val="FFC000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12" descr="0_8d29c_d10b6293_L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428596" y="2428868"/>
            <a:ext cx="1027339" cy="2732284"/>
          </a:xfrm>
          <a:prstGeom prst="rect">
            <a:avLst/>
          </a:prstGeom>
        </p:spPr>
      </p:pic>
      <p:pic>
        <p:nvPicPr>
          <p:cNvPr id="15" name="Рисунок 14" descr="0_8d29c_d10b6293_L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357158" y="285728"/>
            <a:ext cx="785818" cy="2089942"/>
          </a:xfrm>
          <a:prstGeom prst="rect">
            <a:avLst/>
          </a:prstGeom>
        </p:spPr>
      </p:pic>
      <p:pic>
        <p:nvPicPr>
          <p:cNvPr id="16" name="Рисунок 15" descr="0_6a837_8225efc1_L.png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142844" y="142852"/>
            <a:ext cx="8858312" cy="6572296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14-06-15 09-59-00 Яндекс.Фотки - Google Chrome.png"/>
          <p:cNvPicPr>
            <a:picLocks noChangeAspect="1"/>
          </p:cNvPicPr>
          <p:nvPr userDrawn="1"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3619501"/>
            <a:ext cx="3718449" cy="3238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1196752"/>
            <a:ext cx="4950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3600" kern="150" dirty="0" smtClean="0">
              <a:latin typeface="Times New Roman"/>
              <a:ea typeface="Andale Sans U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3600" b="1" kern="150" dirty="0" smtClean="0">
                <a:solidFill>
                  <a:srgbClr val="FF0000"/>
                </a:solidFill>
                <a:latin typeface="Times New Roman"/>
                <a:ea typeface="Andale Sans UI"/>
                <a:cs typeface="Times New Roman"/>
              </a:rPr>
              <a:t>Консультация</a:t>
            </a:r>
            <a:r>
              <a:rPr lang="ru-RU" sz="3600" b="1" kern="150" dirty="0">
                <a:solidFill>
                  <a:srgbClr val="FF0000"/>
                </a:solidFill>
                <a:latin typeface="Times New Roman"/>
                <a:ea typeface="Andale Sans UI"/>
                <a:cs typeface="Times New Roman"/>
              </a:rPr>
              <a:t>: «Развитие связной речи у дошкольников с нарушением речи»</a:t>
            </a:r>
            <a:endParaRPr lang="ru-RU" sz="3600" b="1" kern="150" dirty="0">
              <a:solidFill>
                <a:srgbClr val="FF0000"/>
              </a:solidFill>
              <a:effectLst/>
              <a:latin typeface="Times New Roman"/>
              <a:ea typeface="Andale Sans UI"/>
              <a:cs typeface="Tahom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53012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Подготовила: Учитель-логопед: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Пирожкова </a:t>
            </a:r>
            <a:r>
              <a:rPr lang="ru-RU" sz="2000" b="1" dirty="0" smtClean="0">
                <a:solidFill>
                  <a:srgbClr val="00B050"/>
                </a:solidFill>
              </a:rPr>
              <a:t>Екатерина </a:t>
            </a:r>
            <a:r>
              <a:rPr lang="ru-RU" sz="2000" b="1" dirty="0" smtClean="0">
                <a:solidFill>
                  <a:srgbClr val="00B050"/>
                </a:solidFill>
              </a:rPr>
              <a:t>Михайловна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907704" y="274638"/>
            <a:ext cx="6624736" cy="850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Методы обучения диалогической речи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907704" y="908720"/>
            <a:ext cx="6624736" cy="55651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Arial" charset="0"/>
              </a:rPr>
              <a:t>Беседа </a:t>
            </a:r>
          </a:p>
          <a:p>
            <a:r>
              <a:rPr lang="ru-RU" sz="2000" dirty="0" smtClean="0">
                <a:latin typeface="Arial" charset="0"/>
              </a:rPr>
              <a:t>Чтение литературных произведений</a:t>
            </a:r>
          </a:p>
          <a:p>
            <a:r>
              <a:rPr lang="ru-RU" sz="2000" dirty="0" smtClean="0">
                <a:latin typeface="Arial" charset="0"/>
              </a:rPr>
              <a:t>Словесные поручения. </a:t>
            </a:r>
          </a:p>
          <a:p>
            <a:r>
              <a:rPr lang="ru-RU" sz="2000" dirty="0" smtClean="0">
                <a:latin typeface="Arial" charset="0"/>
              </a:rPr>
              <a:t>Речевые ситуации, направленные на формирование навыков составления диалогов: 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на трансформацию содержания беседы в диалог;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 на составления диалога по речевой ситуации.</a:t>
            </a:r>
          </a:p>
          <a:p>
            <a:r>
              <a:rPr lang="ru-RU" sz="2000" dirty="0" smtClean="0">
                <a:latin typeface="Arial" charset="0"/>
              </a:rPr>
              <a:t>Разнообразные игры: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Сюжетно-ролевые игры 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Словесные дидактические </a:t>
            </a:r>
          </a:p>
          <a:p>
            <a:pPr>
              <a:spcBef>
                <a:spcPts val="0"/>
              </a:spcBef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Подвижные игры</a:t>
            </a:r>
          </a:p>
          <a:p>
            <a:pPr>
              <a:spcBef>
                <a:spcPts val="0"/>
              </a:spcBef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Игры-инсценировки и игры-драматизации</a:t>
            </a:r>
            <a:r>
              <a:rPr lang="ru-RU" dirty="0" smtClean="0">
                <a:latin typeface="Arial" charset="0"/>
              </a:rPr>
              <a:t> </a:t>
            </a:r>
          </a:p>
          <a:p>
            <a:pPr marL="324000">
              <a:spcBef>
                <a:spcPts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33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619672" y="274638"/>
            <a:ext cx="7200800" cy="850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Методика развития монологической речи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907704" y="836712"/>
            <a:ext cx="7056784" cy="56371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Обогащение словарного запаса (активного, пассивного).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Формирование грамматических категорий.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Обучение пересказу.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Работа над составлением описательных и повествовательных рассказов: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рассказы детей по готовому образцу;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рассказы по восприятию;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рассказы по памяти;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рассказы по воображению (творческие);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latin typeface="Arial" charset="0"/>
              </a:rPr>
              <a:t>сравнительно-описательные рассказы </a:t>
            </a:r>
          </a:p>
          <a:p>
            <a:pPr marL="2244725" indent="-177800"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 Обучение рассказу по картине.</a:t>
            </a:r>
          </a:p>
          <a:p>
            <a:pPr marL="2244725" indent="-177800"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Обучение рассказу по серии картин.</a:t>
            </a:r>
          </a:p>
          <a:p>
            <a:pPr marL="2244725" indent="-177800"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 Разучивание стихотворений.</a:t>
            </a:r>
          </a:p>
          <a:p>
            <a:pPr marL="2244725" indent="-177800">
              <a:lnSpc>
                <a:spcPct val="90000"/>
              </a:lnSpc>
            </a:pPr>
            <a:r>
              <a:rPr lang="ru-RU" sz="2000" dirty="0" smtClean="0">
                <a:latin typeface="Arial" charset="0"/>
              </a:rPr>
              <a:t> Отгадывание загадок.</a:t>
            </a:r>
            <a:endParaRPr lang="ru-RU" dirty="0" smtClean="0"/>
          </a:p>
          <a:p>
            <a:pPr marL="2244725" indent="-177800">
              <a:lnSpc>
                <a:spcPct val="90000"/>
              </a:lnSpc>
            </a:pPr>
            <a:r>
              <a:rPr lang="ru-RU" sz="2000" dirty="0" smtClean="0">
                <a:latin typeface="Arial" charset="0"/>
                <a:cs typeface="Arial" charset="0"/>
              </a:rPr>
              <a:t>Развитие речи в игре: дидактической, сюжетно-ролевой, драматизации</a:t>
            </a:r>
          </a:p>
        </p:txBody>
      </p:sp>
    </p:spTree>
    <p:extLst>
      <p:ext uri="{BB962C8B-B14F-4D97-AF65-F5344CB8AC3E}">
        <p14:creationId xmlns:p14="http://schemas.microsoft.com/office/powerpoint/2010/main" val="236820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403648" y="333375"/>
            <a:ext cx="7056140" cy="10080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Форма обучения в системе</a:t>
            </a:r>
            <a:b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проведения логопедических занятий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651229" y="1196752"/>
            <a:ext cx="7467600" cy="475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Arial" charset="0"/>
              </a:rPr>
              <a:t>Фронтальные, подгрупповые и индивидуальные занятия</a:t>
            </a:r>
            <a:r>
              <a:rPr lang="ru-RU" dirty="0" smtClean="0">
                <a:latin typeface="Arial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Arial" charset="0"/>
              </a:rPr>
              <a:t>    Основными задачами коррекционного обучения данной категории детей являются:</a:t>
            </a:r>
          </a:p>
          <a:p>
            <a:r>
              <a:rPr lang="ru-RU" sz="2000" dirty="0" smtClean="0">
                <a:latin typeface="Arial" charset="0"/>
              </a:rPr>
              <a:t>- практическое усвоение лексических и грамматических средств языка;</a:t>
            </a:r>
          </a:p>
          <a:p>
            <a:r>
              <a:rPr lang="ru-RU" sz="2000" dirty="0" smtClean="0">
                <a:latin typeface="Arial" charset="0"/>
              </a:rPr>
              <a:t>- формирование полноценной звуковой стороны речи (воспитание артикуляционных навыков, правильного звукопроизношения, слоговой структуры и фонематического восприятия);</a:t>
            </a:r>
          </a:p>
          <a:p>
            <a:r>
              <a:rPr lang="ru-RU" sz="2000" dirty="0" smtClean="0">
                <a:latin typeface="Arial" charset="0"/>
              </a:rPr>
              <a:t>- подготовка к обучению грамоте, овладение элементами грамоты;</a:t>
            </a:r>
          </a:p>
          <a:p>
            <a:r>
              <a:rPr lang="ru-RU" sz="2000" dirty="0" smtClean="0">
                <a:latin typeface="Arial" charset="0"/>
              </a:rPr>
              <a:t>- дальнейшее развитие связной речи.</a:t>
            </a:r>
          </a:p>
        </p:txBody>
      </p:sp>
    </p:spTree>
    <p:extLst>
      <p:ext uri="{BB962C8B-B14F-4D97-AF65-F5344CB8AC3E}">
        <p14:creationId xmlns:p14="http://schemas.microsoft.com/office/powerpoint/2010/main" val="136920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475656" y="274638"/>
            <a:ext cx="7344816" cy="1066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Форма обучения связной речи в системе работы детского сада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907704" y="1268760"/>
            <a:ext cx="6767984" cy="52050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Ознакомление с произведениями художественной литературы.</a:t>
            </a:r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Труд и развитие речи.</a:t>
            </a:r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Занятия изобразительной деятельностью и развитие речи.</a:t>
            </a:r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Музыкальные занятия 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логоритмические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упражнения и развитие речи.</a:t>
            </a:r>
          </a:p>
          <a:p>
            <a:pPr marL="457200" indent="-4572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Игра и развитие речи: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сюжетно-ролевая,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дидактическая,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подвижная.</a:t>
            </a:r>
          </a:p>
          <a:p>
            <a:pPr marL="355600" indent="-27305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Режимные моменты, экскурсии и развитие речи.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55600" indent="-27305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Праздники, развлечения, досуги и развитие речи. </a:t>
            </a:r>
          </a:p>
        </p:txBody>
      </p:sp>
    </p:spTree>
    <p:extLst>
      <p:ext uri="{BB962C8B-B14F-4D97-AF65-F5344CB8AC3E}">
        <p14:creationId xmlns:p14="http://schemas.microsoft.com/office/powerpoint/2010/main" val="388566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Вывод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2000" b="1" dirty="0"/>
              <a:t>Одним из необходимых условий дальнейшего развития ребенка является создание мотивации общения, формирования стремления рассказать о себе, своих товарищах, о наблюдениях из жизни. В процессе логопедических занятий рекомендуется создавать такие ситуации, которые бы актуализировали потребность в речевых высказываниях, ставили ребенка в такие условия, </a:t>
            </a:r>
            <a:r>
              <a:rPr lang="ru-RU" b="1" dirty="0"/>
              <a:t>когда</a:t>
            </a:r>
            <a:r>
              <a:rPr lang="ru-RU" sz="2000" b="1" dirty="0"/>
              <a:t> у него возникает самостоятельное желание высказаться, поделиться своими впечатлениями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r>
              <a:rPr lang="ru-RU" sz="2000" b="1" dirty="0"/>
              <a:t>Коррекционное обучение включает в себя работу над словом, словосочетанием и предложением. Указанные направления коррекционной работы тесно связаны между собой.</a:t>
            </a:r>
          </a:p>
          <a:p>
            <a:r>
              <a:rPr lang="ru-RU" sz="2000" b="1" dirty="0" err="1"/>
              <a:t>Несформированность</a:t>
            </a:r>
            <a:r>
              <a:rPr lang="ru-RU" sz="2000" b="1" dirty="0"/>
              <a:t> связной речи детей </a:t>
            </a:r>
            <a:r>
              <a:rPr lang="ru-RU" sz="2000" b="1" dirty="0" smtClean="0"/>
              <a:t>с нарушением речи отрицательно </a:t>
            </a:r>
            <a:r>
              <a:rPr lang="ru-RU" sz="2000" b="1" dirty="0"/>
              <a:t>сказывается на развитии всей речемыслительной деятельности, ограничивает их коммуникативные потребности и познавательные возможности. Поэтому специальные поиски методических путей и средств формирования связной речи имеют важное значение для всего процесса обучения и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86884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6903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98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60486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 связной речью понимают смысловое развернутое </a:t>
            </a:r>
            <a:r>
              <a:rPr lang="ru-RU" sz="2800" dirty="0" smtClean="0"/>
              <a:t>высказывание (</a:t>
            </a:r>
            <a:r>
              <a:rPr lang="ru-RU" sz="2800" dirty="0"/>
              <a:t>ряд логически сочетающихся предложений), обеспечивающее общение и взаимопонимание. </a:t>
            </a:r>
            <a:endParaRPr lang="ru-RU" sz="2800" dirty="0" smtClean="0"/>
          </a:p>
          <a:p>
            <a:r>
              <a:rPr lang="ru-RU" sz="2800" dirty="0" smtClean="0"/>
              <a:t>Связность</a:t>
            </a:r>
            <a:r>
              <a:rPr lang="ru-RU" sz="2800" dirty="0"/>
              <a:t>, считал </a:t>
            </a:r>
            <a:r>
              <a:rPr lang="ru-RU" sz="2800" dirty="0" smtClean="0"/>
              <a:t>С.Л</a:t>
            </a:r>
            <a:r>
              <a:rPr lang="ru-RU" sz="2800" dirty="0"/>
              <a:t>. Рубинштейн, это «адекватность речевого оформления мысли говорящего или пишущего с точки зрения ее понятности для слушателя или читателя».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0825" y="476250"/>
            <a:ext cx="8435975" cy="792163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Что значит развитие связной речи?</a:t>
            </a:r>
            <a:endParaRPr lang="ru-RU" sz="28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691680" y="1106282"/>
            <a:ext cx="7344816" cy="59231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>
                <a:latin typeface="Arial" charset="0"/>
              </a:rPr>
              <a:t>Связную речь на современном этапе развития науки рассматривают как вид речемыслительной деятельности, результатом которой является текстовое сообщение. </a:t>
            </a:r>
          </a:p>
          <a:p>
            <a:r>
              <a:rPr lang="ru-RU" sz="2200" dirty="0" smtClean="0">
                <a:latin typeface="Arial" charset="0"/>
              </a:rPr>
              <a:t>Само текстовое сообщение является сложной речевой единицей высшего порядка, которая отражает диалектическое единство двух планов: внутреннего (семантического) и внешнего (языкового), каждый из которых</a:t>
            </a:r>
            <a:br>
              <a:rPr lang="ru-RU" sz="2200" dirty="0" smtClean="0">
                <a:latin typeface="Arial" charset="0"/>
              </a:rPr>
            </a:br>
            <a:r>
              <a:rPr lang="ru-RU" sz="2200" dirty="0" smtClean="0">
                <a:latin typeface="Arial" charset="0"/>
              </a:rPr>
              <a:t>    строится на основе собственных единиц и</a:t>
            </a:r>
            <a:br>
              <a:rPr lang="ru-RU" sz="2200" dirty="0" smtClean="0">
                <a:latin typeface="Arial" charset="0"/>
              </a:rPr>
            </a:br>
            <a:r>
              <a:rPr lang="ru-RU" sz="2200" dirty="0" smtClean="0">
                <a:latin typeface="Arial" charset="0"/>
              </a:rPr>
              <a:t>     правил их объединения.</a:t>
            </a:r>
          </a:p>
          <a:p>
            <a:r>
              <a:rPr lang="ru-RU" sz="2200" dirty="0" smtClean="0">
                <a:latin typeface="Arial" charset="0"/>
              </a:rPr>
              <a:t>РАЗВИТИЕ СВЯЗНОЙ РЕЧИ –  Есть цель   и       средство практического усвоения языка. </a:t>
            </a:r>
          </a:p>
        </p:txBody>
      </p:sp>
      <p:pic>
        <p:nvPicPr>
          <p:cNvPr id="4" name="Picture 5" descr="0_1ac0b_32e2123e_X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9069"/>
            <a:ext cx="183569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475656" y="274638"/>
            <a:ext cx="7344816" cy="922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Оценка коммуникативных умений общения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979712" y="1341438"/>
            <a:ext cx="5945088" cy="51323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 критериям: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Активность в общении (стремиться к общению по собственному желанию, является инициатором общения );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Умение слушать и понимать речь;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Умение строить общение с учётом ситуации;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Умение вести диалог;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Лёгкость вхождения в контакт  с детьми и взрослыми;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Ясность и последовательность выражения своих мыслей;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Использование форм речевого этикета.</a:t>
            </a:r>
          </a:p>
        </p:txBody>
      </p:sp>
    </p:spTree>
    <p:extLst>
      <p:ext uri="{BB962C8B-B14F-4D97-AF65-F5344CB8AC3E}">
        <p14:creationId xmlns:p14="http://schemas.microsoft.com/office/powerpoint/2010/main" val="390502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47664" y="116633"/>
            <a:ext cx="7416824" cy="864096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Особенности коммуникации у детей с нарушением речи.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547664" y="836712"/>
            <a:ext cx="7416824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Незаинтересованность в контакте, отсутствие мотива общения,  неумение ориентироваться в ситуации общения, негативизм.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Познавательная сфера не сформирована, детям приходиться больше слушать взрослого, у них нет возможности высказывать свои мысли, чувства, рассуждения, задавать вопросы.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Преобладает ситуативно-деловая форма общения, что характерно для нормально развивающихся детей 2-4 - летнего возраста, дети испытывают трудности в организации собственного речевого поведения.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Связное речевое высказывание отличается отсутствием четкости, последовательности изложения, не учитываются существенные признаки явлений.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Затрудняется процесс межличностного взаимодействия детей, так как игровые умения развиты слабо, игра носит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манипулятивный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характер. </a:t>
            </a:r>
          </a:p>
        </p:txBody>
      </p:sp>
    </p:spTree>
    <p:extLst>
      <p:ext uri="{BB962C8B-B14F-4D97-AF65-F5344CB8AC3E}">
        <p14:creationId xmlns:p14="http://schemas.microsoft.com/office/powerpoint/2010/main" val="6113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95736" y="274638"/>
            <a:ext cx="5729064" cy="633412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Методы развития связной речи (репродуктивные, продуктивные)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992342" y="1340768"/>
            <a:ext cx="6468089" cy="51843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Наглядные. </a:t>
            </a:r>
          </a:p>
          <a:p>
            <a:pPr marL="0" indent="0"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Непосредственные: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наблюдения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экскурсии 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осмотры 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рассматривание предметов.</a:t>
            </a:r>
          </a:p>
          <a:p>
            <a:pPr marL="0" indent="0"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Опосредованные: 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рассматривание изобразительной наглядности</a:t>
            </a:r>
          </a:p>
          <a:p>
            <a:pPr marL="0" indent="0">
              <a:buFont typeface="Wingdings" pitchFamily="2" charset="2"/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Словесные:</a:t>
            </a:r>
          </a:p>
          <a:p>
            <a:pPr marL="0" indent="0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чтение и рассказывание художественных произведений</a:t>
            </a:r>
          </a:p>
          <a:p>
            <a:pPr marL="0" indent="0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заучивание наизусть</a:t>
            </a:r>
          </a:p>
          <a:p>
            <a:pPr marL="0" indent="0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пересказ</a:t>
            </a:r>
          </a:p>
          <a:p>
            <a:pPr marL="0" indent="0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беседа</a:t>
            </a:r>
          </a:p>
          <a:p>
            <a:pPr marL="0" indent="0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рассказ</a:t>
            </a:r>
          </a:p>
          <a:p>
            <a:pPr marL="0" indent="0">
              <a:buFont typeface="Wingdings" pitchFamily="2" charset="2"/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Практические: 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дидактические игры 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игры-драматизации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инсценировки, дидактические упражнения</a:t>
            </a:r>
          </a:p>
          <a:p>
            <a:pPr marL="0" indent="0">
              <a:buFont typeface="Arial" charset="0"/>
              <a:buChar char="•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пластические этюды, хороводные игры</a:t>
            </a:r>
          </a:p>
        </p:txBody>
      </p:sp>
    </p:spTree>
    <p:extLst>
      <p:ext uri="{BB962C8B-B14F-4D97-AF65-F5344CB8AC3E}">
        <p14:creationId xmlns:p14="http://schemas.microsoft.com/office/powerpoint/2010/main" val="233854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475656" y="274638"/>
            <a:ext cx="7344816" cy="706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Приёмы  обучения связной речи</a:t>
            </a:r>
            <a:endParaRPr lang="ru-RU" sz="2800" dirty="0" smtClean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835696" y="836712"/>
            <a:ext cx="6984776" cy="54926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Clr>
                <a:srgbClr val="FE8637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/>
                <a:cs typeface="Arial" pitchFamily="34" charset="0"/>
              </a:rPr>
              <a:t>Речевой образец</a:t>
            </a:r>
            <a:r>
              <a:rPr lang="ru-RU" sz="20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>
              <a:lnSpc>
                <a:spcPct val="115000"/>
              </a:lnSpc>
              <a:buClr>
                <a:srgbClr val="FE8637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Повторное проговаривание </a:t>
            </a:r>
          </a:p>
          <a:p>
            <a:pPr>
              <a:lnSpc>
                <a:spcPct val="115000"/>
              </a:lnSpc>
              <a:buClr>
                <a:srgbClr val="FE8637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Объяснение </a:t>
            </a:r>
          </a:p>
          <a:p>
            <a:pPr>
              <a:lnSpc>
                <a:spcPct val="115000"/>
              </a:lnSpc>
              <a:buClr>
                <a:srgbClr val="FE8637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Указания </a:t>
            </a:r>
          </a:p>
          <a:p>
            <a:pPr>
              <a:lnSpc>
                <a:spcPct val="115000"/>
              </a:lnSpc>
              <a:buClr>
                <a:srgbClr val="FE8637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Оценка детской речи </a:t>
            </a:r>
            <a:endParaRPr lang="ru-RU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Начало работы:</a:t>
            </a: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Комментирование действий, показ и рассматривание предмета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Выполнение действий с предметами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Просьбы, поручения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Повторение за взрослым слов, словосочетаний, предложений.</a:t>
            </a: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Вопросы – ответы.</a:t>
            </a: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Опосредованное общение через игрушки (предметы).</a:t>
            </a:r>
          </a:p>
          <a:p>
            <a:pPr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Многократное проговаривание речевого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34917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547664" y="274638"/>
            <a:ext cx="7344816" cy="706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Задачи развития связной речи у детей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547664" y="1125538"/>
            <a:ext cx="7344816" cy="53482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1. Развивать образную речь детей. Познакомить детей со средствами художественной выразительности (эпитеты, сравнения, фразеологизмы).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2. Активизировать лексическую и грамматическую стороны речи детей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3. Развивать связную речь детей: пересказ произведений, творческое рассказывание (на тему предложенную воспитателем, коллективное творчество, на самостоятельно выбранную тему), составление описательных рассказов (по картинам, по серии сюжетных картин, рассказов - загадок: по игрушкам, по предметам, по картинкам).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4. Развивать выразительную речь детей.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5. Развивать умственные способности детей (умение самостоятельно строить и использовать пространственные модели при пересказе, составлять творческие рассказы на основе использования заместителей предметов и наглядных моделей планов).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6. Развивать воображение и творческое мышление.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 Воспитывать интерес к творческой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1071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87624" y="274638"/>
            <a:ext cx="7499176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Формирование связной речи осуществляется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907704" y="1600200"/>
            <a:ext cx="6779096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в процессе разнообразной практической  </a:t>
            </a:r>
          </a:p>
          <a:p>
            <a:pPr>
              <a:buClr>
                <a:srgbClr val="002060"/>
              </a:buClr>
              <a:buFont typeface="Arial" pitchFamily="34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деятельности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при проведении игр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при проведении режимных моментов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в процессе наблюдения за окружающим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 на специальных коррекционных занятиях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506717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910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Andale Sans UI</vt:lpstr>
      <vt:lpstr>Arial</vt:lpstr>
      <vt:lpstr>Calibri</vt:lpstr>
      <vt:lpstr>Tahoma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kotenok0308@outlook.com</cp:lastModifiedBy>
  <cp:revision>19</cp:revision>
  <dcterms:created xsi:type="dcterms:W3CDTF">2014-06-15T03:02:33Z</dcterms:created>
  <dcterms:modified xsi:type="dcterms:W3CDTF">2017-04-30T17:37:06Z</dcterms:modified>
</cp:coreProperties>
</file>