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C0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 snapToGrid="0">
      <p:cViewPr varScale="1">
        <p:scale>
          <a:sx n="81" d="100"/>
          <a:sy n="81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59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9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5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8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28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7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80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36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05434-5B48-447E-AFBC-0E9062F520E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DD60D-3C72-480A-B210-2DD8D5A33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3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891" y="95003"/>
            <a:ext cx="10877797" cy="394260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Современные подходы к организации </a:t>
            </a:r>
            <a:r>
              <a:rPr lang="ru-RU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здоровьесберегающей</a:t>
            </a: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среды.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CC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 вниз 10"/>
          <p:cNvSpPr/>
          <p:nvPr/>
        </p:nvSpPr>
        <p:spPr>
          <a:xfrm rot="18682473">
            <a:off x="7295824" y="745932"/>
            <a:ext cx="321983" cy="18663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3371680">
            <a:off x="3774653" y="503721"/>
            <a:ext cx="321983" cy="2166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705595" y="1649009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0" y="2074783"/>
            <a:ext cx="4263241" cy="2541320"/>
          </a:xfrm>
          <a:prstGeom prst="ellipse">
            <a:avLst/>
          </a:prstGeom>
          <a:solidFill>
            <a:schemeClr val="bg2"/>
          </a:solidFill>
          <a:ln>
            <a:solidFill>
              <a:srgbClr val="3C04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Технологии сохранения и стимулирования здоровья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394363" y="4180115"/>
            <a:ext cx="4718464" cy="2565070"/>
          </a:xfrm>
          <a:prstGeom prst="ellipse">
            <a:avLst/>
          </a:prstGeom>
          <a:solidFill>
            <a:schemeClr val="bg2"/>
          </a:solidFill>
          <a:ln>
            <a:solidFill>
              <a:srgbClr val="3C04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CC"/>
                </a:solidFill>
                <a:latin typeface="Arial Narrow" panose="020B0606020202030204" pitchFamily="34" charset="0"/>
              </a:rPr>
              <a:t>Технологии обучения здоровому образу </a:t>
            </a:r>
            <a:r>
              <a:rPr lang="ru-RU" sz="32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жизни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536872" y="1865266"/>
            <a:ext cx="4184073" cy="2660073"/>
          </a:xfrm>
          <a:prstGeom prst="ellipse">
            <a:avLst/>
          </a:prstGeom>
          <a:solidFill>
            <a:schemeClr val="bg2"/>
          </a:solidFill>
          <a:ln>
            <a:solidFill>
              <a:srgbClr val="3C04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CC"/>
                </a:solidFill>
                <a:latin typeface="Arial Narrow" panose="020B0606020202030204" pitchFamily="34" charset="0"/>
              </a:rPr>
              <a:t>Коррекционные </a:t>
            </a:r>
            <a:r>
              <a:rPr lang="ru-RU" sz="32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технологии 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4447" y="225632"/>
            <a:ext cx="6258296" cy="914400"/>
          </a:xfrm>
          <a:prstGeom prst="rect">
            <a:avLst/>
          </a:prstGeom>
          <a:solidFill>
            <a:schemeClr val="bg2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технологии</a:t>
            </a:r>
            <a:endParaRPr lang="ru-RU" sz="36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592603" y="1140032"/>
            <a:ext cx="321983" cy="3040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0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766" y="0"/>
            <a:ext cx="1134093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Технологии сохранения и стимулирования здоровья:</a:t>
            </a:r>
            <a:endParaRPr lang="ru-RU" sz="3600" dirty="0" smtClean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dirty="0" smtClean="0">
              <a:solidFill>
                <a:srgbClr val="0000CC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Shruti" panose="020B0502040204020203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78130" y="1357627"/>
            <a:ext cx="3348841" cy="1197606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Ритмопластика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(Буренина) 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78131" y="2648197"/>
            <a:ext cx="3348840" cy="143103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Динамические паузы </a:t>
            </a: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017824" y="2338663"/>
            <a:ext cx="3574967" cy="1223934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Подвижные и спортивные игры 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95941" y="4079233"/>
            <a:ext cx="3348841" cy="1252788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Гимнастика корригирующая </a:t>
            </a:r>
            <a:endParaRPr lang="ru-RU" sz="2400" dirty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Shruti" panose="020B0502040204020203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873334" y="4941694"/>
            <a:ext cx="3798126" cy="1245349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Гимнастика бодрящая </a:t>
            </a: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3800103" y="1767325"/>
            <a:ext cx="3871357" cy="1549908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Гимнастика дыхательная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(Стрельникова)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 </a:t>
            </a: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800103" y="3317232"/>
            <a:ext cx="3871357" cy="1516025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Гимнастика для глаз 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(Базарный)</a:t>
            </a:r>
            <a:endParaRPr lang="ru-RU" sz="2400" dirty="0" smtClean="0">
              <a:solidFill>
                <a:srgbClr val="0000CC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Shruti" panose="020B0502040204020203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178129" y="5403272"/>
            <a:ext cx="3491346" cy="1454728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Гимнастика пальчиковая 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cs typeface="Shruti" panose="020B0502040204020203" pitchFamily="34" charset="0"/>
              </a:rPr>
              <a:t>(</a:t>
            </a:r>
            <a:r>
              <a:rPr lang="ru-RU" sz="2400" dirty="0" err="1" smtClean="0">
                <a:solidFill>
                  <a:srgbClr val="0000CC"/>
                </a:solidFill>
                <a:latin typeface="Arial Narrow" panose="020B0606020202030204" pitchFamily="34" charset="0"/>
                <a:cs typeface="Shruti" panose="020B0502040204020203" pitchFamily="34" charset="0"/>
              </a:rPr>
              <a:t>Большакова,Крупенчук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cs typeface="Shruti" panose="020B0502040204020203" pitchFamily="34" charset="0"/>
              </a:rPr>
              <a:t>)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8017824" y="5458331"/>
            <a:ext cx="3574967" cy="1204082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НОД </a:t>
            </a: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8017824" y="3908423"/>
            <a:ext cx="3574967" cy="120408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Shruti" panose="020B0502040204020203" pitchFamily="34" charset="0"/>
              </a:rPr>
              <a:t>Релаксация </a:t>
            </a:r>
          </a:p>
        </p:txBody>
      </p:sp>
    </p:spTree>
    <p:extLst>
      <p:ext uri="{BB962C8B-B14F-4D97-AF65-F5344CB8AC3E}">
        <p14:creationId xmlns:p14="http://schemas.microsoft.com/office/powerpoint/2010/main" val="28305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8" y="118754"/>
            <a:ext cx="66501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Технологии обучения здоровому образу жизни </a:t>
            </a:r>
            <a:endParaRPr lang="ru-RU" sz="3600" dirty="0" smtClean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403760" y="1707947"/>
            <a:ext cx="3740727" cy="1367762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3200" dirty="0">
                <a:solidFill>
                  <a:srgbClr val="3C04DA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НОД 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2505694" y="3397536"/>
            <a:ext cx="3693226" cy="126736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Точечный </a:t>
            </a:r>
            <a:r>
              <a:rPr lang="ru-RU" sz="3200" dirty="0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самомассаж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(Уманская, </a:t>
            </a:r>
            <a:r>
              <a:rPr lang="ru-RU" sz="2400" dirty="0" err="1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Картушина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 </a:t>
            </a:r>
            <a:endParaRPr lang="ru-RU" sz="2400" dirty="0">
              <a:solidFill>
                <a:srgbClr val="0000CC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534389" y="5145308"/>
            <a:ext cx="3610097" cy="1326743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Самомассаж 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5581403" y="5145308"/>
            <a:ext cx="4001984" cy="154050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3C04DA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Занятия из серии «</a:t>
            </a:r>
            <a:r>
              <a:rPr lang="ru-RU" sz="2400" dirty="0" smtClean="0">
                <a:solidFill>
                  <a:srgbClr val="3C04DA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Здоровье»</a:t>
            </a:r>
          </a:p>
          <a:p>
            <a:pPr algn="ctr"/>
            <a:r>
              <a:rPr lang="ru-RU" sz="2400" dirty="0" smtClean="0">
                <a:solidFill>
                  <a:srgbClr val="3C04DA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ru-RU" sz="2400" dirty="0" err="1" smtClean="0">
                <a:solidFill>
                  <a:srgbClr val="3C04DA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Стеркина</a:t>
            </a:r>
            <a:r>
              <a:rPr lang="ru-RU" sz="2400" dirty="0" smtClean="0">
                <a:solidFill>
                  <a:srgbClr val="3C04DA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</a:t>
            </a:r>
          </a:p>
          <a:p>
            <a:pPr algn="ctr"/>
            <a:endParaRPr lang="ru-RU" sz="2800" dirty="0">
              <a:solidFill>
                <a:srgbClr val="3C04DA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8193974" y="3706619"/>
            <a:ext cx="3728852" cy="1267367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3C04DA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Коммуникативные игры 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6988629" y="1796904"/>
            <a:ext cx="3081646" cy="127880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Проблемно-игровые (</a:t>
            </a:r>
            <a:r>
              <a:rPr lang="ru-RU" sz="2000" dirty="0" err="1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игротреннинги</a:t>
            </a:r>
            <a:r>
              <a:rPr lang="ru-RU" sz="20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игротерапия</a:t>
            </a:r>
            <a:r>
              <a:rPr lang="ru-RU" sz="20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1676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0493" y="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Коррекционные технологии </a:t>
            </a:r>
            <a:endParaRPr lang="ru-RU" sz="3600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286986" y="1246624"/>
            <a:ext cx="3515100" cy="1981352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Технологии музыкального воздействия </a:t>
            </a: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245423" y="3954484"/>
            <a:ext cx="3317173" cy="2018804"/>
          </a:xfrm>
          <a:prstGeom prst="flowChartPunchedTa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8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Технологии воздействия цветом 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191991" y="2117633"/>
            <a:ext cx="3968338" cy="2220685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8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Технологии коррекции поведения </a:t>
            </a: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191991" y="4984264"/>
            <a:ext cx="3586348" cy="1851154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Фонетическая ритмика </a:t>
            </a: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8550234" y="4548250"/>
            <a:ext cx="3348842" cy="1923802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rgbClr val="0000CC"/>
                </a:solidFill>
                <a:latin typeface="Arial Black" panose="020B0A04020102020204" pitchFamily="34" charset="0"/>
              </a:rPr>
              <a:t>Сказкотерапия</a:t>
            </a:r>
            <a:r>
              <a:rPr lang="ru-RU" sz="28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endParaRPr lang="ru-RU" sz="28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8550234" y="1246624"/>
            <a:ext cx="3408218" cy="1981352"/>
          </a:xfrm>
          <a:prstGeom prst="flowChartPunched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0000CC"/>
                </a:solidFill>
                <a:latin typeface="Arial Black" panose="020B0A04020102020204" pitchFamily="34" charset="0"/>
              </a:rPr>
              <a:t>Психогимнастика</a:t>
            </a:r>
            <a:endParaRPr lang="ru-RU" sz="2400" b="1" dirty="0" smtClean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(Чистякова, </a:t>
            </a:r>
            <a:r>
              <a:rPr lang="ru-RU" sz="2000" b="1" dirty="0" err="1" smtClean="0">
                <a:solidFill>
                  <a:srgbClr val="0000CC"/>
                </a:solidFill>
                <a:latin typeface="Arial Narrow" panose="020B0606020202030204" pitchFamily="34" charset="0"/>
              </a:rPr>
              <a:t>Алябьева</a:t>
            </a:r>
            <a:r>
              <a:rPr lang="ru-RU" sz="20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) </a:t>
            </a:r>
            <a:endParaRPr lang="ru-RU" sz="2000" b="1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33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136" y="739054"/>
            <a:ext cx="109252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endParaRPr lang="ru-RU" sz="24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600"/>
              </a:spcAft>
            </a:pPr>
            <a:r>
              <a:rPr lang="ru-RU" sz="3600" b="1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Предметно-развивающая среда</a:t>
            </a:r>
            <a:r>
              <a:rPr lang="ru-RU" sz="36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rgbClr val="0000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группах должны быть оборудованы зоны двигательной активности (физкультурным инвентарём, игрушками-двигателями, спортивными игрушками), дорожками 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физкультурный </a:t>
            </a: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инвентарь и оборудование должны соответствовать санитарно-гигиеническим требованиям (быть безопасным для детей, легко мыться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физкультурные </a:t>
            </a: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пособия должны соответствовать возрастным особенностям, пространству двигательной зоны, периодически меняться с учётом выполнения программы, интересов детей и результатов индивидуальной 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работы;</a:t>
            </a: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быть обеспечено безопасное хранение физкультурного инвентаря, удобство его 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расстановки;</a:t>
            </a: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физкультурного оборудования и защитного покрытия в группе и зале должна гарантировать безопасность занятий детей физическими </a:t>
            </a: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упражнениями;</a:t>
            </a:r>
          </a:p>
          <a:p>
            <a:pPr marL="457200" indent="-4572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физкультурный </a:t>
            </a:r>
            <a:r>
              <a:rPr lang="ru-RU" sz="24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инвентарь должен предусматривать удовлетворение потребности детей разного уровня физической подготовленности в движении и их двигательных предпочтений в зависимости от пола.</a:t>
            </a:r>
            <a:endParaRPr lang="ru-RU" sz="2400" dirty="0">
              <a:solidFill>
                <a:srgbClr val="0000CC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9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46" y="287848"/>
            <a:ext cx="10675917" cy="5112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психического здоровья</a:t>
            </a:r>
            <a:r>
              <a:rPr lang="ru-RU" sz="36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rgbClr val="0000CC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индивидуализация и дифференциация психолого-педагогического сопровождения ребёнка;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игр и упражнений на развитие эмоциональной сферы, игр-тренингов на подавление отрицательных эмоций;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применение приёмов релаксации, организация минут тишины, музыкальных пауз, </a:t>
            </a:r>
            <a:r>
              <a:rPr lang="ru-RU" sz="3200" dirty="0" err="1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оптимальная организация режима двигательной активности детей в группе.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65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0"/>
            <a:ext cx="6483927" cy="665611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286" y="1151906"/>
            <a:ext cx="4883914" cy="50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8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02" y="927760"/>
            <a:ext cx="4736894" cy="5715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17" y="157348"/>
            <a:ext cx="4632367" cy="57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57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98" y="0"/>
            <a:ext cx="4942691" cy="60734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797" y="760021"/>
            <a:ext cx="5533901" cy="597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349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08" y="106877"/>
            <a:ext cx="4963886" cy="55932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046" y="106877"/>
            <a:ext cx="5787241" cy="666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62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96883" y="1790163"/>
            <a:ext cx="10974388" cy="58118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b="1" dirty="0">
                <a:solidFill>
                  <a:srgbClr val="0000CC"/>
                </a:solidFill>
                <a:latin typeface="Arial Black" panose="020B0A04020102020204" pitchFamily="34" charset="0"/>
              </a:rPr>
              <a:t>Здоровье</a:t>
            </a:r>
            <a:r>
              <a:rPr lang="ru-RU" sz="3600" b="1" dirty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>
                <a:solidFill>
                  <a:srgbClr val="0000CC"/>
                </a:solidFill>
                <a:latin typeface="Arial Black" panose="020B0A04020102020204" pitchFamily="34" charset="0"/>
              </a:rPr>
              <a:t>–</a:t>
            </a:r>
            <a:r>
              <a:rPr lang="ru-RU" b="1" dirty="0">
                <a:solidFill>
                  <a:srgbClr val="0000CC"/>
                </a:solidFill>
                <a:latin typeface="Arial Narrow" panose="020B0606020202030204" pitchFamily="34" charset="0"/>
              </a:rPr>
              <a:t> </a:t>
            </a:r>
            <a:r>
              <a:rPr lang="ru-RU" sz="3600" i="1" dirty="0">
                <a:solidFill>
                  <a:srgbClr val="0000CC"/>
                </a:solidFill>
                <a:latin typeface="Arial Narrow" panose="020B0606020202030204" pitchFamily="34" charset="0"/>
              </a:rPr>
              <a:t>состояние полного физического, психологического и социального благополучия человека (по Уставу Всемирной Организации Здравоохранения) </a:t>
            </a:r>
            <a:r>
              <a:rPr lang="ru-RU" sz="3600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endParaRPr lang="ru-RU" sz="3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1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Основные нормативно-правовые документы в сфере здоровье сбережения:</a:t>
            </a:r>
            <a:endParaRPr lang="ru-RU" sz="36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825624"/>
            <a:ext cx="11021291" cy="4860183"/>
          </a:xfrm>
        </p:spPr>
        <p:txBody>
          <a:bodyPr>
            <a:normAutofit fontScale="92500" lnSpcReduction="10000"/>
          </a:bodyPr>
          <a:lstStyle/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CC"/>
                </a:solidFill>
              </a:rPr>
              <a:t>  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Закон Российской Федерации «Об образовании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».</a:t>
            </a:r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 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Федеральный 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закон Российской Федерации от 21 ноября 2011 г. </a:t>
            </a:r>
            <a:endParaRPr lang="ru-RU" sz="3200" dirty="0" smtClean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marL="0" indent="0" algn="just" fontAlgn="base">
              <a:buNone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   N 323-ФЗ «Об 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основах охраны здоровья граждан в Российской 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    </a:t>
            </a:r>
          </a:p>
          <a:p>
            <a:pPr marL="0" indent="0" algn="just" fontAlgn="base">
              <a:buNone/>
            </a:pP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    Федерации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»</a:t>
            </a:r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 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Федеральные 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требования к образовательным учреждениям в части охраны здоровья обучающихся, воспитанников, утвержденные Приказом </a:t>
            </a:r>
            <a:r>
              <a:rPr lang="ru-RU" sz="3200" dirty="0" err="1">
                <a:solidFill>
                  <a:srgbClr val="0000CC"/>
                </a:solidFill>
                <a:latin typeface="Arial Narrow" panose="020B0606020202030204" pitchFamily="34" charset="0"/>
              </a:rPr>
              <a:t>Минобрнауки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 России от 28.12.2010 </a:t>
            </a:r>
            <a:endParaRPr lang="ru-RU" sz="3200" dirty="0" smtClean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marL="0" indent="0" algn="just" fontAlgn="base">
              <a:buNone/>
            </a:pP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  № 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2106</a:t>
            </a:r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СанПиН 2.4.1.3049-13</a:t>
            </a: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algn="just" fontAlgn="base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ФГОС</a:t>
            </a:r>
            <a:r>
              <a:rPr lang="ru-RU" sz="3200" dirty="0">
                <a:solidFill>
                  <a:srgbClr val="0000CC"/>
                </a:solidFill>
                <a:latin typeface="Arial Narrow" panose="020B060602020203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26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30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570" y="816222"/>
            <a:ext cx="10906497" cy="54064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900" b="1" dirty="0" err="1" smtClean="0">
                <a:solidFill>
                  <a:srgbClr val="0000CC"/>
                </a:solidFill>
                <a:latin typeface="Arial Black" panose="020B0A04020102020204" pitchFamily="34" charset="0"/>
              </a:rPr>
              <a:t>Здоровьесберегающая</a:t>
            </a:r>
            <a:r>
              <a:rPr lang="ru-RU" sz="3900" b="1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ru-RU" sz="3900" b="1" dirty="0">
                <a:solidFill>
                  <a:srgbClr val="0000CC"/>
                </a:solidFill>
                <a:latin typeface="Arial Black" panose="020B0A04020102020204" pitchFamily="34" charset="0"/>
              </a:rPr>
              <a:t>среда </a:t>
            </a:r>
            <a:r>
              <a:rPr lang="ru-RU" sz="3200" b="1" dirty="0">
                <a:solidFill>
                  <a:srgbClr val="0000CC"/>
                </a:solidFill>
                <a:latin typeface="Arial Black" panose="020B0A04020102020204" pitchFamily="34" charset="0"/>
              </a:rPr>
              <a:t>– </a:t>
            </a:r>
            <a:r>
              <a:rPr lang="ru-RU" sz="3500" dirty="0">
                <a:solidFill>
                  <a:srgbClr val="0000CC"/>
                </a:solidFill>
                <a:latin typeface="Arial Narrow" panose="020B0606020202030204" pitchFamily="34" charset="0"/>
              </a:rPr>
              <a:t>это гибкая, развивающая, не угнетающая ребёнка система, основу которой составляет эмоционально-комфортная среда пребывания и </a:t>
            </a:r>
            <a:r>
              <a:rPr lang="ru-RU" sz="35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благоприятный </a:t>
            </a:r>
            <a:r>
              <a:rPr lang="ru-RU" sz="3500" dirty="0">
                <a:solidFill>
                  <a:srgbClr val="0000CC"/>
                </a:solidFill>
                <a:latin typeface="Arial Narrow" panose="020B0606020202030204" pitchFamily="34" charset="0"/>
              </a:rPr>
              <a:t>режим организации жизнедеятельности детей</a:t>
            </a:r>
            <a:r>
              <a:rPr lang="ru-RU" sz="35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3900" dirty="0" err="1" smtClean="0">
                <a:solidFill>
                  <a:srgbClr val="0000CC"/>
                </a:solidFill>
                <a:latin typeface="Arial Black" panose="020B0A04020102020204" pitchFamily="34" charset="0"/>
              </a:rPr>
              <a:t>Здоровьесберегающее</a:t>
            </a:r>
            <a:r>
              <a:rPr lang="ru-RU" sz="39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r>
              <a:rPr lang="ru-RU" sz="39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пространство - </a:t>
            </a:r>
            <a:r>
              <a:rPr lang="ru-RU" sz="3500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комплекс </a:t>
            </a:r>
            <a:r>
              <a:rPr lang="ru-RU" sz="3500" dirty="0">
                <a:solidFill>
                  <a:srgbClr val="0000CC"/>
                </a:solidFill>
                <a:latin typeface="Arial Narrow" panose="020B0606020202030204" pitchFamily="34" charset="0"/>
              </a:rPr>
              <a:t>социально-гигиенических, психолого-педагогических, морально-этических, экологических, физкультурно-оздоровительных, образовательных системных мер, обеспечивающих ребенку психическое и физическое благополучие, комфортную, морально-нравственную и бытовую среду в семье и детском саду. </a:t>
            </a:r>
          </a:p>
          <a:p>
            <a:pPr marL="0" indent="0">
              <a:buNone/>
            </a:pPr>
            <a:endParaRPr lang="ru-RU" sz="32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47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138" y="178130"/>
            <a:ext cx="1072341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dirty="0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Х</a:t>
            </a:r>
            <a:r>
              <a:rPr lang="ru-RU" sz="36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арактеристика </a:t>
            </a:r>
            <a:r>
              <a:rPr lang="ru-RU" sz="3600" dirty="0" err="1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здоровьесберегающей</a:t>
            </a:r>
            <a:r>
              <a:rPr lang="ru-RU" sz="36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среды :</a:t>
            </a:r>
          </a:p>
          <a:p>
            <a:pPr algn="ctr">
              <a:spcAft>
                <a:spcPts val="0"/>
              </a:spcAft>
            </a:pPr>
            <a:endParaRPr lang="ru-RU" sz="3600" dirty="0" smtClean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морально-психологический климат;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экология и гигиена;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современный дизайн;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рациональный режим жизни, труда и отдыха;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современные образовательные программы, методики и технологии, отвечающие принципам </a:t>
            </a:r>
            <a:r>
              <a:rPr lang="ru-RU" sz="3200" dirty="0" err="1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здоровьесохраняющего</a:t>
            </a: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обучения. </a:t>
            </a:r>
            <a:endParaRPr lang="ru-RU" sz="3200" dirty="0">
              <a:solidFill>
                <a:srgbClr val="0000CC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5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8780" y="913181"/>
            <a:ext cx="1036715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ринципы организации </a:t>
            </a:r>
            <a:r>
              <a:rPr lang="ru-RU" sz="3600" b="1" dirty="0" err="1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здоровьесберегающей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среды:</a:t>
            </a:r>
            <a:endParaRPr lang="ru-RU" sz="3600" dirty="0" smtClean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динамизм (возможность изменения, преобразования) 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открытость (связь с другими социальными институтами, широким социумом) 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гибкость (учет новых возможностей субъектов образования и социально-культурного пространства) ;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саморазвитие и взаимосвязи педагогических подсистем (воспитание, образование, развитие, управление) .</a:t>
            </a:r>
            <a:endParaRPr lang="ru-RU" sz="3200" dirty="0">
              <a:solidFill>
                <a:srgbClr val="0000CC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3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Особое значение  по созданию </a:t>
            </a:r>
            <a:r>
              <a:rPr lang="ru-RU" sz="3200" b="1" dirty="0" err="1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здоровьесберегающего</a:t>
            </a:r>
            <a:r>
              <a:rPr lang="ru-RU" sz="32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пространства придается:</a:t>
            </a:r>
            <a:endParaRPr lang="ru-RU" sz="3200" dirty="0" smtClean="0">
              <a:solidFill>
                <a:srgbClr val="0000CC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приоритету в воспитании ребенка общечеловеческих ценностей, культурных, национальных традиций, этнопсихологических особенностей населения;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укреплению связей с семьей, микрорайоном, городом, составление совместных программ с культурно-образовательными, спортивно-оздоровительными учреждениями города;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реализации деятельного подхода в формировании ценностного потенциала личности (посильный общественно-полезный совместный труд) 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подбору </a:t>
            </a:r>
            <a:r>
              <a:rPr lang="ru-RU" sz="2800" dirty="0" err="1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здоровьесберегающих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технологий для организации образовательной деятельности с дошкольниками;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ориентированности родителей на конструктивные, партнерские взаимоотношения со специалистами, воспитателями, гармонизация взаимоотношений в социуме, использование практики социального партнерства.  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9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136" y="1413165"/>
            <a:ext cx="113171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Содержание образовательной области 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«Физическая культура» 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направлена на достижение целей формирования у детей интереса и ценностного отношения к занятиям физической культуры, гармоничное физическое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259770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005" y="0"/>
            <a:ext cx="1173282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dirty="0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Задачи </a:t>
            </a: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образовательной области «Физическая культура»</a:t>
            </a:r>
          </a:p>
          <a:p>
            <a:pPr algn="ctr">
              <a:spcAft>
                <a:spcPts val="0"/>
              </a:spcAft>
            </a:pPr>
            <a:r>
              <a:rPr lang="ru-RU" sz="3600" b="1" dirty="0" smtClean="0">
                <a:solidFill>
                  <a:srgbClr val="0000CC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Сохранение, укрепление и охрана здоровья детей; повышение умственной и физической работоспособности, предупреждение утомления;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Обеспечение гармоничного физического развития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; совершенствование умений и навыков в основных видах движений; воспитание выразительности движений, формирование правильной осанки;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Формирование потребности в ежедневной двигательной деятельности. Развитие инициативы, самостоятельности и творчества в двигательной активности, способности к самоконтролю, самооценке при выполнении движений;  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CC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</a:t>
            </a:r>
            <a:r>
              <a:rPr lang="ru-RU" sz="2800" dirty="0" smtClean="0">
                <a:solidFill>
                  <a:srgbClr val="0000C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азвитие интереса к участию в подвижных и спортивных играх и физических упражнениях; активности в самостоятельной двигательной деятельности, интереса и любви к спорту. </a:t>
            </a:r>
          </a:p>
        </p:txBody>
      </p:sp>
    </p:spTree>
    <p:extLst>
      <p:ext uri="{BB962C8B-B14F-4D97-AF65-F5344CB8AC3E}">
        <p14:creationId xmlns:p14="http://schemas.microsoft.com/office/powerpoint/2010/main" val="10597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</TotalTime>
  <Words>670</Words>
  <Application>Microsoft Office PowerPoint</Application>
  <PresentationFormat>Широкоэкранный</PresentationFormat>
  <Paragraphs>94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Arial Black</vt:lpstr>
      <vt:lpstr>Arial Narrow</vt:lpstr>
      <vt:lpstr>Calibri</vt:lpstr>
      <vt:lpstr>Calibri Light</vt:lpstr>
      <vt:lpstr>Shruti</vt:lpstr>
      <vt:lpstr>Times New Roman</vt:lpstr>
      <vt:lpstr>Wingdings</vt:lpstr>
      <vt:lpstr>Тема Office</vt:lpstr>
      <vt:lpstr>Современные подходы к организации здоровьесберегающей среды.</vt:lpstr>
      <vt:lpstr>Презентация PowerPoint</vt:lpstr>
      <vt:lpstr>Основные нормативно-правовые документы в сфере здоровье сбережения: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организации здоровьесберегающей среды.</dc:title>
  <dc:creator>Учетная запись Майкрософт</dc:creator>
  <cp:lastModifiedBy>Учетная запись Майкрософт</cp:lastModifiedBy>
  <cp:revision>34</cp:revision>
  <dcterms:created xsi:type="dcterms:W3CDTF">2014-10-20T15:11:08Z</dcterms:created>
  <dcterms:modified xsi:type="dcterms:W3CDTF">2014-10-29T18:45:01Z</dcterms:modified>
</cp:coreProperties>
</file>