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74" r:id="rId3"/>
    <p:sldId id="275" r:id="rId4"/>
    <p:sldId id="259" r:id="rId5"/>
    <p:sldId id="271" r:id="rId6"/>
    <p:sldId id="27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E62A212-800C-4442-91EF-D72C4CF74638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378AAD7-3357-4EF5-839E-F3628C56B98D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2207491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2A212-800C-4442-91EF-D72C4CF74638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AAD7-3357-4EF5-839E-F3628C56B9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259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2A212-800C-4442-91EF-D72C4CF74638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AAD7-3357-4EF5-839E-F3628C56B9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3235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2A212-800C-4442-91EF-D72C4CF74638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AAD7-3357-4EF5-839E-F3628C56B9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54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62A212-800C-4442-91EF-D72C4CF74638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78AAD7-3357-4EF5-839E-F3628C56B98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9548509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2A212-800C-4442-91EF-D72C4CF74638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AAD7-3357-4EF5-839E-F3628C56B9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5832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2A212-800C-4442-91EF-D72C4CF74638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AAD7-3357-4EF5-839E-F3628C56B9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5472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2A212-800C-4442-91EF-D72C4CF74638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AAD7-3357-4EF5-839E-F3628C56B9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7801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2A212-800C-4442-91EF-D72C4CF74638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AAD7-3357-4EF5-839E-F3628C56B9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425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62A212-800C-4442-91EF-D72C4CF74638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78AAD7-3357-4EF5-839E-F3628C56B98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96524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62A212-800C-4442-91EF-D72C4CF74638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78AAD7-3357-4EF5-839E-F3628C56B98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61312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BE62A212-800C-4442-91EF-D72C4CF74638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3378AAD7-3357-4EF5-839E-F3628C56B98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26202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mailto:396346@mail.ru" TargetMode="External"/><Relationship Id="rId3" Type="http://schemas.openxmlformats.org/officeDocument/2006/relationships/hyperlink" Target="http://mgou.ru/" TargetMode="External"/><Relationship Id="rId7" Type="http://schemas.openxmlformats.org/officeDocument/2006/relationships/hyperlink" Target="http://www.tspk-mo.com/" TargetMode="External"/><Relationship Id="rId2" Type="http://schemas.openxmlformats.org/officeDocument/2006/relationships/hyperlink" Target="http://www.mogadk11.narod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72pu@mail.ru" TargetMode="External"/><Relationship Id="rId5" Type="http://schemas.openxmlformats.org/officeDocument/2006/relationships/hyperlink" Target="https://klincollege.ru/" TargetMode="External"/><Relationship Id="rId4" Type="http://schemas.openxmlformats.org/officeDocument/2006/relationships/hyperlink" Target="mailto:rectorat@mgou.ru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71977" y="1249251"/>
            <a:ext cx="9839459" cy="4275784"/>
          </a:xfrm>
        </p:spPr>
        <p:txBody>
          <a:bodyPr/>
          <a:lstStyle/>
          <a:p>
            <a:r>
              <a:rPr lang="ru-RU" sz="4000" dirty="0"/>
              <a:t>НАИБОЛЕЕ </a:t>
            </a:r>
            <a:r>
              <a:rPr lang="ru-RU" sz="4000" dirty="0" err="1" smtClean="0"/>
              <a:t>ВОСТРЕБОВАННая</a:t>
            </a:r>
            <a:r>
              <a:rPr lang="ru-RU" sz="4000" dirty="0" smtClean="0"/>
              <a:t> </a:t>
            </a:r>
            <a:r>
              <a:rPr lang="ru-RU" sz="4000" dirty="0"/>
              <a:t>НА РЫНКЕ ТРУДА, </a:t>
            </a:r>
            <a:r>
              <a:rPr lang="ru-RU" sz="4000" dirty="0" err="1" smtClean="0"/>
              <a:t>НОВая</a:t>
            </a:r>
            <a:r>
              <a:rPr lang="ru-RU" sz="4000" dirty="0" smtClean="0"/>
              <a:t> </a:t>
            </a:r>
            <a:r>
              <a:rPr lang="ru-RU" sz="4000" dirty="0"/>
              <a:t>И </a:t>
            </a:r>
            <a:r>
              <a:rPr lang="ru-RU" sz="4000" dirty="0" err="1" smtClean="0"/>
              <a:t>ПЕРСПЕКТИВНая</a:t>
            </a:r>
            <a:r>
              <a:rPr lang="ru-RU" sz="4000" dirty="0" smtClean="0"/>
              <a:t> </a:t>
            </a:r>
            <a:r>
              <a:rPr lang="ru-RU" sz="4000" dirty="0" err="1" smtClean="0"/>
              <a:t>ПРОФЕССия</a:t>
            </a:r>
            <a:r>
              <a:rPr lang="ru-RU" sz="4000" dirty="0" smtClean="0"/>
              <a:t>, </a:t>
            </a:r>
            <a:r>
              <a:rPr lang="ru-RU" sz="4000" dirty="0" err="1" smtClean="0"/>
              <a:t>ТРЕБУЮЩая</a:t>
            </a:r>
            <a:r>
              <a:rPr lang="ru-RU" sz="4000" dirty="0" smtClean="0"/>
              <a:t> </a:t>
            </a:r>
            <a:r>
              <a:rPr lang="ru-RU" sz="4000" dirty="0"/>
              <a:t>СРЕДНЕГО ПРОФЕССИОНАЛЬНОГО </a:t>
            </a:r>
            <a:r>
              <a:rPr lang="ru-RU" sz="4000" dirty="0" smtClean="0"/>
              <a:t>ОБРАЗОВАНИЯ</a:t>
            </a:r>
            <a:br>
              <a:rPr lang="ru-RU" sz="40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ГРАФИЧЕСКИЙ ДИЗАЙНЕР</a:t>
            </a:r>
          </a:p>
        </p:txBody>
      </p:sp>
    </p:spTree>
    <p:extLst>
      <p:ext uri="{BB962C8B-B14F-4D97-AF65-F5344CB8AC3E}">
        <p14:creationId xmlns:p14="http://schemas.microsoft.com/office/powerpoint/2010/main" val="130155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7806" y="0"/>
            <a:ext cx="11172423" cy="1039969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Особенности профессии 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ГРАФИЧЕСКИЙ ДИЗАЙНЕР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7806" y="1184856"/>
            <a:ext cx="11172423" cy="5396248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Графический дизайнер — это специалист, который занимается оформлением окружающей среды средствами графики, придает продукту, сервису, компании особую стилистическую индивидуальность. Дизайнеры создают макеты обложек и страниц, разрабатывают или подбирают шрифты, самостоятельно иллюстрируют либо создают коллажи из фотографий и рисунков, работают над фирменным стилем. Профессия дизайнера требует наличия хорошего вкуса и креативного мышления. Он должен владеть базовыми графическими программами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Adobe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Photoshop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Illustrator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InDesign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Дизайнерам также часто приходится осваивать мультимедийных программы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Effects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Maya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основы HTML и CSS, карандашный рисунок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типографику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графического дизайнера — это союз творчества и логики. Графический дизайнер решает одновременно несколько сложных и важных задач. Продукт, создаваемый им (логотип, шрифт и др.), должен быть ярким, запоминающимся и неповторимым, учитывать специфику организации, для которой он разрабатывается, и при этом быть пригодным для печати. Один из основных видов деятельности графического дизайнера — создание фирменного (корпоративного) стиля компании, то есть разработка логотипа, цветовой гаммы, шрифта и т.д. Поэтому на плечи дизайнера ложится большой груз, так как конечный результат должен быть уникальным, ярким и легко запоминающимся.</a:t>
            </a:r>
          </a:p>
        </p:txBody>
      </p:sp>
    </p:spTree>
    <p:extLst>
      <p:ext uri="{BB962C8B-B14F-4D97-AF65-F5344CB8AC3E}">
        <p14:creationId xmlns:p14="http://schemas.microsoft.com/office/powerpoint/2010/main" val="68747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5082" y="656821"/>
            <a:ext cx="11082270" cy="5615189"/>
          </a:xfrm>
        </p:spPr>
        <p:txBody>
          <a:bodyPr/>
          <a:lstStyle/>
          <a:p>
            <a:r>
              <a:rPr lang="ru-RU" dirty="0" smtClean="0"/>
              <a:t>Обязанности: </a:t>
            </a:r>
          </a:p>
          <a:p>
            <a:r>
              <a:rPr lang="ru-RU" dirty="0" smtClean="0"/>
              <a:t>Разработка </a:t>
            </a:r>
            <a:r>
              <a:rPr lang="ru-RU" dirty="0"/>
              <a:t>дизайна</a:t>
            </a:r>
          </a:p>
          <a:p>
            <a:pPr marL="0" indent="0">
              <a:buNone/>
            </a:pPr>
            <a:r>
              <a:rPr lang="ru-RU" dirty="0" smtClean="0"/>
              <a:t>Осуществление </a:t>
            </a:r>
            <a:r>
              <a:rPr lang="ru-RU" dirty="0"/>
              <a:t>приема заказов на разработку графической части оригинал-макетов рекламных объявлений и элементов оригинал-макетов, а также пожеланий и требований, необходимых для их создания — одна из ключевых задач графического дизайнера. Он также осуществляет:</a:t>
            </a:r>
          </a:p>
          <a:p>
            <a:pPr marL="0" indent="0">
              <a:buNone/>
            </a:pPr>
            <a:r>
              <a:rPr lang="ru-RU" dirty="0" smtClean="0"/>
              <a:t>- создание </a:t>
            </a:r>
            <a:r>
              <a:rPr lang="ru-RU" dirty="0"/>
              <a:t>графической части оригинал-макетов рекламных объявлений и прочих материалов и </a:t>
            </a:r>
            <a:r>
              <a:rPr lang="ru-RU" dirty="0" smtClean="0"/>
              <a:t>документов;</a:t>
            </a:r>
          </a:p>
          <a:p>
            <a:pPr marL="0" indent="0">
              <a:buNone/>
            </a:pPr>
            <a:r>
              <a:rPr lang="ru-RU" dirty="0" smtClean="0"/>
              <a:t>- </a:t>
            </a:r>
            <a:r>
              <a:rPr lang="ru-RU" dirty="0" err="1" smtClean="0"/>
              <a:t>cоздание</a:t>
            </a:r>
            <a:r>
              <a:rPr lang="ru-RU" dirty="0" smtClean="0"/>
              <a:t> </a:t>
            </a:r>
            <a:r>
              <a:rPr lang="ru-RU" dirty="0"/>
              <a:t>графической части коммерческой рекламы, предназначенной для презентации рекламных возможностей потенциальным рекламодателям;</a:t>
            </a:r>
          </a:p>
          <a:p>
            <a:pPr marL="0" indent="0">
              <a:buNone/>
            </a:pPr>
            <a:r>
              <a:rPr lang="ru-RU" dirty="0" smtClean="0"/>
              <a:t>- контроль </a:t>
            </a:r>
            <a:r>
              <a:rPr lang="ru-RU" dirty="0"/>
              <a:t>соответствия изготавливаемых оригинал-макетов рекламных объявлений и графических элементов оригинал-макетов требованиям Закона о рекламе, требованиям заказчика, ответственного сотрудника службы рекламы, внутренним требованиям, существующим в организации, </a:t>
            </a:r>
            <a:r>
              <a:rPr lang="ru-RU" dirty="0" smtClean="0"/>
              <a:t>требованиям </a:t>
            </a:r>
            <a:r>
              <a:rPr lang="ru-RU" dirty="0"/>
              <a:t>качества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4812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9448" y="0"/>
            <a:ext cx="11482552" cy="848139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Образовательные учреждения осуществляющие подготовку по профессии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ГРАФИЧЕСКИЙ ДИЗАЙНЕР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1">
            <a:hlinkClick r:id="rId2"/>
          </p:cNvPr>
          <p:cNvSpPr>
            <a:spLocks noChangeArrowheads="1"/>
          </p:cNvSpPr>
          <p:nvPr/>
        </p:nvSpPr>
        <p:spPr bwMode="auto">
          <a:xfrm>
            <a:off x="-2069221" y="2720579"/>
            <a:ext cx="22190234" cy="491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8088330"/>
              </p:ext>
            </p:extLst>
          </p:nvPr>
        </p:nvGraphicFramePr>
        <p:xfrm>
          <a:off x="781879" y="848139"/>
          <a:ext cx="11410122" cy="507919"/>
        </p:xfrm>
        <a:graphic>
          <a:graphicData uri="http://schemas.openxmlformats.org/drawingml/2006/table">
            <a:tbl>
              <a:tblPr firstRow="1" firstCol="1" bandRow="1"/>
              <a:tblGrid>
                <a:gridCol w="397564"/>
                <a:gridCol w="2438400"/>
                <a:gridCol w="1815548"/>
                <a:gridCol w="1550505"/>
                <a:gridCol w="2186608"/>
                <a:gridCol w="3021497"/>
              </a:tblGrid>
              <a:tr h="507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41" marR="423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образовательной организации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41" marR="423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Адрес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41" marR="423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Рабочие телефоны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41" marR="423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Официальный сайт, электронный адрес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41" marR="423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Направление подготовки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41" marR="423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006038"/>
              </p:ext>
            </p:extLst>
          </p:nvPr>
        </p:nvGraphicFramePr>
        <p:xfrm>
          <a:off x="795131" y="1550505"/>
          <a:ext cx="11370366" cy="5315428"/>
        </p:xfrm>
        <a:graphic>
          <a:graphicData uri="http://schemas.openxmlformats.org/drawingml/2006/table">
            <a:tbl>
              <a:tblPr firstRow="1" firstCol="1" bandRow="1"/>
              <a:tblGrid>
                <a:gridCol w="371061"/>
                <a:gridCol w="2464904"/>
                <a:gridCol w="1828800"/>
                <a:gridCol w="1537252"/>
                <a:gridCol w="2173356"/>
                <a:gridCol w="2994993"/>
              </a:tblGrid>
              <a:tr h="1852216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0215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15" marR="56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Государственное образовательное учреждение высшего образования Московской области Московский государственный областной университет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15" marR="56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105005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Москва, ул. Радио, д. 10а 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15" marR="56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8-495-780-09-40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15" marR="56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http://mgou.ru/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u="sng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rectorat</a:t>
                      </a:r>
                      <a:r>
                        <a:rPr lang="ru-RU" sz="1400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@</a:t>
                      </a:r>
                      <a:r>
                        <a:rPr lang="en-US" sz="1400" u="sng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mgou</a:t>
                      </a:r>
                      <a:r>
                        <a:rPr lang="ru-RU" sz="1400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.</a:t>
                      </a:r>
                      <a:r>
                        <a:rPr lang="en-US" sz="1400" u="sng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ru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15" marR="56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Высшее образование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Дизайн;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15" marR="56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982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15" marR="56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МО «Колледж «Подмосковье»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15" marR="56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141500, г.Солнечногорск,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ул. Набережная, д.2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15" marR="56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8(495) 994-04-65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15" marR="56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https://klincollege.ru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15" marR="56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Дизайн;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15" marR="56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841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15" marR="56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ГАПОУ МО «Межрегиональный центр компетенций – Техникум имени С.П. Королёва»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15" marR="56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141068, Московская область, г.Королёв, мкр.Текстильщики,  ул.Молодёжная, д.7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15" marR="56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(495) 515-41-43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15" marR="56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72pu@mail.ru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7"/>
                        </a:rPr>
                        <a:t>http://www.tspk-mo.com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15" marR="56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Дизайн (по отраслям);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15" marR="56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2505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15" marR="56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ГАПОУ МО «Губернский колледж»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15" marR="56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142214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Московская область,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Серпухов, ул. Фирсова, д. 5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15" marR="56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8-496-73-9-63-46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15" marR="56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губернский-колледж.рф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8"/>
                        </a:rPr>
                        <a:t>396346@mail.ru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15" marR="56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Дизайн;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15" marR="56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421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5572" y="126124"/>
            <a:ext cx="11240814" cy="1045853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>Уровень средней зарплаты за последние 12 месяцев: </a:t>
            </a:r>
            <a:r>
              <a:rPr lang="ru-RU" sz="3600" dirty="0" smtClean="0"/>
              <a:t>ГРАФИЧЕСКИЙ ДИЗАЙНЕР в </a:t>
            </a:r>
            <a:r>
              <a:rPr lang="ru-RU" sz="3600" dirty="0"/>
              <a:t>Московской области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3320" y="1611318"/>
            <a:ext cx="8925318" cy="4974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876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8634" y="98258"/>
            <a:ext cx="11146221" cy="10957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Распределение вакансии </a:t>
            </a:r>
            <a:r>
              <a:rPr lang="ru-RU" dirty="0" smtClean="0"/>
              <a:t>ГРАФИЧЕСКИЙ ДИЗАЙНЕР по </a:t>
            </a:r>
            <a:r>
              <a:rPr lang="ru-RU" dirty="0"/>
              <a:t>областям Московской области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9978" t="23372" r="29247" b="18002"/>
          <a:stretch/>
        </p:blipFill>
        <p:spPr>
          <a:xfrm>
            <a:off x="2060729" y="1751526"/>
            <a:ext cx="8822029" cy="4784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5766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TM10001105[[fn=Урожай]]</Template>
  <TotalTime>117</TotalTime>
  <Words>494</Words>
  <Application>Microsoft Office PowerPoint</Application>
  <PresentationFormat>Широкоэкранный</PresentationFormat>
  <Paragraphs>62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Franklin Gothic Book</vt:lpstr>
      <vt:lpstr>Times New Roman</vt:lpstr>
      <vt:lpstr>Crop</vt:lpstr>
      <vt:lpstr>НАИБОЛЕЕ ВОСТРЕБОВАННая НА РЫНКЕ ТРУДА, НОВая И ПЕРСПЕКТИВНая ПРОФЕССия, ТРЕБУЮЩая СРЕДНЕГО ПРОФЕССИОНАЛЬНОГО ОБРАЗОВАНИЯ  ГРАФИЧЕСКИЙ ДИЗАЙНЕР</vt:lpstr>
      <vt:lpstr>Особенности профессии ГРАФИЧЕСКИЙ ДИЗАЙНЕР</vt:lpstr>
      <vt:lpstr>Презентация PowerPoint</vt:lpstr>
      <vt:lpstr>Образовательные учреждения осуществляющие подготовку по профессии ГРАФИЧЕСКИЙ ДИЗАЙНЕР</vt:lpstr>
      <vt:lpstr>Уровень средней зарплаты за последние 12 месяцев: ГРАФИЧЕСКИЙ ДИЗАЙНЕР в Московской области</vt:lpstr>
      <vt:lpstr>Распределение вакансии ГРАФИЧЕСКИЙ ДИЗАЙНЕР по областям Московской области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НАИБОЛЕЕ ВОСТРЕБОВАННая НА РЫНКЕ ТРУДА, НОВая И ПЕРСПЕКТИВНая ПРОФЕССия, ТРЕБУЮЩая СРЕДНЕГО ПРОФЕССИОНАЛЬНОГО ОБРАЗОВАНИЯ  АВТОМЕХАНИК</dc:title>
  <dc:creator>KondreLLa</dc:creator>
  <cp:lastModifiedBy>KondreLLa</cp:lastModifiedBy>
  <cp:revision>17</cp:revision>
  <dcterms:created xsi:type="dcterms:W3CDTF">2017-11-07T12:48:24Z</dcterms:created>
  <dcterms:modified xsi:type="dcterms:W3CDTF">2017-11-11T16:18:45Z</dcterms:modified>
</cp:coreProperties>
</file>