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9" r:id="rId5"/>
    <p:sldId id="271" r:id="rId6"/>
    <p:sldId id="277" r:id="rId7"/>
    <p:sldId id="272" r:id="rId8"/>
    <p:sldId id="276" r:id="rId9"/>
    <p:sldId id="274" r:id="rId10"/>
    <p:sldId id="282" r:id="rId11"/>
    <p:sldId id="275" r:id="rId12"/>
    <p:sldId id="278" r:id="rId13"/>
    <p:sldId id="279" r:id="rId14"/>
    <p:sldId id="266" r:id="rId15"/>
    <p:sldId id="262" r:id="rId16"/>
    <p:sldId id="263" r:id="rId17"/>
    <p:sldId id="264" r:id="rId18"/>
    <p:sldId id="265" r:id="rId19"/>
    <p:sldId id="257" r:id="rId20"/>
    <p:sldId id="259" r:id="rId21"/>
    <p:sldId id="280" r:id="rId22"/>
    <p:sldId id="28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428868"/>
            <a:ext cx="8715436" cy="214314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Муниципальное бюджетное дошкольное образовательное учреждение «Детский сад №10» с. </a:t>
            </a:r>
            <a:r>
              <a:rPr lang="ru-RU" sz="2800" b="1" dirty="0" err="1" smtClean="0">
                <a:solidFill>
                  <a:srgbClr val="FF0000"/>
                </a:solidFill>
              </a:rPr>
              <a:t>Сизябск</a:t>
            </a: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«Культурное наследие»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smtClean="0">
                <a:solidFill>
                  <a:srgbClr val="FF0000"/>
                </a:solidFill>
              </a:rPr>
              <a:t>Домино</a:t>
            </a:r>
            <a:r>
              <a:rPr lang="ru-RU" b="1" smtClean="0">
                <a:solidFill>
                  <a:srgbClr val="FF0000"/>
                </a:solidFill>
              </a:rPr>
              <a:t/>
            </a:r>
            <a:br>
              <a:rPr lang="ru-RU" b="1" smtClean="0">
                <a:solidFill>
                  <a:srgbClr val="FF0000"/>
                </a:solidFill>
              </a:rPr>
            </a:br>
            <a:r>
              <a:rPr lang="ru-RU" b="1" smtClean="0">
                <a:solidFill>
                  <a:srgbClr val="FF0000"/>
                </a:solidFill>
              </a:rPr>
              <a:t>«Растения тундры» и</a:t>
            </a:r>
            <a:endParaRPr lang="ru-RU"/>
          </a:p>
        </p:txBody>
      </p:sp>
      <p:pic>
        <p:nvPicPr>
          <p:cNvPr id="3" name="Picture 2" descr="G:\DCIM\100PHOTO\SAM_09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85926"/>
            <a:ext cx="4357688" cy="326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G:\DCIM\100PHOTO\SAM_09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357430"/>
            <a:ext cx="39243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891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3757610" cy="107157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Сюжетно-ролевая игра «</a:t>
            </a:r>
            <a:r>
              <a:rPr lang="ru-RU" sz="2800" b="1" dirty="0" err="1" smtClean="0">
                <a:solidFill>
                  <a:srgbClr val="FF0000"/>
                </a:solidFill>
              </a:rPr>
              <a:t>Тундраын</a:t>
            </a:r>
            <a:r>
              <a:rPr lang="ru-RU" sz="2800" b="1" dirty="0" smtClean="0">
                <a:solidFill>
                  <a:srgbClr val="FF0000"/>
                </a:solidFill>
              </a:rPr>
              <a:t>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643050"/>
            <a:ext cx="3214678" cy="4288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14290"/>
            <a:ext cx="306070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1999" y="3500438"/>
            <a:ext cx="4405415" cy="330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8012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Итоговое мероприятие по проекту «Создание пим» – дефиле пим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Изображение 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060848"/>
            <a:ext cx="3980688" cy="2983992"/>
          </a:xfrm>
        </p:spPr>
      </p:pic>
      <p:pic>
        <p:nvPicPr>
          <p:cNvPr id="2050" name="Picture 2" descr="D:\Documents and Settings\User\Рабочий стол\новый год, коляда, масленица\Изображение 0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097229"/>
            <a:ext cx="3842365" cy="28797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31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72448"/>
            <a:ext cx="4394432" cy="32958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6879336" cy="265176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3777360"/>
            <a:ext cx="2664296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Бать-</a:t>
            </a:r>
            <a:r>
              <a:rPr lang="ru-RU" sz="2800" b="1" dirty="0" err="1" smtClean="0">
                <a:solidFill>
                  <a:srgbClr val="FF0000"/>
                </a:solidFill>
              </a:rPr>
              <a:t>мамкӧд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мичмӧд</a:t>
            </a:r>
            <a:r>
              <a:rPr lang="en-US" sz="2800" b="1" dirty="0" err="1" smtClean="0">
                <a:solidFill>
                  <a:srgbClr val="FF0000"/>
                </a:solidFill>
              </a:rPr>
              <a:t>i</a:t>
            </a:r>
            <a:r>
              <a:rPr lang="ru-RU" sz="2800" b="1" dirty="0" smtClean="0">
                <a:solidFill>
                  <a:srgbClr val="FF0000"/>
                </a:solidFill>
              </a:rPr>
              <a:t>м </a:t>
            </a:r>
            <a:r>
              <a:rPr lang="ru-RU" sz="2800" b="1" dirty="0" err="1" smtClean="0">
                <a:solidFill>
                  <a:srgbClr val="FF0000"/>
                </a:solidFill>
              </a:rPr>
              <a:t>паськӧм</a:t>
            </a:r>
            <a:r>
              <a:rPr lang="ru-RU" sz="2800" b="1" dirty="0" smtClean="0">
                <a:solidFill>
                  <a:srgbClr val="FF0000"/>
                </a:solidFill>
              </a:rPr>
              <a:t> коми </a:t>
            </a:r>
            <a:r>
              <a:rPr lang="ru-RU" sz="2800" b="1" dirty="0" err="1" smtClean="0">
                <a:solidFill>
                  <a:srgbClr val="FF0000"/>
                </a:solidFill>
              </a:rPr>
              <a:t>серӧн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71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/>
          </p:cNvSpPr>
          <p:nvPr/>
        </p:nvSpPr>
        <p:spPr>
          <a:xfrm>
            <a:off x="571472" y="571480"/>
            <a:ext cx="7772400" cy="7920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Коми фольклор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4283968" cy="32129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488" y="1493776"/>
            <a:ext cx="4397521" cy="32981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9592" y="4941168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«Коми лун» </a:t>
            </a:r>
            <a:r>
              <a:rPr lang="ru-RU" sz="2400" b="1" dirty="0" err="1" smtClean="0">
                <a:solidFill>
                  <a:srgbClr val="FF0000"/>
                </a:solidFill>
              </a:rPr>
              <a:t>гажӧдч</a:t>
            </a:r>
            <a:r>
              <a:rPr lang="ru-RU" sz="2400" b="1" dirty="0" err="1">
                <a:solidFill>
                  <a:srgbClr val="FF0000"/>
                </a:solidFill>
              </a:rPr>
              <a:t>ӧ</a:t>
            </a:r>
            <a:r>
              <a:rPr lang="ru-RU" sz="2400" b="1" dirty="0" err="1" smtClean="0">
                <a:solidFill>
                  <a:srgbClr val="FF0000"/>
                </a:solidFill>
              </a:rPr>
              <a:t>м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52120" y="4949407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Коми </a:t>
            </a:r>
            <a:r>
              <a:rPr lang="ru-RU" sz="2400" b="1" dirty="0" err="1" smtClean="0">
                <a:solidFill>
                  <a:srgbClr val="FF0000"/>
                </a:solidFill>
              </a:rPr>
              <a:t>п</a:t>
            </a:r>
            <a:r>
              <a:rPr lang="ru-RU" sz="2400" b="1" dirty="0" err="1">
                <a:solidFill>
                  <a:srgbClr val="FF0000"/>
                </a:solidFill>
              </a:rPr>
              <a:t>ӧ</a:t>
            </a:r>
            <a:r>
              <a:rPr lang="ru-RU" sz="2400" b="1" dirty="0" err="1" smtClean="0">
                <a:solidFill>
                  <a:srgbClr val="FF0000"/>
                </a:solidFill>
              </a:rPr>
              <a:t>жасъяс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25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752" y="1700808"/>
            <a:ext cx="4375392" cy="32815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04864"/>
            <a:ext cx="4876065" cy="26360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7584" y="4982352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   </a:t>
            </a:r>
            <a:r>
              <a:rPr lang="ru-RU" sz="2400" b="1" dirty="0" err="1" smtClean="0">
                <a:solidFill>
                  <a:srgbClr val="FF0000"/>
                </a:solidFill>
              </a:rPr>
              <a:t>Мойд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«</a:t>
            </a:r>
            <a:r>
              <a:rPr lang="ru-RU" sz="2400" b="1" dirty="0" err="1" smtClean="0">
                <a:solidFill>
                  <a:srgbClr val="FF0000"/>
                </a:solidFill>
              </a:rPr>
              <a:t>Шыр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кывтӧ-кат</a:t>
            </a:r>
            <a:r>
              <a:rPr lang="ru-RU" sz="2400" b="1" dirty="0" err="1">
                <a:solidFill>
                  <a:srgbClr val="FF0000"/>
                </a:solidFill>
              </a:rPr>
              <a:t>ӧ</a:t>
            </a:r>
            <a:r>
              <a:rPr lang="ru-RU" sz="2400" b="1" dirty="0" smtClean="0">
                <a:solidFill>
                  <a:srgbClr val="FF0000"/>
                </a:solidFill>
              </a:rPr>
              <a:t>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2160" y="5085184"/>
            <a:ext cx="2016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</a:rPr>
              <a:t>Мойд</a:t>
            </a:r>
            <a:r>
              <a:rPr lang="ru-RU" sz="2800" b="1" dirty="0" smtClean="0">
                <a:solidFill>
                  <a:srgbClr val="FF0000"/>
                </a:solidFill>
              </a:rPr>
              <a:t> «</a:t>
            </a:r>
            <a:r>
              <a:rPr lang="ru-RU" sz="2800" b="1" dirty="0" err="1" smtClean="0">
                <a:solidFill>
                  <a:srgbClr val="FF0000"/>
                </a:solidFill>
              </a:rPr>
              <a:t>Гырнич</a:t>
            </a:r>
            <a:r>
              <a:rPr lang="ru-RU" sz="2800" b="1" dirty="0" smtClean="0">
                <a:solidFill>
                  <a:srgbClr val="FF0000"/>
                </a:solidFill>
              </a:rPr>
              <a:t>»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80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3743492" cy="33019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631250"/>
            <a:ext cx="4547997" cy="34109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584" y="5157192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«</a:t>
            </a:r>
            <a:r>
              <a:rPr lang="ru-RU" sz="2400" b="1" dirty="0" err="1" smtClean="0">
                <a:solidFill>
                  <a:srgbClr val="FF0000"/>
                </a:solidFill>
              </a:rPr>
              <a:t>Рӧдтам-г</a:t>
            </a:r>
            <a:r>
              <a:rPr lang="ru-RU" sz="2400" b="1" dirty="0" err="1">
                <a:solidFill>
                  <a:srgbClr val="FF0000"/>
                </a:solidFill>
              </a:rPr>
              <a:t>ӧ</a:t>
            </a:r>
            <a:r>
              <a:rPr lang="ru-RU" sz="2400" b="1" dirty="0" err="1" smtClean="0">
                <a:solidFill>
                  <a:srgbClr val="FF0000"/>
                </a:solidFill>
              </a:rPr>
              <a:t>нитам</a:t>
            </a:r>
            <a:r>
              <a:rPr lang="ru-RU" sz="2400" b="1" dirty="0" smtClean="0">
                <a:solidFill>
                  <a:srgbClr val="FF0000"/>
                </a:solidFill>
              </a:rPr>
              <a:t>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0032" y="5229200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FF0000"/>
                </a:solidFill>
              </a:rPr>
              <a:t>Мича</a:t>
            </a:r>
            <a:r>
              <a:rPr lang="ru-RU" sz="2400" b="1" dirty="0" smtClean="0">
                <a:solidFill>
                  <a:srgbClr val="FF0000"/>
                </a:solidFill>
              </a:rPr>
              <a:t>, мыла коми </a:t>
            </a:r>
            <a:r>
              <a:rPr lang="ru-RU" sz="2400" b="1" dirty="0" err="1" smtClean="0">
                <a:solidFill>
                  <a:srgbClr val="FF0000"/>
                </a:solidFill>
              </a:rPr>
              <a:t>кыв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28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"/>
          <a:stretch/>
        </p:blipFill>
        <p:spPr>
          <a:xfrm>
            <a:off x="107504" y="1873717"/>
            <a:ext cx="4499992" cy="29805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72814"/>
            <a:ext cx="4171153" cy="31283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64088" y="5085184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«</a:t>
            </a:r>
            <a:r>
              <a:rPr lang="ru-RU" sz="2400" b="1" dirty="0" err="1" smtClean="0">
                <a:solidFill>
                  <a:srgbClr val="FF0000"/>
                </a:solidFill>
              </a:rPr>
              <a:t>Тундраса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к</a:t>
            </a:r>
            <a:r>
              <a:rPr lang="ru-RU" sz="2400" b="1" dirty="0" err="1">
                <a:solidFill>
                  <a:srgbClr val="FF0000"/>
                </a:solidFill>
              </a:rPr>
              <a:t>ӧ</a:t>
            </a:r>
            <a:r>
              <a:rPr lang="ru-RU" sz="2400" b="1" dirty="0" err="1" smtClean="0">
                <a:solidFill>
                  <a:srgbClr val="FF0000"/>
                </a:solidFill>
              </a:rPr>
              <a:t>р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видзысьяс</a:t>
            </a:r>
            <a:r>
              <a:rPr lang="ru-RU" sz="2400" b="1" dirty="0" smtClean="0">
                <a:solidFill>
                  <a:srgbClr val="FF0000"/>
                </a:solidFill>
              </a:rPr>
              <a:t>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5085184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«Пера </a:t>
            </a:r>
            <a:r>
              <a:rPr lang="ru-RU" sz="2400" b="1" dirty="0" err="1" smtClean="0">
                <a:solidFill>
                  <a:srgbClr val="FF0000"/>
                </a:solidFill>
              </a:rPr>
              <a:t>багатыръяс</a:t>
            </a:r>
            <a:r>
              <a:rPr lang="ru-RU" sz="2400" b="1" dirty="0" smtClean="0">
                <a:solidFill>
                  <a:srgbClr val="FF0000"/>
                </a:solidFill>
              </a:rPr>
              <a:t>»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0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2736"/>
            <a:ext cx="3995936" cy="29969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041" y="1072879"/>
            <a:ext cx="3611893" cy="27089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023066"/>
            <a:ext cx="3779912" cy="2834934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80949" y="260112"/>
            <a:ext cx="8229600" cy="79262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Коми </a:t>
            </a:r>
            <a:r>
              <a:rPr lang="ru-RU" sz="3200" b="1" dirty="0" err="1" smtClean="0">
                <a:solidFill>
                  <a:srgbClr val="FF0000"/>
                </a:solidFill>
              </a:rPr>
              <a:t>национальн</a:t>
            </a:r>
            <a:r>
              <a:rPr lang="ru-RU" sz="3200" b="1" dirty="0" err="1">
                <a:solidFill>
                  <a:srgbClr val="FF0000"/>
                </a:solidFill>
              </a:rPr>
              <a:t>ӧ</a:t>
            </a:r>
            <a:r>
              <a:rPr lang="ru-RU" sz="3200" b="1" dirty="0" err="1" smtClean="0">
                <a:solidFill>
                  <a:srgbClr val="FF0000"/>
                </a:solidFill>
              </a:rPr>
              <a:t>й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ворс</a:t>
            </a:r>
            <a:r>
              <a:rPr lang="ru-RU" sz="3200" b="1" dirty="0" err="1">
                <a:solidFill>
                  <a:srgbClr val="FF0000"/>
                </a:solidFill>
              </a:rPr>
              <a:t>ӧ</a:t>
            </a:r>
            <a:r>
              <a:rPr lang="ru-RU" sz="3200" b="1" dirty="0" err="1" smtClean="0">
                <a:solidFill>
                  <a:srgbClr val="FF0000"/>
                </a:solidFill>
              </a:rPr>
              <a:t>мъяс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949" y="4221088"/>
            <a:ext cx="35869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FF0000"/>
                </a:solidFill>
              </a:rPr>
              <a:t>Няртала</a:t>
            </a:r>
            <a:r>
              <a:rPr lang="ru-RU" sz="2400" b="1" dirty="0" smtClean="0">
                <a:solidFill>
                  <a:srgbClr val="FF0000"/>
                </a:solidFill>
              </a:rPr>
              <a:t> и нарты </a:t>
            </a:r>
            <a:r>
              <a:rPr lang="ru-RU" sz="2400" b="1" dirty="0" err="1" smtClean="0">
                <a:solidFill>
                  <a:srgbClr val="FF0000"/>
                </a:solidFill>
              </a:rPr>
              <a:t>вывт</a:t>
            </a:r>
            <a:r>
              <a:rPr lang="en-US" sz="2400" b="1" dirty="0" err="1" smtClean="0">
                <a:solidFill>
                  <a:srgbClr val="FF0000"/>
                </a:solidFill>
              </a:rPr>
              <a:t>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чеччал</a:t>
            </a:r>
            <a:r>
              <a:rPr lang="ru-RU" sz="2400" b="1" dirty="0" err="1">
                <a:solidFill>
                  <a:srgbClr val="FF0000"/>
                </a:solidFill>
              </a:rPr>
              <a:t>ӧ</a:t>
            </a:r>
            <a:r>
              <a:rPr lang="ru-RU" sz="2400" b="1" dirty="0" err="1" smtClean="0">
                <a:solidFill>
                  <a:srgbClr val="FF0000"/>
                </a:solidFill>
              </a:rPr>
              <a:t>м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82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Коми игры и </a:t>
            </a:r>
            <a:r>
              <a:rPr lang="ru-RU" sz="3600" b="1" dirty="0" err="1" smtClean="0">
                <a:solidFill>
                  <a:srgbClr val="FF0000"/>
                </a:solidFill>
              </a:rPr>
              <a:t>потешки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_SCN26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6248" y="1357298"/>
            <a:ext cx="4457991" cy="4525963"/>
          </a:xfrm>
        </p:spPr>
      </p:pic>
      <p:sp>
        <p:nvSpPr>
          <p:cNvPr id="4" name="TextBox 3"/>
          <p:cNvSpPr txBox="1"/>
          <p:nvPr/>
        </p:nvSpPr>
        <p:spPr>
          <a:xfrm>
            <a:off x="285720" y="1714488"/>
            <a:ext cx="38576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Марья баб </a:t>
            </a:r>
            <a:r>
              <a:rPr lang="ru-RU" sz="2400" b="1" dirty="0" err="1" smtClean="0">
                <a:solidFill>
                  <a:srgbClr val="FF0000"/>
                </a:solidFill>
              </a:rPr>
              <a:t>дорын</a:t>
            </a:r>
            <a:r>
              <a:rPr lang="ru-RU" sz="2400" b="1" dirty="0" smtClean="0">
                <a:solidFill>
                  <a:srgbClr val="FF0000"/>
                </a:solidFill>
              </a:rPr>
              <a:t> т</a:t>
            </a:r>
            <a:r>
              <a:rPr lang="en-US" sz="2400" b="1" dirty="0" smtClean="0">
                <a:solidFill>
                  <a:srgbClr val="FF0000"/>
                </a:solidFill>
              </a:rPr>
              <a:t>ö</a:t>
            </a:r>
            <a:r>
              <a:rPr lang="ru-RU" sz="2400" b="1" dirty="0" err="1" smtClean="0">
                <a:solidFill>
                  <a:srgbClr val="FF0000"/>
                </a:solidFill>
              </a:rPr>
              <a:t>дмасям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сыл</a:t>
            </a:r>
            <a:r>
              <a:rPr lang="en-US" sz="2400" b="1" dirty="0" smtClean="0">
                <a:solidFill>
                  <a:srgbClr val="FF0000"/>
                </a:solidFill>
              </a:rPr>
              <a:t>ö</a:t>
            </a:r>
            <a:r>
              <a:rPr lang="ru-RU" sz="2400" b="1" dirty="0" err="1" smtClean="0">
                <a:solidFill>
                  <a:srgbClr val="FF0000"/>
                </a:solidFill>
              </a:rPr>
              <a:t>н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пем</a:t>
            </a:r>
            <a:r>
              <a:rPr lang="en-US" sz="2400" b="1" dirty="0" smtClean="0">
                <a:solidFill>
                  <a:srgbClr val="FF0000"/>
                </a:solidFill>
              </a:rPr>
              <a:t>ö</a:t>
            </a:r>
            <a:r>
              <a:rPr lang="ru-RU" sz="2400" b="1" dirty="0" err="1" smtClean="0">
                <a:solidFill>
                  <a:srgbClr val="FF0000"/>
                </a:solidFill>
              </a:rPr>
              <a:t>съяск</a:t>
            </a:r>
            <a:r>
              <a:rPr lang="en-US" sz="2400" b="1" dirty="0" smtClean="0">
                <a:solidFill>
                  <a:srgbClr val="FF0000"/>
                </a:solidFill>
              </a:rPr>
              <a:t>ö</a:t>
            </a:r>
            <a:r>
              <a:rPr lang="ru-RU" sz="2400" b="1" dirty="0" err="1" smtClean="0">
                <a:solidFill>
                  <a:srgbClr val="FF0000"/>
                </a:solidFill>
              </a:rPr>
              <a:t>д</a:t>
            </a:r>
            <a:r>
              <a:rPr lang="ru-RU" sz="2400" b="1" dirty="0" smtClean="0">
                <a:solidFill>
                  <a:srgbClr val="FF0000"/>
                </a:solidFill>
              </a:rPr>
              <a:t> (в</a:t>
            </a:r>
            <a:r>
              <a:rPr lang="en-US" sz="2400" b="1" dirty="0" smtClean="0">
                <a:solidFill>
                  <a:srgbClr val="FF0000"/>
                </a:solidFill>
              </a:rPr>
              <a:t>ö</a:t>
            </a:r>
            <a:r>
              <a:rPr lang="ru-RU" sz="2400" b="1" dirty="0" smtClean="0">
                <a:solidFill>
                  <a:srgbClr val="FF0000"/>
                </a:solidFill>
              </a:rPr>
              <a:t>в, м</a:t>
            </a:r>
            <a:r>
              <a:rPr lang="en-US" sz="2400" b="1" dirty="0" smtClean="0">
                <a:solidFill>
                  <a:srgbClr val="FF0000"/>
                </a:solidFill>
              </a:rPr>
              <a:t>ö</a:t>
            </a:r>
            <a:r>
              <a:rPr lang="ru-RU" sz="2400" b="1" dirty="0" smtClean="0">
                <a:solidFill>
                  <a:srgbClr val="FF0000"/>
                </a:solidFill>
              </a:rPr>
              <a:t>с, к</a:t>
            </a:r>
            <a:r>
              <a:rPr lang="en-US" sz="2400" b="1" dirty="0" smtClean="0">
                <a:solidFill>
                  <a:srgbClr val="FF0000"/>
                </a:solidFill>
              </a:rPr>
              <a:t>ö</a:t>
            </a:r>
            <a:r>
              <a:rPr lang="ru-RU" sz="2400" b="1" dirty="0" smtClean="0">
                <a:solidFill>
                  <a:srgbClr val="FF0000"/>
                </a:solidFill>
              </a:rPr>
              <a:t>за, </a:t>
            </a:r>
            <a:r>
              <a:rPr lang="ru-RU" sz="2400" b="1" dirty="0" err="1" smtClean="0">
                <a:solidFill>
                  <a:srgbClr val="FF0000"/>
                </a:solidFill>
              </a:rPr>
              <a:t>порсь</a:t>
            </a:r>
            <a:r>
              <a:rPr lang="ru-RU" sz="2400" b="1" dirty="0" smtClean="0">
                <a:solidFill>
                  <a:srgbClr val="FF0000"/>
                </a:solidFill>
              </a:rPr>
              <a:t>, </a:t>
            </a:r>
            <a:r>
              <a:rPr lang="ru-RU" sz="2400" b="1" dirty="0" err="1" smtClean="0">
                <a:solidFill>
                  <a:srgbClr val="FF0000"/>
                </a:solidFill>
              </a:rPr>
              <a:t>пон</a:t>
            </a:r>
            <a:r>
              <a:rPr lang="ru-RU" sz="2400" b="1" dirty="0" smtClean="0">
                <a:solidFill>
                  <a:srgbClr val="FF0000"/>
                </a:solidFill>
              </a:rPr>
              <a:t>, кань). Вел</a:t>
            </a:r>
            <a:r>
              <a:rPr lang="en-US" sz="2400" b="1" dirty="0" smtClean="0">
                <a:solidFill>
                  <a:srgbClr val="FF0000"/>
                </a:solidFill>
              </a:rPr>
              <a:t>ö</a:t>
            </a:r>
            <a:r>
              <a:rPr lang="ru-RU" sz="2400" b="1" dirty="0" smtClean="0">
                <a:solidFill>
                  <a:srgbClr val="FF0000"/>
                </a:solidFill>
              </a:rPr>
              <a:t>дам </a:t>
            </a:r>
            <a:r>
              <a:rPr lang="ru-RU" sz="2400" b="1" dirty="0" err="1" smtClean="0">
                <a:solidFill>
                  <a:srgbClr val="FF0000"/>
                </a:solidFill>
              </a:rPr>
              <a:t>кывбуръяс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пем</a:t>
            </a:r>
            <a:r>
              <a:rPr lang="en-US" sz="2400" b="1" dirty="0" smtClean="0">
                <a:solidFill>
                  <a:srgbClr val="FF0000"/>
                </a:solidFill>
              </a:rPr>
              <a:t>ö</a:t>
            </a:r>
            <a:r>
              <a:rPr lang="ru-RU" sz="2400" b="1" dirty="0" err="1" smtClean="0">
                <a:solidFill>
                  <a:srgbClr val="FF0000"/>
                </a:solidFill>
              </a:rPr>
              <a:t>съяс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йылысь</a:t>
            </a:r>
            <a:r>
              <a:rPr lang="ru-RU" sz="2400" b="1" dirty="0" smtClean="0">
                <a:solidFill>
                  <a:srgbClr val="FF0000"/>
                </a:solidFill>
              </a:rPr>
              <a:t> коми </a:t>
            </a:r>
            <a:r>
              <a:rPr lang="ru-RU" sz="2400" b="1" dirty="0" err="1" smtClean="0">
                <a:solidFill>
                  <a:srgbClr val="FF0000"/>
                </a:solidFill>
              </a:rPr>
              <a:t>кыв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вылын</a:t>
            </a:r>
            <a:r>
              <a:rPr lang="ru-RU" sz="2400" b="1" dirty="0" smtClean="0">
                <a:solidFill>
                  <a:srgbClr val="FF0000"/>
                </a:solidFill>
              </a:rPr>
              <a:t>.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564904"/>
            <a:ext cx="73246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Цель: формирование национального самосознания 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(язык, фольклор, сказки, орнамент, традиции села и 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народа коми, пословицы и поговорки).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26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3106688" cy="1152128"/>
          </a:xfrm>
        </p:spPr>
        <p:txBody>
          <a:bodyPr>
            <a:no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</a:rPr>
              <a:t>Ворсӧм</a:t>
            </a:r>
            <a:r>
              <a:rPr lang="ru-RU" sz="2800" b="1" dirty="0" smtClean="0">
                <a:solidFill>
                  <a:srgbClr val="FF0000"/>
                </a:solidFill>
              </a:rPr>
              <a:t> «Кань </a:t>
            </a:r>
            <a:r>
              <a:rPr lang="ru-RU" sz="2800" b="1" dirty="0" err="1" smtClean="0">
                <a:solidFill>
                  <a:srgbClr val="FF0000"/>
                </a:solidFill>
              </a:rPr>
              <a:t>мургысь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ветлӧ</a:t>
            </a:r>
            <a:r>
              <a:rPr lang="ru-RU" sz="2800" b="1" dirty="0" smtClean="0">
                <a:solidFill>
                  <a:srgbClr val="FF0000"/>
                </a:solidFill>
              </a:rPr>
              <a:t>»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Кань </a:t>
            </a:r>
            <a:r>
              <a:rPr lang="ru-RU" sz="2000" b="1" dirty="0" err="1" smtClean="0">
                <a:solidFill>
                  <a:srgbClr val="FF0000"/>
                </a:solidFill>
              </a:rPr>
              <a:t>мургысь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ветлӧ</a:t>
            </a: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err="1" smtClean="0">
                <a:solidFill>
                  <a:srgbClr val="FF0000"/>
                </a:solidFill>
              </a:rPr>
              <a:t>Шыр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аслыс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корсь</a:t>
            </a:r>
            <a:r>
              <a:rPr lang="ru-RU" sz="2400" b="1" dirty="0" err="1" smtClean="0">
                <a:solidFill>
                  <a:srgbClr val="FF0000"/>
                </a:solidFill>
              </a:rPr>
              <a:t>ӧ</a:t>
            </a:r>
            <a:r>
              <a:rPr lang="ru-RU" sz="2400" b="1" dirty="0" smtClean="0">
                <a:solidFill>
                  <a:srgbClr val="FF0000"/>
                </a:solidFill>
              </a:rPr>
              <a:t>.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Ой, </a:t>
            </a:r>
            <a:r>
              <a:rPr lang="ru-RU" sz="2000" b="1" dirty="0" err="1" smtClean="0">
                <a:solidFill>
                  <a:srgbClr val="FF0000"/>
                </a:solidFill>
              </a:rPr>
              <a:t>шырӧ</a:t>
            </a:r>
            <a:r>
              <a:rPr lang="ru-RU" sz="2000" b="1" dirty="0" smtClean="0">
                <a:solidFill>
                  <a:srgbClr val="FF0000"/>
                </a:solidFill>
              </a:rPr>
              <a:t>, </a:t>
            </a:r>
            <a:r>
              <a:rPr lang="ru-RU" sz="2000" b="1" dirty="0" err="1" smtClean="0">
                <a:solidFill>
                  <a:srgbClr val="FF0000"/>
                </a:solidFill>
              </a:rPr>
              <a:t>шырӧ</a:t>
            </a:r>
            <a:r>
              <a:rPr lang="ru-RU" sz="2000" b="1" dirty="0" smtClean="0">
                <a:solidFill>
                  <a:srgbClr val="FF0000"/>
                </a:solidFill>
              </a:rPr>
              <a:t>, </a:t>
            </a:r>
            <a:r>
              <a:rPr lang="ru-RU" sz="2000" b="1" dirty="0" err="1" smtClean="0">
                <a:solidFill>
                  <a:srgbClr val="FF0000"/>
                </a:solidFill>
              </a:rPr>
              <a:t>виччысь</a:t>
            </a: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err="1" smtClean="0">
                <a:solidFill>
                  <a:srgbClr val="FF0000"/>
                </a:solidFill>
              </a:rPr>
              <a:t>Каньлӧн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гыжйыс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зэв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лэчыд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556792"/>
            <a:ext cx="4694313" cy="463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10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95536" y="1556792"/>
            <a:ext cx="7920880" cy="432048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Коми </a:t>
            </a:r>
            <a:r>
              <a:rPr lang="ru-RU" sz="3600" dirty="0" err="1" smtClean="0">
                <a:solidFill>
                  <a:srgbClr val="FF0000"/>
                </a:solidFill>
              </a:rPr>
              <a:t>ворсанъясӧн</a:t>
            </a:r>
            <a:r>
              <a:rPr lang="ru-RU" sz="3600" dirty="0" smtClean="0">
                <a:solidFill>
                  <a:srgbClr val="FF0000"/>
                </a:solidFill>
              </a:rPr>
              <a:t> ворсам</a:t>
            </a:r>
          </a:p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Коми </a:t>
            </a:r>
            <a:r>
              <a:rPr lang="ru-RU" sz="3600" dirty="0" err="1" smtClean="0">
                <a:solidFill>
                  <a:srgbClr val="FF0000"/>
                </a:solidFill>
              </a:rPr>
              <a:t>сьылакывъяс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</a:rPr>
              <a:t>сьылам</a:t>
            </a:r>
            <a:endParaRPr lang="ru-RU" sz="3600" dirty="0" smtClean="0">
              <a:solidFill>
                <a:srgbClr val="FF0000"/>
              </a:solidFill>
            </a:endParaRPr>
          </a:p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Коми </a:t>
            </a:r>
            <a:r>
              <a:rPr lang="ru-RU" sz="3600" dirty="0" err="1" smtClean="0">
                <a:solidFill>
                  <a:srgbClr val="FF0000"/>
                </a:solidFill>
              </a:rPr>
              <a:t>кывйӧн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</a:rPr>
              <a:t>сёрнитам</a:t>
            </a:r>
            <a:endParaRPr lang="ru-RU" sz="3600" dirty="0" smtClean="0">
              <a:solidFill>
                <a:srgbClr val="FF0000"/>
              </a:solidFill>
            </a:endParaRPr>
          </a:p>
          <a:p>
            <a:pPr algn="ctr"/>
            <a:r>
              <a:rPr lang="ru-RU" sz="3600" dirty="0" err="1" smtClean="0">
                <a:solidFill>
                  <a:srgbClr val="FF0000"/>
                </a:solidFill>
              </a:rPr>
              <a:t>Быдсямасӧ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</a:rPr>
              <a:t>велӧдам</a:t>
            </a:r>
            <a:r>
              <a:rPr lang="ru-RU" sz="3600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3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>
          <a:xfrm>
            <a:off x="1115616" y="1412776"/>
            <a:ext cx="6768752" cy="4392488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err="1" smtClean="0">
                <a:solidFill>
                  <a:srgbClr val="FF0000"/>
                </a:solidFill>
              </a:rPr>
              <a:t>Аттьӧ</a:t>
            </a:r>
            <a:r>
              <a:rPr lang="ru-RU" sz="5400" dirty="0" smtClean="0">
                <a:solidFill>
                  <a:srgbClr val="FF0000"/>
                </a:solidFill>
              </a:rPr>
              <a:t> </a:t>
            </a:r>
            <a:r>
              <a:rPr lang="ru-RU" sz="5400" dirty="0" err="1" smtClean="0">
                <a:solidFill>
                  <a:srgbClr val="FF0000"/>
                </a:solidFill>
              </a:rPr>
              <a:t>видзӧдӧмысь</a:t>
            </a:r>
            <a:r>
              <a:rPr lang="ru-RU" sz="5400" dirty="0" smtClean="0">
                <a:solidFill>
                  <a:srgbClr val="FF0000"/>
                </a:solidFill>
              </a:rPr>
              <a:t>!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04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84031" y="1785926"/>
            <a:ext cx="5659969" cy="4244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57158" y="1595021"/>
            <a:ext cx="278608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Дидактическая игра «</a:t>
            </a:r>
            <a:r>
              <a:rPr lang="ru-RU" sz="2800" b="1" dirty="0" err="1" smtClean="0">
                <a:solidFill>
                  <a:srgbClr val="FF0000"/>
                </a:solidFill>
              </a:rPr>
              <a:t>Аддзы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гоз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п</a:t>
            </a:r>
            <a:r>
              <a:rPr lang="en-US" sz="2800" b="1" dirty="0" smtClean="0">
                <a:solidFill>
                  <a:srgbClr val="FF0000"/>
                </a:solidFill>
              </a:rPr>
              <a:t>ö</a:t>
            </a:r>
            <a:r>
              <a:rPr lang="ru-RU" sz="2800" b="1" dirty="0" smtClean="0">
                <a:solidFill>
                  <a:srgbClr val="FF0000"/>
                </a:solidFill>
              </a:rPr>
              <a:t>в» (</a:t>
            </a:r>
            <a:r>
              <a:rPr lang="ru-RU" sz="2800" b="1" dirty="0" err="1" smtClean="0">
                <a:solidFill>
                  <a:srgbClr val="FF0000"/>
                </a:solidFill>
              </a:rPr>
              <a:t>лэбачъяс</a:t>
            </a:r>
            <a:r>
              <a:rPr lang="ru-RU" sz="2800" b="1" dirty="0" smtClean="0">
                <a:solidFill>
                  <a:srgbClr val="FF0000"/>
                </a:solidFill>
              </a:rPr>
              <a:t>): </a:t>
            </a:r>
            <a:r>
              <a:rPr lang="ru-RU" sz="2000" b="1" dirty="0" smtClean="0">
                <a:solidFill>
                  <a:srgbClr val="FF0000"/>
                </a:solidFill>
              </a:rPr>
              <a:t>дети переворачивая по две карточки,  должны найти пару. Если не пара, то обратно переворачивают. Далее они должны запомнить, где находятся те или иные одинаковые карточки и найти пару.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92867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Игры по ознакомлению детей с жизнью в тундре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000108"/>
            <a:ext cx="3810007" cy="285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3929066"/>
            <a:ext cx="3667131" cy="274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57158" y="1000108"/>
            <a:ext cx="321471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Дидактическая игра «</a:t>
            </a:r>
            <a:r>
              <a:rPr lang="ru-RU" sz="2800" b="1" dirty="0" err="1" smtClean="0">
                <a:solidFill>
                  <a:srgbClr val="FF0000"/>
                </a:solidFill>
              </a:rPr>
              <a:t>Медводдза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лыддьысь</a:t>
            </a:r>
            <a:r>
              <a:rPr lang="en-US" sz="2800" b="1" dirty="0" smtClean="0">
                <a:solidFill>
                  <a:srgbClr val="FF0000"/>
                </a:solidFill>
              </a:rPr>
              <a:t>ö</a:t>
            </a:r>
            <a:r>
              <a:rPr lang="ru-RU" sz="2800" b="1" dirty="0" smtClean="0">
                <a:solidFill>
                  <a:srgbClr val="FF0000"/>
                </a:solidFill>
              </a:rPr>
              <a:t>м – </a:t>
            </a:r>
            <a:r>
              <a:rPr lang="ru-RU" sz="2800" b="1" dirty="0" err="1" smtClean="0">
                <a:solidFill>
                  <a:srgbClr val="FF0000"/>
                </a:solidFill>
              </a:rPr>
              <a:t>пуяс</a:t>
            </a:r>
            <a:r>
              <a:rPr lang="ru-RU" sz="2800" b="1" dirty="0" smtClean="0">
                <a:solidFill>
                  <a:srgbClr val="FF0000"/>
                </a:solidFill>
              </a:rPr>
              <a:t>» (</a:t>
            </a:r>
            <a:r>
              <a:rPr lang="ru-RU" sz="2000" b="1" dirty="0" smtClean="0">
                <a:solidFill>
                  <a:srgbClr val="FF0000"/>
                </a:solidFill>
              </a:rPr>
              <a:t>по типу разрезные картинки, где дети должны по буквам сложить картинку, и узнать какое  дерево. Название  на коми языке)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778" y="1603874"/>
            <a:ext cx="4929222" cy="3697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57364"/>
            <a:ext cx="4211637" cy="316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57158" y="5214950"/>
            <a:ext cx="8001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Дидактическая игра «</a:t>
            </a:r>
            <a:r>
              <a:rPr lang="ru-RU" sz="2800" b="1" dirty="0" err="1" smtClean="0">
                <a:solidFill>
                  <a:srgbClr val="FF0000"/>
                </a:solidFill>
              </a:rPr>
              <a:t>Тундраса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лэбачьяс</a:t>
            </a:r>
            <a:r>
              <a:rPr lang="ru-RU" sz="2800" b="1" dirty="0" smtClean="0">
                <a:solidFill>
                  <a:srgbClr val="FF0000"/>
                </a:solidFill>
              </a:rPr>
              <a:t> да </a:t>
            </a:r>
            <a:r>
              <a:rPr lang="ru-RU" sz="2800" b="1" dirty="0" err="1" smtClean="0">
                <a:solidFill>
                  <a:srgbClr val="FF0000"/>
                </a:solidFill>
              </a:rPr>
              <a:t>пемосъяс</a:t>
            </a:r>
            <a:r>
              <a:rPr lang="ru-RU" sz="2800" b="1" dirty="0" smtClean="0">
                <a:solidFill>
                  <a:srgbClr val="FF0000"/>
                </a:solidFill>
              </a:rPr>
              <a:t>» (разрезные картинки)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2857520" cy="192882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Дидактическая игра-лото «</a:t>
            </a:r>
            <a:r>
              <a:rPr lang="ru-RU" sz="2800" b="1" dirty="0" err="1" smtClean="0">
                <a:solidFill>
                  <a:srgbClr val="FF0000"/>
                </a:solidFill>
              </a:rPr>
              <a:t>Тундраса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лэбачьяс</a:t>
            </a:r>
            <a:r>
              <a:rPr lang="ru-RU" sz="2800" b="1" dirty="0" smtClean="0">
                <a:solidFill>
                  <a:srgbClr val="FF0000"/>
                </a:solidFill>
              </a:rPr>
              <a:t> да </a:t>
            </a:r>
            <a:r>
              <a:rPr lang="ru-RU" sz="2800" b="1" dirty="0" err="1" smtClean="0">
                <a:solidFill>
                  <a:srgbClr val="FF0000"/>
                </a:solidFill>
              </a:rPr>
              <a:t>пем</a:t>
            </a:r>
            <a:r>
              <a:rPr lang="en-US" sz="2800" b="1" dirty="0" smtClean="0">
                <a:solidFill>
                  <a:srgbClr val="FF0000"/>
                </a:solidFill>
              </a:rPr>
              <a:t>ö</a:t>
            </a:r>
            <a:r>
              <a:rPr lang="ru-RU" sz="2800" b="1" dirty="0" err="1" smtClean="0">
                <a:solidFill>
                  <a:srgbClr val="FF0000"/>
                </a:solidFill>
              </a:rPr>
              <a:t>съяс</a:t>
            </a:r>
            <a:r>
              <a:rPr lang="ru-RU" sz="2800" b="1" dirty="0" smtClean="0">
                <a:solidFill>
                  <a:srgbClr val="FF0000"/>
                </a:solidFill>
              </a:rPr>
              <a:t>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857232"/>
            <a:ext cx="5006982" cy="332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14686"/>
            <a:ext cx="449317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5914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000108"/>
            <a:ext cx="2714644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Дидактическая игра-лото «Коми сер»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8218" y="1000108"/>
            <a:ext cx="4395782" cy="329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357430"/>
            <a:ext cx="4567553" cy="342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640" y="938100"/>
            <a:ext cx="4761360" cy="357102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908720"/>
            <a:ext cx="3322712" cy="11430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Дидактическая игра «Коми сер» (разрезные картинки)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58" b="10591"/>
          <a:stretch/>
        </p:blipFill>
        <p:spPr>
          <a:xfrm>
            <a:off x="106998" y="3068960"/>
            <a:ext cx="4275642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01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3186106" cy="221457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Дидактическая игра «Собери картинку. Предметы быта оленеводов» (разрезные картинки)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714356"/>
            <a:ext cx="5286380" cy="3572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357562"/>
            <a:ext cx="4483103" cy="305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317</Words>
  <Application>Microsoft Office PowerPoint</Application>
  <PresentationFormat>Экран (4:3)</PresentationFormat>
  <Paragraphs>35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Arial</vt:lpstr>
      <vt:lpstr>Calibri</vt:lpstr>
      <vt:lpstr>Тема Office</vt:lpstr>
      <vt:lpstr>Муниципальное бюджетное дошкольное образовательное учреждение «Детский сад №10» с. Сизябск  «Культурное наследие» </vt:lpstr>
      <vt:lpstr>Презентация PowerPoint</vt:lpstr>
      <vt:lpstr>Презентация PowerPoint</vt:lpstr>
      <vt:lpstr>Презентация PowerPoint</vt:lpstr>
      <vt:lpstr>Презентация PowerPoint</vt:lpstr>
      <vt:lpstr>Дидактическая игра-лото «Тундраса лэбачьяс да пемöсъяс»</vt:lpstr>
      <vt:lpstr>Дидактическая игра-лото «Коми сер»</vt:lpstr>
      <vt:lpstr>Дидактическая игра «Коми сер» (разрезные картинки)</vt:lpstr>
      <vt:lpstr>Дидактическая игра «Собери картинку. Предметы быта оленеводов» (разрезные картинки)</vt:lpstr>
      <vt:lpstr>Домино «Растения тундры» и</vt:lpstr>
      <vt:lpstr>Сюжетно-ролевая игра «Тундраын»</vt:lpstr>
      <vt:lpstr>Итоговое мероприятие по проекту «Создание пим» – дефиле пим</vt:lpstr>
      <vt:lpstr>Бать-мамкӧд мичмӧдiм паськӧм коми серӧн</vt:lpstr>
      <vt:lpstr>Презентация PowerPoint</vt:lpstr>
      <vt:lpstr>Презентация PowerPoint</vt:lpstr>
      <vt:lpstr>Презентация PowerPoint</vt:lpstr>
      <vt:lpstr>Презентация PowerPoint</vt:lpstr>
      <vt:lpstr>Коми национальнӧй ворсӧмъяс</vt:lpstr>
      <vt:lpstr>Коми игры и потешки</vt:lpstr>
      <vt:lpstr>Ворсӧм «Кань мургысь ветлӧ» Кань мургысь ветлӧ Шыр аслыс корсьӧ. Ой, шырӧ, шырӧ, виччысь Каньлӧн гыжйыс зэв лэчыд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Любовь Вокуева</cp:lastModifiedBy>
  <cp:revision>29</cp:revision>
  <dcterms:modified xsi:type="dcterms:W3CDTF">2018-10-11T09:51:55Z</dcterms:modified>
</cp:coreProperties>
</file>