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3" r:id="rId5"/>
    <p:sldId id="259" r:id="rId6"/>
    <p:sldId id="271" r:id="rId7"/>
    <p:sldId id="261" r:id="rId8"/>
    <p:sldId id="263" r:id="rId9"/>
    <p:sldId id="260" r:id="rId10"/>
    <p:sldId id="262" r:id="rId11"/>
    <p:sldId id="264" r:id="rId12"/>
    <p:sldId id="265" r:id="rId13"/>
    <p:sldId id="266" r:id="rId14"/>
    <p:sldId id="272" r:id="rId15"/>
    <p:sldId id="267" r:id="rId16"/>
    <p:sldId id="269" r:id="rId17"/>
    <p:sldId id="270" r:id="rId18"/>
    <p:sldId id="274" r:id="rId19"/>
    <p:sldId id="26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9052"/>
    <a:srgbClr val="498D56"/>
    <a:srgbClr val="7E6BF1"/>
    <a:srgbClr val="04E65A"/>
    <a:srgbClr val="FF0066"/>
    <a:srgbClr val="D5DE64"/>
    <a:srgbClr val="FEACE9"/>
    <a:srgbClr val="FE8A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7097" autoAdjust="0"/>
  </p:normalViewPr>
  <p:slideViewPr>
    <p:cSldViewPr>
      <p:cViewPr varScale="1">
        <p:scale>
          <a:sx n="71" d="100"/>
          <a:sy n="71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7.wmf"/><Relationship Id="rId7" Type="http://schemas.openxmlformats.org/officeDocument/2006/relationships/image" Target="../media/image53.wmf"/><Relationship Id="rId2" Type="http://schemas.openxmlformats.org/officeDocument/2006/relationships/image" Target="../media/image56.wmf"/><Relationship Id="rId1" Type="http://schemas.openxmlformats.org/officeDocument/2006/relationships/image" Target="../media/image47.wmf"/><Relationship Id="rId6" Type="http://schemas.openxmlformats.org/officeDocument/2006/relationships/image" Target="../media/image59.wmf"/><Relationship Id="rId5" Type="http://schemas.openxmlformats.org/officeDocument/2006/relationships/image" Target="../media/image51.wmf"/><Relationship Id="rId4" Type="http://schemas.openxmlformats.org/officeDocument/2006/relationships/image" Target="../media/image58.wmf"/><Relationship Id="rId9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6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5" Type="http://schemas.openxmlformats.org/officeDocument/2006/relationships/image" Target="../media/image4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28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4.wmf"/><Relationship Id="rId5" Type="http://schemas.openxmlformats.org/officeDocument/2006/relationships/image" Target="../media/image32.wmf"/><Relationship Id="rId4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A40D123-ED9B-4A1A-8579-D5B3377A3C4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36AB0B5-E9BA-4F59-9AAE-6208956E250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592A7C-8695-43B5-9A95-006EA9171361}" type="slidenum">
              <a:rPr lang="ru-RU"/>
              <a:pPr/>
              <a:t>1</a:t>
            </a:fld>
            <a:endParaRPr lang="ru-RU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5F7DF-701B-4D32-AD41-630C8DFAD05A}" type="slidenum">
              <a:rPr lang="ru-RU"/>
              <a:pPr/>
              <a:t>10</a:t>
            </a:fld>
            <a:endParaRPr lang="ru-RU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2DFBD-7FA0-488D-9C38-7294A0A6CD68}" type="slidenum">
              <a:rPr lang="ru-RU"/>
              <a:pPr/>
              <a:t>11</a:t>
            </a:fld>
            <a:endParaRPr lang="ru-RU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11EC5-72B7-4E87-8999-A3665C9CAAFA}" type="slidenum">
              <a:rPr lang="ru-RU"/>
              <a:pPr/>
              <a:t>12</a:t>
            </a:fld>
            <a:endParaRPr lang="ru-RU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63AAA-51C6-4AD9-B718-5BD3FA3C49EA}" type="slidenum">
              <a:rPr lang="ru-RU"/>
              <a:pPr/>
              <a:t>13</a:t>
            </a:fld>
            <a:endParaRPr lang="ru-RU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66103-2E76-46B1-89E0-41040C218DDC}" type="slidenum">
              <a:rPr lang="ru-RU"/>
              <a:pPr/>
              <a:t>14</a:t>
            </a:fld>
            <a:endParaRPr lang="ru-RU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06D8E-D993-4F75-96E7-989D558FB410}" type="slidenum">
              <a:rPr lang="ru-RU"/>
              <a:pPr/>
              <a:t>15</a:t>
            </a:fld>
            <a:endParaRPr lang="ru-RU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593BF-15BC-43D5-AD89-DA194D611261}" type="slidenum">
              <a:rPr lang="ru-RU"/>
              <a:pPr/>
              <a:t>16</a:t>
            </a:fld>
            <a:endParaRPr lang="ru-RU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5A7D9-60FA-4A29-BA83-75A84A7C284A}" type="slidenum">
              <a:rPr lang="ru-RU"/>
              <a:pPr/>
              <a:t>17</a:t>
            </a:fld>
            <a:endParaRPr lang="ru-RU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15712-F920-4FDC-A6E4-ED976485E7FF}" type="slidenum">
              <a:rPr lang="ru-RU"/>
              <a:pPr/>
              <a:t>18</a:t>
            </a:fld>
            <a:endParaRPr lang="ru-RU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AA7D0-5D5A-4C8D-843A-4A9C6AC589B0}" type="slidenum">
              <a:rPr lang="ru-RU"/>
              <a:pPr/>
              <a:t>19</a:t>
            </a:fld>
            <a:endParaRPr lang="ru-RU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C88870-7CEE-44D7-9D61-058F15A77091}" type="slidenum">
              <a:rPr lang="ru-RU"/>
              <a:pPr/>
              <a:t>2</a:t>
            </a:fld>
            <a:endParaRPr lang="ru-RU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8866B-F496-46A6-B95B-B6B45D814B5D}" type="slidenum">
              <a:rPr lang="ru-RU"/>
              <a:pPr/>
              <a:t>3</a:t>
            </a:fld>
            <a:endParaRPr lang="ru-RU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245A1E-0347-4B28-91AE-538A7500F0DC}" type="slidenum">
              <a:rPr lang="ru-RU"/>
              <a:pPr/>
              <a:t>4</a:t>
            </a:fld>
            <a:endParaRPr lang="ru-RU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83558-608F-48A9-AB69-A8F7988389EB}" type="slidenum">
              <a:rPr lang="ru-RU"/>
              <a:pPr/>
              <a:t>5</a:t>
            </a:fld>
            <a:endParaRPr lang="ru-RU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F4ECA-3ADB-460E-9273-1D2EDA6B2B63}" type="slidenum">
              <a:rPr lang="ru-RU"/>
              <a:pPr/>
              <a:t>6</a:t>
            </a:fld>
            <a:endParaRPr lang="ru-RU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49C43-D247-45CF-AD19-CF6BEF8C7F88}" type="slidenum">
              <a:rPr lang="ru-RU"/>
              <a:pPr/>
              <a:t>7</a:t>
            </a:fld>
            <a:endParaRPr lang="ru-RU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D4262-4270-46B2-9FDA-4EFDCC6779DD}" type="slidenum">
              <a:rPr lang="ru-RU"/>
              <a:pPr/>
              <a:t>8</a:t>
            </a:fld>
            <a:endParaRPr lang="ru-RU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0266B-DC00-4804-A6C5-431AAF563D44}" type="slidenum">
              <a:rPr lang="ru-RU"/>
              <a:pPr/>
              <a:t>9</a:t>
            </a:fld>
            <a:endParaRPr lang="ru-RU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7A1C90-030F-4B45-A8D0-98178A7058F8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2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3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7EA77-B2C1-4BBF-BF5D-4F1EBFC5F3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E9B28-ACF7-4233-B64C-E5B4A6CFBD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DDE42-778E-4D69-A839-D573395355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928B6-61D8-461D-9492-F478647F92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5E0F3-D5E5-4599-8550-99821CA1B2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A3480-3CBB-4370-9783-87FE51E24F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E460E-BA0F-4B94-BF6A-92F88F643B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C6583-780C-4D13-92A8-0D811A5526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3B5EB-1AE1-447F-8003-D8A22FA28F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1BB85-4C42-45C6-8157-7F7ED14BE1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9B435E-0AF6-405D-B27D-388BA8EA56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1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2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3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24.emf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6.bin"/><Relationship Id="rId4" Type="http://schemas.openxmlformats.org/officeDocument/2006/relationships/image" Target="../media/image24.emf"/><Relationship Id="rId9" Type="http://schemas.openxmlformats.org/officeDocument/2006/relationships/oleObject" Target="../embeddings/oleObject5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9.bin"/><Relationship Id="rId12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8.bin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oleObject" Target="../embeddings/oleObject84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78.bin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7.bin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B%D1%8E%D0%B3%D0%B5%D0%BB%D1%8C,_%D0%93%D0%B5%D0%BE%D1%80%D0%B3_%D0%A1%D0%B8%D0%BC%D0%BE%D0%BD" TargetMode="External"/><Relationship Id="rId3" Type="http://schemas.openxmlformats.org/officeDocument/2006/relationships/hyperlink" Target="http://ru.wikipedia.org/wiki/%D0%9B%D0%B0%D1%82%D1%8B%D0%BD%D1%8C" TargetMode="External"/><Relationship Id="rId7" Type="http://schemas.openxmlformats.org/officeDocument/2006/relationships/hyperlink" Target="http://ru.wikipedia.org/w/index.php?title=%D0%A4%D0%B8%D0%BD%D0%BA%D0%B5,_%D0%A2%D0%BE%D0%BC%D0%B0%D1%81&amp;action=edit&amp;redlink=1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B%D0%B0%D1%82%D0%B8%D0%BD%D1%81%D0%BA%D0%B8%D0%B9_%D1%8F%D0%B7%D1%8B%D0%BA" TargetMode="External"/><Relationship Id="rId5" Type="http://schemas.openxmlformats.org/officeDocument/2006/relationships/hyperlink" Target="http://ru.wikipedia.org/wiki/%D0%AD%D0%B9%D0%BB%D0%B5%D1%80,_%D0%9B%D0%B5%D0%BE%D0%BD%D0%B0%D1%80%D0%B4" TargetMode="External"/><Relationship Id="rId4" Type="http://schemas.openxmlformats.org/officeDocument/2006/relationships/hyperlink" Target="http://ru.wikipedia.org/wiki/%D0%9E%D1%82%D1%80%D0%B5%D0%B4,_%D0%A3%D0%B8%D0%BB%D1%8C%D1%8F%D0%BC" TargetMode="External"/><Relationship Id="rId9" Type="http://schemas.openxmlformats.org/officeDocument/2006/relationships/hyperlink" Target="http://ru.wikipedia.org/wiki/1770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emf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16013" y="2312988"/>
            <a:ext cx="71469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>
                <a:solidFill>
                  <a:schemeClr val="tx2"/>
                </a:solidFill>
              </a:rPr>
              <a:t>Соотношения </a:t>
            </a:r>
          </a:p>
          <a:p>
            <a:pPr algn="ctr"/>
            <a:r>
              <a:rPr lang="ru-RU" sz="3600">
                <a:solidFill>
                  <a:schemeClr val="tx2"/>
                </a:solidFill>
              </a:rPr>
              <a:t>между сторонами и углами </a:t>
            </a:r>
          </a:p>
          <a:p>
            <a:pPr algn="ctr"/>
            <a:r>
              <a:rPr lang="ru-RU" sz="3600">
                <a:solidFill>
                  <a:schemeClr val="tx2"/>
                </a:solidFill>
              </a:rPr>
              <a:t>в прямоугольном треугольнике</a:t>
            </a:r>
          </a:p>
        </p:txBody>
      </p:sp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250825" y="3968750"/>
            <a:ext cx="1331913" cy="2052638"/>
            <a:chOff x="249" y="2704"/>
            <a:chExt cx="839" cy="1293"/>
          </a:xfrm>
        </p:grpSpPr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249" y="2704"/>
              <a:ext cx="839" cy="1293"/>
            </a:xfrm>
            <a:prstGeom prst="rtTriangle">
              <a:avLst/>
            </a:prstGeom>
            <a:solidFill>
              <a:schemeClr val="folHlink"/>
            </a:solidFill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84" name="Group 12"/>
            <p:cNvGrpSpPr>
              <a:grpSpLocks/>
            </p:cNvGrpSpPr>
            <p:nvPr/>
          </p:nvGrpSpPr>
          <p:grpSpPr bwMode="auto">
            <a:xfrm>
              <a:off x="249" y="3906"/>
              <a:ext cx="114" cy="91"/>
              <a:chOff x="249" y="3906"/>
              <a:chExt cx="114" cy="68"/>
            </a:xfrm>
          </p:grpSpPr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249" y="3906"/>
                <a:ext cx="1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363" y="3906"/>
                <a:ext cx="0" cy="6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7704138" y="6308725"/>
            <a:ext cx="863600" cy="288925"/>
            <a:chOff x="4853" y="3974"/>
            <a:chExt cx="544" cy="182"/>
          </a:xfrm>
        </p:grpSpPr>
        <p:sp>
          <p:nvSpPr>
            <p:cNvPr id="3087" name="AutoShape 15">
              <a:hlinkClick r:id="" action="ppaction://hlinkshowjump?jump=endshow"/>
            </p:cNvPr>
            <p:cNvSpPr>
              <a:spLocks noChangeArrowheads="1"/>
            </p:cNvSpPr>
            <p:nvPr/>
          </p:nvSpPr>
          <p:spPr bwMode="auto">
            <a:xfrm>
              <a:off x="4853" y="3974"/>
              <a:ext cx="225" cy="182"/>
            </a:xfrm>
            <a:prstGeom prst="actionButtonBlank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8" name="AutoShape 1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171" y="3974"/>
              <a:ext cx="226" cy="182"/>
            </a:xfrm>
            <a:prstGeom prst="actionButtonForwardNex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90" name="Arc 18"/>
          <p:cNvSpPr>
            <a:spLocks/>
          </p:cNvSpPr>
          <p:nvPr/>
        </p:nvSpPr>
        <p:spPr bwMode="auto">
          <a:xfrm rot="7816426">
            <a:off x="299244" y="4498181"/>
            <a:ext cx="338138" cy="288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00125" y="141288"/>
            <a:ext cx="6188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>
                <a:solidFill>
                  <a:schemeClr val="tx2"/>
                </a:solidFill>
              </a:rPr>
              <a:t>Значения тригонометрических функций </a:t>
            </a:r>
          </a:p>
          <a:p>
            <a:pPr algn="ctr"/>
            <a:r>
              <a:rPr lang="ru-RU" sz="2400">
                <a:solidFill>
                  <a:schemeClr val="tx2"/>
                </a:solidFill>
              </a:rPr>
              <a:t>для угл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>
                <a:solidFill>
                  <a:schemeClr val="tx2"/>
                </a:solidFill>
              </a:rPr>
              <a:t> 30</a:t>
            </a:r>
            <a:r>
              <a:rPr lang="ru-RU" sz="2400" baseline="30000">
                <a:solidFill>
                  <a:schemeClr val="tx2"/>
                </a:solidFill>
              </a:rPr>
              <a:t>0</a:t>
            </a:r>
            <a:r>
              <a:rPr lang="ru-RU" sz="240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987675" y="1700213"/>
            <a:ext cx="1198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Решение:</a:t>
            </a:r>
          </a:p>
        </p:txBody>
      </p:sp>
      <p:grpSp>
        <p:nvGrpSpPr>
          <p:cNvPr id="18458" name="Group 26"/>
          <p:cNvGrpSpPr>
            <a:grpSpLocks/>
          </p:cNvGrpSpPr>
          <p:nvPr/>
        </p:nvGrpSpPr>
        <p:grpSpPr bwMode="auto">
          <a:xfrm>
            <a:off x="2916238" y="1089025"/>
            <a:ext cx="4097337" cy="641350"/>
            <a:chOff x="2018" y="1570"/>
            <a:chExt cx="2581" cy="404"/>
          </a:xfrm>
        </p:grpSpPr>
        <p:grpSp>
          <p:nvGrpSpPr>
            <p:cNvPr id="18453" name="Group 21"/>
            <p:cNvGrpSpPr>
              <a:grpSpLocks/>
            </p:cNvGrpSpPr>
            <p:nvPr/>
          </p:nvGrpSpPr>
          <p:grpSpPr bwMode="auto">
            <a:xfrm>
              <a:off x="3833" y="1638"/>
              <a:ext cx="113" cy="90"/>
              <a:chOff x="1678" y="3317"/>
              <a:chExt cx="113" cy="90"/>
            </a:xfrm>
          </p:grpSpPr>
          <p:sp>
            <p:nvSpPr>
              <p:cNvPr id="18451" name="Line 19"/>
              <p:cNvSpPr>
                <a:spLocks noChangeShapeType="1"/>
              </p:cNvSpPr>
              <p:nvPr/>
            </p:nvSpPr>
            <p:spPr bwMode="auto">
              <a:xfrm>
                <a:off x="1678" y="3407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2" name="Line 20"/>
              <p:cNvSpPr>
                <a:spLocks noChangeShapeType="1"/>
              </p:cNvSpPr>
              <p:nvPr/>
            </p:nvSpPr>
            <p:spPr bwMode="auto">
              <a:xfrm flipV="1">
                <a:off x="1678" y="3317"/>
                <a:ext cx="91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457" name="Group 25"/>
            <p:cNvGrpSpPr>
              <a:grpSpLocks/>
            </p:cNvGrpSpPr>
            <p:nvPr/>
          </p:nvGrpSpPr>
          <p:grpSpPr bwMode="auto">
            <a:xfrm>
              <a:off x="2018" y="1570"/>
              <a:ext cx="2581" cy="404"/>
              <a:chOff x="2018" y="663"/>
              <a:chExt cx="2581" cy="404"/>
            </a:xfrm>
          </p:grpSpPr>
          <p:grpSp>
            <p:nvGrpSpPr>
              <p:cNvPr id="18450" name="Group 18"/>
              <p:cNvGrpSpPr>
                <a:grpSpLocks/>
              </p:cNvGrpSpPr>
              <p:nvPr/>
            </p:nvGrpSpPr>
            <p:grpSpPr bwMode="auto">
              <a:xfrm>
                <a:off x="2018" y="663"/>
                <a:ext cx="2581" cy="404"/>
                <a:chOff x="2018" y="663"/>
                <a:chExt cx="2581" cy="404"/>
              </a:xfrm>
            </p:grpSpPr>
            <p:sp>
              <p:nvSpPr>
                <p:cNvPr id="1843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18" y="663"/>
                  <a:ext cx="2581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/>
                    <a:t>Дано:     АВС,     С = 90</a:t>
                  </a:r>
                  <a:r>
                    <a:rPr lang="ru-RU" baseline="30000"/>
                    <a:t>0</a:t>
                  </a:r>
                  <a:r>
                    <a:rPr lang="ru-RU"/>
                    <a:t>,     А = 30</a:t>
                  </a:r>
                  <a:r>
                    <a:rPr lang="ru-RU" baseline="30000"/>
                    <a:t>0</a:t>
                  </a:r>
                  <a:r>
                    <a:rPr lang="en-US"/>
                    <a:t>,</a:t>
                  </a:r>
                  <a:r>
                    <a:rPr lang="ru-RU"/>
                    <a:t> </a:t>
                  </a:r>
                </a:p>
                <a:p>
                  <a:r>
                    <a:rPr lang="ru-RU"/>
                    <a:t>         АВ = с.         </a:t>
                  </a:r>
                </a:p>
              </p:txBody>
            </p:sp>
            <p:sp>
              <p:nvSpPr>
                <p:cNvPr id="18449" name="AutoShape 17"/>
                <p:cNvSpPr>
                  <a:spLocks noChangeArrowheads="1"/>
                </p:cNvSpPr>
                <p:nvPr/>
              </p:nvSpPr>
              <p:spPr bwMode="auto">
                <a:xfrm>
                  <a:off x="2585" y="731"/>
                  <a:ext cx="99" cy="91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454" name="Group 22"/>
              <p:cNvGrpSpPr>
                <a:grpSpLocks/>
              </p:cNvGrpSpPr>
              <p:nvPr/>
            </p:nvGrpSpPr>
            <p:grpSpPr bwMode="auto">
              <a:xfrm>
                <a:off x="3084" y="731"/>
                <a:ext cx="113" cy="90"/>
                <a:chOff x="1678" y="3317"/>
                <a:chExt cx="113" cy="90"/>
              </a:xfrm>
            </p:grpSpPr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auto">
                <a:xfrm>
                  <a:off x="1678" y="3407"/>
                  <a:ext cx="1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678" y="3317"/>
                  <a:ext cx="91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8509" name="Group 77"/>
          <p:cNvGrpSpPr>
            <a:grpSpLocks/>
          </p:cNvGrpSpPr>
          <p:nvPr/>
        </p:nvGrpSpPr>
        <p:grpSpPr bwMode="auto">
          <a:xfrm>
            <a:off x="771525" y="1436688"/>
            <a:ext cx="2165350" cy="2635250"/>
            <a:chOff x="486" y="905"/>
            <a:chExt cx="1364" cy="1660"/>
          </a:xfrm>
        </p:grpSpPr>
        <p:grpSp>
          <p:nvGrpSpPr>
            <p:cNvPr id="18442" name="Group 10"/>
            <p:cNvGrpSpPr>
              <a:grpSpLocks/>
            </p:cNvGrpSpPr>
            <p:nvPr/>
          </p:nvGrpSpPr>
          <p:grpSpPr bwMode="auto">
            <a:xfrm>
              <a:off x="703" y="1071"/>
              <a:ext cx="929" cy="1361"/>
              <a:chOff x="703" y="1071"/>
              <a:chExt cx="929" cy="1361"/>
            </a:xfrm>
          </p:grpSpPr>
          <p:sp>
            <p:nvSpPr>
              <p:cNvPr id="18438" name="AutoShape 6"/>
              <p:cNvSpPr>
                <a:spLocks noChangeArrowheads="1"/>
              </p:cNvSpPr>
              <p:nvPr/>
            </p:nvSpPr>
            <p:spPr bwMode="auto">
              <a:xfrm>
                <a:off x="703" y="1071"/>
                <a:ext cx="929" cy="1361"/>
              </a:xfrm>
              <a:prstGeom prst="rtTriangl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8441" name="Group 9"/>
              <p:cNvGrpSpPr>
                <a:grpSpLocks/>
              </p:cNvGrpSpPr>
              <p:nvPr/>
            </p:nvGrpSpPr>
            <p:grpSpPr bwMode="auto">
              <a:xfrm>
                <a:off x="703" y="2341"/>
                <a:ext cx="113" cy="91"/>
                <a:chOff x="703" y="2341"/>
                <a:chExt cx="113" cy="91"/>
              </a:xfrm>
            </p:grpSpPr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auto">
                <a:xfrm>
                  <a:off x="703" y="2341"/>
                  <a:ext cx="1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auto">
                <a:xfrm>
                  <a:off x="816" y="2341"/>
                  <a:ext cx="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486" y="2334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531" y="905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1643" y="2289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В</a:t>
              </a: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657" y="1298"/>
              <a:ext cx="2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00"/>
                <a:t>30</a:t>
              </a:r>
              <a:r>
                <a:rPr lang="ru-RU" sz="1200" baseline="30000"/>
                <a:t>0</a:t>
              </a:r>
            </a:p>
          </p:txBody>
        </p:sp>
        <p:sp>
          <p:nvSpPr>
            <p:cNvPr id="18462" name="Text Box 30"/>
            <p:cNvSpPr txBox="1">
              <a:spLocks noChangeArrowheads="1"/>
            </p:cNvSpPr>
            <p:nvPr/>
          </p:nvSpPr>
          <p:spPr bwMode="auto">
            <a:xfrm>
              <a:off x="1166" y="1608"/>
              <a:ext cx="1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с</a:t>
              </a:r>
            </a:p>
          </p:txBody>
        </p:sp>
      </p:grpSp>
      <p:grpSp>
        <p:nvGrpSpPr>
          <p:cNvPr id="18466" name="Group 34"/>
          <p:cNvGrpSpPr>
            <a:grpSpLocks/>
          </p:cNvGrpSpPr>
          <p:nvPr/>
        </p:nvGrpSpPr>
        <p:grpSpPr bwMode="auto">
          <a:xfrm>
            <a:off x="2987675" y="2133600"/>
            <a:ext cx="4316413" cy="366713"/>
            <a:chOff x="1882" y="1344"/>
            <a:chExt cx="2719" cy="231"/>
          </a:xfrm>
        </p:grpSpPr>
        <p:grpSp>
          <p:nvGrpSpPr>
            <p:cNvPr id="18459" name="Group 27"/>
            <p:cNvGrpSpPr>
              <a:grpSpLocks/>
            </p:cNvGrpSpPr>
            <p:nvPr/>
          </p:nvGrpSpPr>
          <p:grpSpPr bwMode="auto">
            <a:xfrm>
              <a:off x="1995" y="1434"/>
              <a:ext cx="113" cy="90"/>
              <a:chOff x="1678" y="3317"/>
              <a:chExt cx="113" cy="90"/>
            </a:xfrm>
          </p:grpSpPr>
          <p:sp>
            <p:nvSpPr>
              <p:cNvPr id="18460" name="Line 28"/>
              <p:cNvSpPr>
                <a:spLocks noChangeShapeType="1"/>
              </p:cNvSpPr>
              <p:nvPr/>
            </p:nvSpPr>
            <p:spPr bwMode="auto">
              <a:xfrm>
                <a:off x="1678" y="3407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1" name="Line 29"/>
              <p:cNvSpPr>
                <a:spLocks noChangeShapeType="1"/>
              </p:cNvSpPr>
              <p:nvPr/>
            </p:nvSpPr>
            <p:spPr bwMode="auto">
              <a:xfrm flipV="1">
                <a:off x="1678" y="3317"/>
                <a:ext cx="91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465" name="Text Box 33"/>
            <p:cNvSpPr txBox="1">
              <a:spLocks noChangeArrowheads="1"/>
            </p:cNvSpPr>
            <p:nvPr/>
          </p:nvSpPr>
          <p:spPr bwMode="auto">
            <a:xfrm>
              <a:off x="1882" y="1344"/>
              <a:ext cx="27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    А = 30</a:t>
              </a:r>
              <a:r>
                <a:rPr lang="ru-RU" baseline="30000"/>
                <a:t>0</a:t>
              </a:r>
              <a:r>
                <a:rPr lang="ru-RU"/>
                <a:t>, АВ = с, ВС = ½ АВ, ВС = ½ с</a:t>
              </a:r>
              <a:r>
                <a:rPr lang="en-US"/>
                <a:t>.</a:t>
              </a:r>
              <a:endParaRPr lang="ru-RU"/>
            </a:p>
          </p:txBody>
        </p:sp>
      </p:grp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3074988" y="2409825"/>
            <a:ext cx="2713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По теореме Пифагора</a:t>
            </a:r>
          </a:p>
        </p:txBody>
      </p:sp>
      <p:grpSp>
        <p:nvGrpSpPr>
          <p:cNvPr id="18470" name="Group 38"/>
          <p:cNvGrpSpPr>
            <a:grpSpLocks/>
          </p:cNvGrpSpPr>
          <p:nvPr/>
        </p:nvGrpSpPr>
        <p:grpSpPr bwMode="auto">
          <a:xfrm>
            <a:off x="3167063" y="2781300"/>
            <a:ext cx="4224337" cy="676275"/>
            <a:chOff x="2210" y="2024"/>
            <a:chExt cx="2661" cy="426"/>
          </a:xfrm>
        </p:grpSpPr>
        <p:graphicFrame>
          <p:nvGraphicFramePr>
            <p:cNvPr id="18468" name="Object 36"/>
            <p:cNvGraphicFramePr>
              <a:graphicFrameLocks noChangeAspect="1"/>
            </p:cNvGraphicFramePr>
            <p:nvPr/>
          </p:nvGraphicFramePr>
          <p:xfrm>
            <a:off x="2562" y="2024"/>
            <a:ext cx="2309" cy="426"/>
          </p:xfrm>
          <a:graphic>
            <a:graphicData uri="http://schemas.openxmlformats.org/presentationml/2006/ole">
              <p:oleObj spid="_x0000_s18468" name="Формула" r:id="rId4" imgW="2476440" imgH="457200" progId="Equation.3">
                <p:embed/>
              </p:oleObj>
            </a:graphicData>
          </a:graphic>
        </p:graphicFrame>
        <p:sp>
          <p:nvSpPr>
            <p:cNvPr id="18469" name="Text Box 37"/>
            <p:cNvSpPr txBox="1">
              <a:spLocks noChangeArrowheads="1"/>
            </p:cNvSpPr>
            <p:nvPr/>
          </p:nvSpPr>
          <p:spPr bwMode="auto">
            <a:xfrm>
              <a:off x="2210" y="2130"/>
              <a:ext cx="4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АС =</a:t>
              </a:r>
            </a:p>
          </p:txBody>
        </p:sp>
      </p:grpSp>
      <p:grpSp>
        <p:nvGrpSpPr>
          <p:cNvPr id="18495" name="Group 63"/>
          <p:cNvGrpSpPr>
            <a:grpSpLocks/>
          </p:cNvGrpSpPr>
          <p:nvPr/>
        </p:nvGrpSpPr>
        <p:grpSpPr bwMode="auto">
          <a:xfrm>
            <a:off x="3311525" y="4437063"/>
            <a:ext cx="3989388" cy="863600"/>
            <a:chOff x="2086" y="2886"/>
            <a:chExt cx="2513" cy="544"/>
          </a:xfrm>
        </p:grpSpPr>
        <p:grpSp>
          <p:nvGrpSpPr>
            <p:cNvPr id="18485" name="Group 53"/>
            <p:cNvGrpSpPr>
              <a:grpSpLocks/>
            </p:cNvGrpSpPr>
            <p:nvPr/>
          </p:nvGrpSpPr>
          <p:grpSpPr bwMode="auto">
            <a:xfrm>
              <a:off x="2086" y="2999"/>
              <a:ext cx="955" cy="431"/>
              <a:chOff x="2381" y="2908"/>
              <a:chExt cx="955" cy="431"/>
            </a:xfrm>
          </p:grpSpPr>
          <p:sp>
            <p:nvSpPr>
              <p:cNvPr id="18486" name="Text Box 54"/>
              <p:cNvSpPr txBox="1">
                <a:spLocks noChangeArrowheads="1"/>
              </p:cNvSpPr>
              <p:nvPr/>
            </p:nvSpPr>
            <p:spPr bwMode="auto">
              <a:xfrm>
                <a:off x="2381" y="2976"/>
                <a:ext cx="6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Cos A = </a:t>
                </a:r>
              </a:p>
            </p:txBody>
          </p:sp>
          <p:graphicFrame>
            <p:nvGraphicFramePr>
              <p:cNvPr id="18487" name="Object 55"/>
              <p:cNvGraphicFramePr>
                <a:graphicFrameLocks noChangeAspect="1"/>
              </p:cNvGraphicFramePr>
              <p:nvPr/>
            </p:nvGraphicFramePr>
            <p:xfrm>
              <a:off x="3016" y="2908"/>
              <a:ext cx="320" cy="431"/>
            </p:xfrm>
            <a:graphic>
              <a:graphicData uri="http://schemas.openxmlformats.org/presentationml/2006/ole">
                <p:oleObj spid="_x0000_s18487" name="Формула" r:id="rId5" imgW="291960" imgH="393480" progId="Equation.3">
                  <p:embed/>
                </p:oleObj>
              </a:graphicData>
            </a:graphic>
          </p:graphicFrame>
        </p:grpSp>
        <p:grpSp>
          <p:nvGrpSpPr>
            <p:cNvPr id="18492" name="Group 60"/>
            <p:cNvGrpSpPr>
              <a:grpSpLocks/>
            </p:cNvGrpSpPr>
            <p:nvPr/>
          </p:nvGrpSpPr>
          <p:grpSpPr bwMode="auto">
            <a:xfrm>
              <a:off x="3198" y="2886"/>
              <a:ext cx="1401" cy="509"/>
              <a:chOff x="3288" y="2636"/>
              <a:chExt cx="1401" cy="509"/>
            </a:xfrm>
          </p:grpSpPr>
          <p:sp>
            <p:nvSpPr>
              <p:cNvPr id="18489" name="Text Box 57"/>
              <p:cNvSpPr txBox="1">
                <a:spLocks noChangeArrowheads="1"/>
              </p:cNvSpPr>
              <p:nvPr/>
            </p:nvSpPr>
            <p:spPr bwMode="auto">
              <a:xfrm>
                <a:off x="3288" y="2863"/>
                <a:ext cx="78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Cos </a:t>
                </a:r>
                <a:r>
                  <a:rPr lang="ru-RU"/>
                  <a:t>30</a:t>
                </a:r>
                <a:r>
                  <a:rPr lang="ru-RU" baseline="30000"/>
                  <a:t>0</a:t>
                </a:r>
                <a:r>
                  <a:rPr lang="en-US"/>
                  <a:t> = </a:t>
                </a:r>
              </a:p>
            </p:txBody>
          </p:sp>
          <p:graphicFrame>
            <p:nvGraphicFramePr>
              <p:cNvPr id="18491" name="Object 59"/>
              <p:cNvGraphicFramePr>
                <a:graphicFrameLocks noChangeAspect="1"/>
              </p:cNvGraphicFramePr>
              <p:nvPr/>
            </p:nvGraphicFramePr>
            <p:xfrm>
              <a:off x="4082" y="2636"/>
              <a:ext cx="607" cy="509"/>
            </p:xfrm>
            <a:graphic>
              <a:graphicData uri="http://schemas.openxmlformats.org/presentationml/2006/ole">
                <p:oleObj spid="_x0000_s18491" name="Формула" r:id="rId6" imgW="711000" imgH="596880" progId="Equation.3">
                  <p:embed/>
                </p:oleObj>
              </a:graphicData>
            </a:graphic>
          </p:graphicFrame>
        </p:grpSp>
      </p:grpSp>
      <p:grpSp>
        <p:nvGrpSpPr>
          <p:cNvPr id="18510" name="Group 78"/>
          <p:cNvGrpSpPr>
            <a:grpSpLocks/>
          </p:cNvGrpSpPr>
          <p:nvPr/>
        </p:nvGrpSpPr>
        <p:grpSpPr bwMode="auto">
          <a:xfrm>
            <a:off x="3348038" y="3536950"/>
            <a:ext cx="3525837" cy="827088"/>
            <a:chOff x="2109" y="2228"/>
            <a:chExt cx="2221" cy="521"/>
          </a:xfrm>
        </p:grpSpPr>
        <p:grpSp>
          <p:nvGrpSpPr>
            <p:cNvPr id="18472" name="Group 40"/>
            <p:cNvGrpSpPr>
              <a:grpSpLocks/>
            </p:cNvGrpSpPr>
            <p:nvPr/>
          </p:nvGrpSpPr>
          <p:grpSpPr bwMode="auto">
            <a:xfrm>
              <a:off x="2109" y="2296"/>
              <a:ext cx="878" cy="453"/>
              <a:chOff x="2368" y="1502"/>
              <a:chExt cx="878" cy="453"/>
            </a:xfrm>
          </p:grpSpPr>
          <p:sp>
            <p:nvSpPr>
              <p:cNvPr id="18473" name="Text Box 41"/>
              <p:cNvSpPr txBox="1">
                <a:spLocks noChangeArrowheads="1"/>
              </p:cNvSpPr>
              <p:nvPr/>
            </p:nvSpPr>
            <p:spPr bwMode="auto">
              <a:xfrm>
                <a:off x="2368" y="1608"/>
                <a:ext cx="63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Sin A = </a:t>
                </a:r>
              </a:p>
            </p:txBody>
          </p:sp>
          <p:graphicFrame>
            <p:nvGraphicFramePr>
              <p:cNvPr id="18474" name="Object 42"/>
              <p:cNvGraphicFramePr>
                <a:graphicFrameLocks noChangeAspect="1"/>
              </p:cNvGraphicFramePr>
              <p:nvPr/>
            </p:nvGraphicFramePr>
            <p:xfrm>
              <a:off x="2925" y="1502"/>
              <a:ext cx="321" cy="453"/>
            </p:xfrm>
            <a:graphic>
              <a:graphicData uri="http://schemas.openxmlformats.org/presentationml/2006/ole">
                <p:oleObj spid="_x0000_s18474" name="Формула" r:id="rId7" imgW="279360" imgH="393480" progId="Equation.3">
                  <p:embed/>
                </p:oleObj>
              </a:graphicData>
            </a:graphic>
          </p:graphicFrame>
        </p:grpSp>
        <p:sp>
          <p:nvSpPr>
            <p:cNvPr id="18480" name="Text Box 48"/>
            <p:cNvSpPr txBox="1">
              <a:spLocks noChangeArrowheads="1"/>
            </p:cNvSpPr>
            <p:nvPr/>
          </p:nvSpPr>
          <p:spPr bwMode="auto">
            <a:xfrm>
              <a:off x="3243" y="2432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Sin </a:t>
              </a:r>
              <a:r>
                <a:rPr lang="ru-RU"/>
                <a:t>30</a:t>
              </a:r>
              <a:r>
                <a:rPr lang="ru-RU" baseline="30000"/>
                <a:t>0</a:t>
              </a:r>
              <a:r>
                <a:rPr lang="en-US"/>
                <a:t> = </a:t>
              </a:r>
            </a:p>
          </p:txBody>
        </p:sp>
        <p:graphicFrame>
          <p:nvGraphicFramePr>
            <p:cNvPr id="18493" name="Object 61"/>
            <p:cNvGraphicFramePr>
              <a:graphicFrameLocks noChangeAspect="1"/>
            </p:cNvGraphicFramePr>
            <p:nvPr/>
          </p:nvGraphicFramePr>
          <p:xfrm>
            <a:off x="3969" y="2228"/>
            <a:ext cx="361" cy="476"/>
          </p:xfrm>
          <a:graphic>
            <a:graphicData uri="http://schemas.openxmlformats.org/presentationml/2006/ole">
              <p:oleObj spid="_x0000_s18493" name="Формула" r:id="rId8" imgW="431640" imgH="571320" progId="Equation.3">
                <p:embed/>
              </p:oleObj>
            </a:graphicData>
          </a:graphic>
        </p:graphicFrame>
      </p:grpSp>
      <p:grpSp>
        <p:nvGrpSpPr>
          <p:cNvPr id="18507" name="Group 75"/>
          <p:cNvGrpSpPr>
            <a:grpSpLocks/>
          </p:cNvGrpSpPr>
          <p:nvPr/>
        </p:nvGrpSpPr>
        <p:grpSpPr bwMode="auto">
          <a:xfrm>
            <a:off x="3203575" y="5300663"/>
            <a:ext cx="4162425" cy="998537"/>
            <a:chOff x="1292" y="3430"/>
            <a:chExt cx="2622" cy="629"/>
          </a:xfrm>
        </p:grpSpPr>
        <p:sp>
          <p:nvSpPr>
            <p:cNvPr id="18501" name="Text Box 69"/>
            <p:cNvSpPr txBox="1">
              <a:spLocks noChangeArrowheads="1"/>
            </p:cNvSpPr>
            <p:nvPr/>
          </p:nvSpPr>
          <p:spPr bwMode="auto">
            <a:xfrm>
              <a:off x="2381" y="3634"/>
              <a:ext cx="7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tg 30</a:t>
              </a:r>
              <a:r>
                <a:rPr lang="en-US" baseline="30000"/>
                <a:t>0</a:t>
              </a:r>
              <a:r>
                <a:rPr lang="en-US"/>
                <a:t> = </a:t>
              </a:r>
              <a:endParaRPr lang="ru-RU"/>
            </a:p>
          </p:txBody>
        </p:sp>
        <p:grpSp>
          <p:nvGrpSpPr>
            <p:cNvPr id="18506" name="Group 74"/>
            <p:cNvGrpSpPr>
              <a:grpSpLocks/>
            </p:cNvGrpSpPr>
            <p:nvPr/>
          </p:nvGrpSpPr>
          <p:grpSpPr bwMode="auto">
            <a:xfrm>
              <a:off x="1292" y="3430"/>
              <a:ext cx="2622" cy="629"/>
              <a:chOff x="1292" y="3430"/>
              <a:chExt cx="2622" cy="629"/>
            </a:xfrm>
          </p:grpSpPr>
          <p:grpSp>
            <p:nvGrpSpPr>
              <p:cNvPr id="18497" name="Group 65"/>
              <p:cNvGrpSpPr>
                <a:grpSpLocks/>
              </p:cNvGrpSpPr>
              <p:nvPr/>
            </p:nvGrpSpPr>
            <p:grpSpPr bwMode="auto">
              <a:xfrm>
                <a:off x="1292" y="3543"/>
                <a:ext cx="810" cy="409"/>
                <a:chOff x="4296" y="3362"/>
                <a:chExt cx="810" cy="409"/>
              </a:xfrm>
            </p:grpSpPr>
            <p:sp>
              <p:nvSpPr>
                <p:cNvPr id="18498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4296" y="3446"/>
                  <a:ext cx="56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tg A = </a:t>
                  </a:r>
                  <a:endParaRPr lang="ru-RU"/>
                </a:p>
              </p:txBody>
            </p:sp>
            <p:graphicFrame>
              <p:nvGraphicFramePr>
                <p:cNvPr id="18499" name="Object 67"/>
                <p:cNvGraphicFramePr>
                  <a:graphicFrameLocks noChangeAspect="1"/>
                </p:cNvGraphicFramePr>
                <p:nvPr/>
              </p:nvGraphicFramePr>
              <p:xfrm>
                <a:off x="4808" y="3362"/>
                <a:ext cx="298" cy="409"/>
              </p:xfrm>
              <a:graphic>
                <a:graphicData uri="http://schemas.openxmlformats.org/presentationml/2006/ole">
                  <p:oleObj spid="_x0000_s18499" name="Формула" r:id="rId9" imgW="291960" imgH="393480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18505" name="Object 73"/>
              <p:cNvGraphicFramePr>
                <a:graphicFrameLocks noChangeAspect="1"/>
              </p:cNvGraphicFramePr>
              <p:nvPr/>
            </p:nvGraphicFramePr>
            <p:xfrm>
              <a:off x="3061" y="3430"/>
              <a:ext cx="853" cy="629"/>
            </p:xfrm>
            <a:graphic>
              <a:graphicData uri="http://schemas.openxmlformats.org/presentationml/2006/ole">
                <p:oleObj spid="_x0000_s18505" name="Формула" r:id="rId10" imgW="1066680" imgH="787320" progId="Equation.3">
                  <p:embed/>
                </p:oleObj>
              </a:graphicData>
            </a:graphic>
          </p:graphicFrame>
        </p:grpSp>
      </p:grpSp>
      <p:pic>
        <p:nvPicPr>
          <p:cNvPr id="18508" name="Picture 7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96188" y="5553075"/>
            <a:ext cx="1116012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515" name="Group 83"/>
          <p:cNvGrpSpPr>
            <a:grpSpLocks/>
          </p:cNvGrpSpPr>
          <p:nvPr/>
        </p:nvGrpSpPr>
        <p:grpSpPr bwMode="auto">
          <a:xfrm>
            <a:off x="6084888" y="6381750"/>
            <a:ext cx="1260475" cy="287338"/>
            <a:chOff x="2767" y="4020"/>
            <a:chExt cx="794" cy="181"/>
          </a:xfrm>
        </p:grpSpPr>
        <p:sp>
          <p:nvSpPr>
            <p:cNvPr id="18512" name="AutoShape 80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3039" y="4020"/>
              <a:ext cx="228" cy="181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513" name="AutoShape 81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3334" y="4020"/>
              <a:ext cx="227" cy="181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514" name="AutoShape 82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2767" y="4020"/>
              <a:ext cx="227" cy="181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48" grpId="0"/>
      <p:bldP spid="184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223963" y="441325"/>
            <a:ext cx="6300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tx2"/>
                </a:solidFill>
              </a:rPr>
              <a:t>Значения тригонометрических функций </a:t>
            </a:r>
          </a:p>
          <a:p>
            <a:pPr algn="ctr"/>
            <a:r>
              <a:rPr lang="ru-RU" sz="2400">
                <a:solidFill>
                  <a:schemeClr val="tx2"/>
                </a:solidFill>
              </a:rPr>
              <a:t>для угл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>
                <a:solidFill>
                  <a:schemeClr val="tx2"/>
                </a:solidFill>
              </a:rPr>
              <a:t> </a:t>
            </a:r>
            <a:r>
              <a:rPr lang="en-US" sz="2400">
                <a:solidFill>
                  <a:schemeClr val="tx2"/>
                </a:solidFill>
              </a:rPr>
              <a:t>60</a:t>
            </a:r>
            <a:r>
              <a:rPr lang="ru-RU" sz="2400" baseline="30000">
                <a:solidFill>
                  <a:schemeClr val="tx2"/>
                </a:solidFill>
              </a:rPr>
              <a:t>0</a:t>
            </a:r>
            <a:r>
              <a:rPr lang="ru-RU" sz="2400">
                <a:solidFill>
                  <a:schemeClr val="tx2"/>
                </a:solidFill>
              </a:rPr>
              <a:t>.</a:t>
            </a:r>
          </a:p>
        </p:txBody>
      </p:sp>
      <p:grpSp>
        <p:nvGrpSpPr>
          <p:cNvPr id="21535" name="Group 31"/>
          <p:cNvGrpSpPr>
            <a:grpSpLocks/>
          </p:cNvGrpSpPr>
          <p:nvPr/>
        </p:nvGrpSpPr>
        <p:grpSpPr bwMode="auto">
          <a:xfrm>
            <a:off x="2987675" y="1449388"/>
            <a:ext cx="4572000" cy="641350"/>
            <a:chOff x="1746" y="913"/>
            <a:chExt cx="2880" cy="404"/>
          </a:xfrm>
        </p:grpSpPr>
        <p:grpSp>
          <p:nvGrpSpPr>
            <p:cNvPr id="21527" name="Group 23"/>
            <p:cNvGrpSpPr>
              <a:grpSpLocks/>
            </p:cNvGrpSpPr>
            <p:nvPr/>
          </p:nvGrpSpPr>
          <p:grpSpPr bwMode="auto">
            <a:xfrm>
              <a:off x="3560" y="981"/>
              <a:ext cx="136" cy="114"/>
              <a:chOff x="2086" y="2931"/>
              <a:chExt cx="136" cy="114"/>
            </a:xfrm>
          </p:grpSpPr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>
                <a:off x="2086" y="304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 flipV="1">
                <a:off x="2086" y="2931"/>
                <a:ext cx="113" cy="1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531" name="Group 27"/>
            <p:cNvGrpSpPr>
              <a:grpSpLocks/>
            </p:cNvGrpSpPr>
            <p:nvPr/>
          </p:nvGrpSpPr>
          <p:grpSpPr bwMode="auto">
            <a:xfrm>
              <a:off x="1746" y="913"/>
              <a:ext cx="2880" cy="404"/>
              <a:chOff x="1746" y="913"/>
              <a:chExt cx="2880" cy="404"/>
            </a:xfrm>
          </p:grpSpPr>
          <p:grpSp>
            <p:nvGrpSpPr>
              <p:cNvPr id="21523" name="Group 19"/>
              <p:cNvGrpSpPr>
                <a:grpSpLocks/>
              </p:cNvGrpSpPr>
              <p:nvPr/>
            </p:nvGrpSpPr>
            <p:grpSpPr bwMode="auto">
              <a:xfrm>
                <a:off x="1746" y="913"/>
                <a:ext cx="2880" cy="404"/>
                <a:chOff x="1746" y="913"/>
                <a:chExt cx="2880" cy="404"/>
              </a:xfrm>
            </p:grpSpPr>
            <p:sp>
              <p:nvSpPr>
                <p:cNvPr id="21520" name="Rectangle 16"/>
                <p:cNvSpPr>
                  <a:spLocks noChangeArrowheads="1"/>
                </p:cNvSpPr>
                <p:nvPr/>
              </p:nvSpPr>
              <p:spPr bwMode="auto">
                <a:xfrm>
                  <a:off x="1746" y="913"/>
                  <a:ext cx="2880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ru-RU"/>
                    <a:t>Дано:     АВС,     С = 90</a:t>
                  </a:r>
                  <a:r>
                    <a:rPr lang="ru-RU" baseline="30000"/>
                    <a:t>0</a:t>
                  </a:r>
                  <a:r>
                    <a:rPr lang="ru-RU"/>
                    <a:t>,     </a:t>
                  </a:r>
                  <a:r>
                    <a:rPr lang="en-US"/>
                    <a:t> B</a:t>
                  </a:r>
                  <a:r>
                    <a:rPr lang="ru-RU"/>
                    <a:t> = </a:t>
                  </a:r>
                  <a:r>
                    <a:rPr lang="en-US"/>
                    <a:t>60</a:t>
                  </a:r>
                  <a:r>
                    <a:rPr lang="en-US" baseline="30000"/>
                    <a:t>0</a:t>
                  </a:r>
                  <a:r>
                    <a:rPr lang="en-US"/>
                    <a:t>,</a:t>
                  </a:r>
                  <a:endParaRPr lang="ru-RU" baseline="30000"/>
                </a:p>
                <a:p>
                  <a:r>
                    <a:rPr lang="ru-RU"/>
                    <a:t>         АВ = с.         </a:t>
                  </a:r>
                </a:p>
              </p:txBody>
            </p:sp>
            <p:sp>
              <p:nvSpPr>
                <p:cNvPr id="21521" name="AutoShape 17"/>
                <p:cNvSpPr>
                  <a:spLocks noChangeArrowheads="1"/>
                </p:cNvSpPr>
                <p:nvPr/>
              </p:nvSpPr>
              <p:spPr bwMode="auto">
                <a:xfrm>
                  <a:off x="2245" y="958"/>
                  <a:ext cx="144" cy="114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1528" name="Group 24"/>
              <p:cNvGrpSpPr>
                <a:grpSpLocks/>
              </p:cNvGrpSpPr>
              <p:nvPr/>
            </p:nvGrpSpPr>
            <p:grpSpPr bwMode="auto">
              <a:xfrm>
                <a:off x="2789" y="981"/>
                <a:ext cx="136" cy="114"/>
                <a:chOff x="2086" y="2931"/>
                <a:chExt cx="136" cy="114"/>
              </a:xfrm>
            </p:grpSpPr>
            <p:sp>
              <p:nvSpPr>
                <p:cNvPr id="21529" name="Line 25"/>
                <p:cNvSpPr>
                  <a:spLocks noChangeShapeType="1"/>
                </p:cNvSpPr>
                <p:nvPr/>
              </p:nvSpPr>
              <p:spPr bwMode="auto">
                <a:xfrm>
                  <a:off x="2086" y="3045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30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086" y="2931"/>
                  <a:ext cx="113" cy="1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1541" name="Group 37"/>
          <p:cNvGrpSpPr>
            <a:grpSpLocks/>
          </p:cNvGrpSpPr>
          <p:nvPr/>
        </p:nvGrpSpPr>
        <p:grpSpPr bwMode="auto">
          <a:xfrm>
            <a:off x="755650" y="1304925"/>
            <a:ext cx="2165350" cy="2635250"/>
            <a:chOff x="476" y="822"/>
            <a:chExt cx="1364" cy="1660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476" y="822"/>
              <a:ext cx="1364" cy="1660"/>
              <a:chOff x="486" y="905"/>
              <a:chExt cx="1364" cy="1660"/>
            </a:xfrm>
          </p:grpSpPr>
          <p:grpSp>
            <p:nvGrpSpPr>
              <p:cNvPr id="21510" name="Group 6"/>
              <p:cNvGrpSpPr>
                <a:grpSpLocks/>
              </p:cNvGrpSpPr>
              <p:nvPr/>
            </p:nvGrpSpPr>
            <p:grpSpPr bwMode="auto">
              <a:xfrm>
                <a:off x="703" y="1071"/>
                <a:ext cx="929" cy="1361"/>
                <a:chOff x="703" y="1071"/>
                <a:chExt cx="929" cy="1361"/>
              </a:xfrm>
            </p:grpSpPr>
            <p:sp>
              <p:nvSpPr>
                <p:cNvPr id="21511" name="AutoShape 7"/>
                <p:cNvSpPr>
                  <a:spLocks noChangeArrowheads="1"/>
                </p:cNvSpPr>
                <p:nvPr/>
              </p:nvSpPr>
              <p:spPr bwMode="auto">
                <a:xfrm>
                  <a:off x="703" y="1071"/>
                  <a:ext cx="929" cy="1361"/>
                </a:xfrm>
                <a:prstGeom prst="rtTriangle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21512" name="Group 8"/>
                <p:cNvGrpSpPr>
                  <a:grpSpLocks/>
                </p:cNvGrpSpPr>
                <p:nvPr/>
              </p:nvGrpSpPr>
              <p:grpSpPr bwMode="auto">
                <a:xfrm>
                  <a:off x="703" y="2341"/>
                  <a:ext cx="113" cy="91"/>
                  <a:chOff x="703" y="2341"/>
                  <a:chExt cx="113" cy="91"/>
                </a:xfrm>
              </p:grpSpPr>
              <p:sp>
                <p:nvSpPr>
                  <p:cNvPr id="21513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703" y="2341"/>
                    <a:ext cx="113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14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2341"/>
                    <a:ext cx="0" cy="9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1515" name="Text Box 11"/>
              <p:cNvSpPr txBox="1">
                <a:spLocks noChangeArrowheads="1"/>
              </p:cNvSpPr>
              <p:nvPr/>
            </p:nvSpPr>
            <p:spPr bwMode="auto">
              <a:xfrm>
                <a:off x="486" y="2334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С</a:t>
                </a:r>
              </a:p>
            </p:txBody>
          </p:sp>
          <p:sp>
            <p:nvSpPr>
              <p:cNvPr id="21516" name="Text Box 12"/>
              <p:cNvSpPr txBox="1">
                <a:spLocks noChangeArrowheads="1"/>
              </p:cNvSpPr>
              <p:nvPr/>
            </p:nvSpPr>
            <p:spPr bwMode="auto">
              <a:xfrm>
                <a:off x="531" y="905"/>
                <a:ext cx="22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А</a:t>
                </a:r>
              </a:p>
            </p:txBody>
          </p:sp>
          <p:sp>
            <p:nvSpPr>
              <p:cNvPr id="21517" name="Text Box 13"/>
              <p:cNvSpPr txBox="1">
                <a:spLocks noChangeArrowheads="1"/>
              </p:cNvSpPr>
              <p:nvPr/>
            </p:nvSpPr>
            <p:spPr bwMode="auto">
              <a:xfrm>
                <a:off x="1643" y="2289"/>
                <a:ext cx="2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В</a:t>
                </a:r>
              </a:p>
            </p:txBody>
          </p:sp>
          <p:sp>
            <p:nvSpPr>
              <p:cNvPr id="21518" name="Text Box 14"/>
              <p:cNvSpPr txBox="1">
                <a:spLocks noChangeArrowheads="1"/>
              </p:cNvSpPr>
              <p:nvPr/>
            </p:nvSpPr>
            <p:spPr bwMode="auto">
              <a:xfrm>
                <a:off x="657" y="1298"/>
                <a:ext cx="27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200"/>
                  <a:t>30</a:t>
                </a:r>
                <a:r>
                  <a:rPr lang="ru-RU" sz="1200" baseline="30000"/>
                  <a:t>0</a:t>
                </a:r>
              </a:p>
            </p:txBody>
          </p:sp>
          <p:sp>
            <p:nvSpPr>
              <p:cNvPr id="21519" name="Text Box 15"/>
              <p:cNvSpPr txBox="1">
                <a:spLocks noChangeArrowheads="1"/>
              </p:cNvSpPr>
              <p:nvPr/>
            </p:nvSpPr>
            <p:spPr bwMode="auto">
              <a:xfrm>
                <a:off x="1166" y="1608"/>
                <a:ext cx="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с</a:t>
                </a:r>
              </a:p>
            </p:txBody>
          </p:sp>
        </p:grpSp>
        <p:sp>
          <p:nvSpPr>
            <p:cNvPr id="21539" name="Text Box 35"/>
            <p:cNvSpPr txBox="1">
              <a:spLocks noChangeArrowheads="1"/>
            </p:cNvSpPr>
            <p:nvPr/>
          </p:nvSpPr>
          <p:spPr bwMode="auto">
            <a:xfrm>
              <a:off x="1270" y="2160"/>
              <a:ext cx="2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60</a:t>
              </a:r>
              <a:r>
                <a:rPr lang="en-US" sz="1200" baseline="30000"/>
                <a:t>0</a:t>
              </a:r>
              <a:endParaRPr lang="ru-RU" sz="1200" baseline="30000"/>
            </a:p>
          </p:txBody>
        </p:sp>
      </p:grp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3095625" y="2168525"/>
            <a:ext cx="1198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Решение:</a:t>
            </a:r>
          </a:p>
        </p:txBody>
      </p:sp>
      <p:grpSp>
        <p:nvGrpSpPr>
          <p:cNvPr id="21548" name="Group 44"/>
          <p:cNvGrpSpPr>
            <a:grpSpLocks/>
          </p:cNvGrpSpPr>
          <p:nvPr/>
        </p:nvGrpSpPr>
        <p:grpSpPr bwMode="auto">
          <a:xfrm>
            <a:off x="3292475" y="2481263"/>
            <a:ext cx="3311525" cy="366712"/>
            <a:chOff x="2074" y="1563"/>
            <a:chExt cx="2086" cy="231"/>
          </a:xfrm>
        </p:grpSpPr>
        <p:grpSp>
          <p:nvGrpSpPr>
            <p:cNvPr id="21543" name="Group 39"/>
            <p:cNvGrpSpPr>
              <a:grpSpLocks/>
            </p:cNvGrpSpPr>
            <p:nvPr/>
          </p:nvGrpSpPr>
          <p:grpSpPr bwMode="auto">
            <a:xfrm>
              <a:off x="2074" y="1563"/>
              <a:ext cx="2086" cy="231"/>
              <a:chOff x="2074" y="1563"/>
              <a:chExt cx="2086" cy="231"/>
            </a:xfrm>
          </p:grpSpPr>
          <p:grpSp>
            <p:nvGrpSpPr>
              <p:cNvPr id="21532" name="Group 28"/>
              <p:cNvGrpSpPr>
                <a:grpSpLocks/>
              </p:cNvGrpSpPr>
              <p:nvPr/>
            </p:nvGrpSpPr>
            <p:grpSpPr bwMode="auto">
              <a:xfrm>
                <a:off x="2494" y="1616"/>
                <a:ext cx="136" cy="114"/>
                <a:chOff x="2086" y="2931"/>
                <a:chExt cx="136" cy="114"/>
              </a:xfrm>
            </p:grpSpPr>
            <p:sp>
              <p:nvSpPr>
                <p:cNvPr id="21533" name="Line 29"/>
                <p:cNvSpPr>
                  <a:spLocks noChangeShapeType="1"/>
                </p:cNvSpPr>
                <p:nvPr/>
              </p:nvSpPr>
              <p:spPr bwMode="auto">
                <a:xfrm>
                  <a:off x="2086" y="3045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3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086" y="2931"/>
                  <a:ext cx="113" cy="1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542" name="Text Box 38"/>
              <p:cNvSpPr txBox="1">
                <a:spLocks noChangeArrowheads="1"/>
              </p:cNvSpPr>
              <p:nvPr/>
            </p:nvSpPr>
            <p:spPr bwMode="auto">
              <a:xfrm>
                <a:off x="2074" y="1563"/>
                <a:ext cx="208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Т. к.     В = 60</a:t>
                </a:r>
                <a:r>
                  <a:rPr lang="ru-RU" baseline="30000"/>
                  <a:t>0</a:t>
                </a:r>
                <a:r>
                  <a:rPr lang="ru-RU"/>
                  <a:t>, то     А = 30</a:t>
                </a:r>
                <a:r>
                  <a:rPr lang="ru-RU" baseline="30000"/>
                  <a:t>0</a:t>
                </a:r>
                <a:r>
                  <a:rPr lang="ru-RU"/>
                  <a:t>.</a:t>
                </a:r>
              </a:p>
            </p:txBody>
          </p:sp>
        </p:grpSp>
        <p:grpSp>
          <p:nvGrpSpPr>
            <p:cNvPr id="21545" name="Group 41"/>
            <p:cNvGrpSpPr>
              <a:grpSpLocks/>
            </p:cNvGrpSpPr>
            <p:nvPr/>
          </p:nvGrpSpPr>
          <p:grpSpPr bwMode="auto">
            <a:xfrm>
              <a:off x="3424" y="1616"/>
              <a:ext cx="136" cy="114"/>
              <a:chOff x="2086" y="2931"/>
              <a:chExt cx="136" cy="114"/>
            </a:xfrm>
          </p:grpSpPr>
          <p:sp>
            <p:nvSpPr>
              <p:cNvPr id="21546" name="Line 42"/>
              <p:cNvSpPr>
                <a:spLocks noChangeShapeType="1"/>
              </p:cNvSpPr>
              <p:nvPr/>
            </p:nvSpPr>
            <p:spPr bwMode="auto">
              <a:xfrm>
                <a:off x="2086" y="304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7" name="Line 43"/>
              <p:cNvSpPr>
                <a:spLocks noChangeShapeType="1"/>
              </p:cNvSpPr>
              <p:nvPr/>
            </p:nvSpPr>
            <p:spPr bwMode="auto">
              <a:xfrm flipV="1">
                <a:off x="2086" y="2931"/>
                <a:ext cx="113" cy="1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1556" name="Group 52"/>
          <p:cNvGrpSpPr>
            <a:grpSpLocks/>
          </p:cNvGrpSpPr>
          <p:nvPr/>
        </p:nvGrpSpPr>
        <p:grpSpPr bwMode="auto">
          <a:xfrm>
            <a:off x="3348038" y="2889250"/>
            <a:ext cx="3382962" cy="700088"/>
            <a:chOff x="2109" y="1820"/>
            <a:chExt cx="2131" cy="441"/>
          </a:xfrm>
        </p:grpSpPr>
        <p:grpSp>
          <p:nvGrpSpPr>
            <p:cNvPr id="21552" name="Group 48"/>
            <p:cNvGrpSpPr>
              <a:grpSpLocks/>
            </p:cNvGrpSpPr>
            <p:nvPr/>
          </p:nvGrpSpPr>
          <p:grpSpPr bwMode="auto">
            <a:xfrm>
              <a:off x="2767" y="1865"/>
              <a:ext cx="656" cy="396"/>
              <a:chOff x="2086" y="1865"/>
              <a:chExt cx="656" cy="396"/>
            </a:xfrm>
          </p:grpSpPr>
          <p:sp>
            <p:nvSpPr>
              <p:cNvPr id="21550" name="Text Box 46"/>
              <p:cNvSpPr txBox="1">
                <a:spLocks noChangeArrowheads="1"/>
              </p:cNvSpPr>
              <p:nvPr/>
            </p:nvSpPr>
            <p:spPr bwMode="auto">
              <a:xfrm>
                <a:off x="2086" y="1933"/>
                <a:ext cx="45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ВС = </a:t>
                </a:r>
              </a:p>
            </p:txBody>
          </p:sp>
          <p:graphicFrame>
            <p:nvGraphicFramePr>
              <p:cNvPr id="21551" name="Object 47"/>
              <p:cNvGraphicFramePr>
                <a:graphicFrameLocks noChangeAspect="1"/>
              </p:cNvGraphicFramePr>
              <p:nvPr/>
            </p:nvGraphicFramePr>
            <p:xfrm>
              <a:off x="2540" y="1865"/>
              <a:ext cx="202" cy="396"/>
            </p:xfrm>
            <a:graphic>
              <a:graphicData uri="http://schemas.openxmlformats.org/presentationml/2006/ole">
                <p:oleObj spid="_x0000_s21551" name="Формула" r:id="rId4" imgW="152280" imgH="393480" progId="Equation.3">
                  <p:embed/>
                </p:oleObj>
              </a:graphicData>
            </a:graphic>
          </p:graphicFrame>
        </p:grpSp>
        <p:sp>
          <p:nvSpPr>
            <p:cNvPr id="21553" name="Text Box 49"/>
            <p:cNvSpPr txBox="1">
              <a:spLocks noChangeArrowheads="1"/>
            </p:cNvSpPr>
            <p:nvPr/>
          </p:nvSpPr>
          <p:spPr bwMode="auto">
            <a:xfrm>
              <a:off x="2109" y="1933"/>
              <a:ext cx="5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АВ = с,</a:t>
              </a:r>
            </a:p>
          </p:txBody>
        </p:sp>
        <p:sp>
          <p:nvSpPr>
            <p:cNvPr id="21554" name="Text Box 50"/>
            <p:cNvSpPr txBox="1">
              <a:spLocks noChangeArrowheads="1"/>
            </p:cNvSpPr>
            <p:nvPr/>
          </p:nvSpPr>
          <p:spPr bwMode="auto">
            <a:xfrm>
              <a:off x="3434" y="1926"/>
              <a:ext cx="5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, АС = </a:t>
              </a:r>
            </a:p>
          </p:txBody>
        </p:sp>
        <p:graphicFrame>
          <p:nvGraphicFramePr>
            <p:cNvPr id="21555" name="Object 51"/>
            <p:cNvGraphicFramePr>
              <a:graphicFrameLocks noChangeAspect="1"/>
            </p:cNvGraphicFramePr>
            <p:nvPr/>
          </p:nvGraphicFramePr>
          <p:xfrm>
            <a:off x="3946" y="1820"/>
            <a:ext cx="294" cy="385"/>
          </p:xfrm>
          <a:graphic>
            <a:graphicData uri="http://schemas.openxmlformats.org/presentationml/2006/ole">
              <p:oleObj spid="_x0000_s21555" name="Формула" r:id="rId5" imgW="330120" imgH="431640" progId="Equation.3">
                <p:embed/>
              </p:oleObj>
            </a:graphicData>
          </a:graphic>
        </p:graphicFrame>
      </p:grpSp>
      <p:grpSp>
        <p:nvGrpSpPr>
          <p:cNvPr id="21585" name="Group 81"/>
          <p:cNvGrpSpPr>
            <a:grpSpLocks/>
          </p:cNvGrpSpPr>
          <p:nvPr/>
        </p:nvGrpSpPr>
        <p:grpSpPr bwMode="auto">
          <a:xfrm>
            <a:off x="3348038" y="3536950"/>
            <a:ext cx="3897312" cy="827088"/>
            <a:chOff x="2109" y="2228"/>
            <a:chExt cx="2455" cy="521"/>
          </a:xfrm>
        </p:grpSpPr>
        <p:grpSp>
          <p:nvGrpSpPr>
            <p:cNvPr id="21558" name="Group 54"/>
            <p:cNvGrpSpPr>
              <a:grpSpLocks/>
            </p:cNvGrpSpPr>
            <p:nvPr/>
          </p:nvGrpSpPr>
          <p:grpSpPr bwMode="auto">
            <a:xfrm>
              <a:off x="2109" y="2296"/>
              <a:ext cx="886" cy="453"/>
              <a:chOff x="2368" y="1502"/>
              <a:chExt cx="886" cy="453"/>
            </a:xfrm>
          </p:grpSpPr>
          <p:sp>
            <p:nvSpPr>
              <p:cNvPr id="21559" name="Text Box 55"/>
              <p:cNvSpPr txBox="1">
                <a:spLocks noChangeArrowheads="1"/>
              </p:cNvSpPr>
              <p:nvPr/>
            </p:nvSpPr>
            <p:spPr bwMode="auto">
              <a:xfrm>
                <a:off x="2368" y="160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Sin </a:t>
                </a:r>
                <a:r>
                  <a:rPr lang="ru-RU"/>
                  <a:t>В</a:t>
                </a:r>
                <a:r>
                  <a:rPr lang="en-US"/>
                  <a:t> = </a:t>
                </a:r>
              </a:p>
            </p:txBody>
          </p:sp>
          <p:graphicFrame>
            <p:nvGraphicFramePr>
              <p:cNvPr id="21560" name="Object 56"/>
              <p:cNvGraphicFramePr>
                <a:graphicFrameLocks noChangeAspect="1"/>
              </p:cNvGraphicFramePr>
              <p:nvPr/>
            </p:nvGraphicFramePr>
            <p:xfrm>
              <a:off x="2918" y="1502"/>
              <a:ext cx="336" cy="453"/>
            </p:xfrm>
            <a:graphic>
              <a:graphicData uri="http://schemas.openxmlformats.org/presentationml/2006/ole">
                <p:oleObj spid="_x0000_s21560" name="Формула" r:id="rId6" imgW="291960" imgH="393480" progId="Equation.3">
                  <p:embed/>
                </p:oleObj>
              </a:graphicData>
            </a:graphic>
          </p:graphicFrame>
        </p:grpSp>
        <p:sp>
          <p:nvSpPr>
            <p:cNvPr id="21561" name="Text Box 57"/>
            <p:cNvSpPr txBox="1">
              <a:spLocks noChangeArrowheads="1"/>
            </p:cNvSpPr>
            <p:nvPr/>
          </p:nvSpPr>
          <p:spPr bwMode="auto">
            <a:xfrm>
              <a:off x="3243" y="2432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Sin </a:t>
              </a:r>
              <a:r>
                <a:rPr lang="ru-RU"/>
                <a:t>60</a:t>
              </a:r>
              <a:r>
                <a:rPr lang="ru-RU" baseline="30000"/>
                <a:t>0</a:t>
              </a:r>
              <a:r>
                <a:rPr lang="en-US"/>
                <a:t> = </a:t>
              </a:r>
            </a:p>
          </p:txBody>
        </p:sp>
        <p:graphicFrame>
          <p:nvGraphicFramePr>
            <p:cNvPr id="21562" name="Object 58"/>
            <p:cNvGraphicFramePr>
              <a:graphicFrameLocks noChangeAspect="1"/>
            </p:cNvGraphicFramePr>
            <p:nvPr/>
          </p:nvGraphicFramePr>
          <p:xfrm>
            <a:off x="3969" y="2228"/>
            <a:ext cx="595" cy="497"/>
          </p:xfrm>
          <a:graphic>
            <a:graphicData uri="http://schemas.openxmlformats.org/presentationml/2006/ole">
              <p:oleObj spid="_x0000_s21562" name="Формула" r:id="rId7" imgW="711000" imgH="596880" progId="Equation.3">
                <p:embed/>
              </p:oleObj>
            </a:graphicData>
          </a:graphic>
        </p:graphicFrame>
      </p:grpSp>
      <p:grpSp>
        <p:nvGrpSpPr>
          <p:cNvPr id="21587" name="Group 83"/>
          <p:cNvGrpSpPr>
            <a:grpSpLocks/>
          </p:cNvGrpSpPr>
          <p:nvPr/>
        </p:nvGrpSpPr>
        <p:grpSpPr bwMode="auto">
          <a:xfrm>
            <a:off x="3311525" y="4400550"/>
            <a:ext cx="3536950" cy="863600"/>
            <a:chOff x="2086" y="2863"/>
            <a:chExt cx="2228" cy="544"/>
          </a:xfrm>
        </p:grpSpPr>
        <p:grpSp>
          <p:nvGrpSpPr>
            <p:cNvPr id="21586" name="Group 82"/>
            <p:cNvGrpSpPr>
              <a:grpSpLocks/>
            </p:cNvGrpSpPr>
            <p:nvPr/>
          </p:nvGrpSpPr>
          <p:grpSpPr bwMode="auto">
            <a:xfrm>
              <a:off x="2086" y="2976"/>
              <a:ext cx="873" cy="431"/>
              <a:chOff x="2086" y="2976"/>
              <a:chExt cx="873" cy="431"/>
            </a:xfrm>
          </p:grpSpPr>
          <p:sp>
            <p:nvSpPr>
              <p:cNvPr id="21565" name="Text Box 61"/>
              <p:cNvSpPr txBox="1">
                <a:spLocks noChangeArrowheads="1"/>
              </p:cNvSpPr>
              <p:nvPr/>
            </p:nvSpPr>
            <p:spPr bwMode="auto">
              <a:xfrm>
                <a:off x="2086" y="3067"/>
                <a:ext cx="5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Cos </a:t>
                </a:r>
                <a:r>
                  <a:rPr lang="ru-RU"/>
                  <a:t>В</a:t>
                </a:r>
                <a:r>
                  <a:rPr lang="en-US"/>
                  <a:t>= </a:t>
                </a:r>
              </a:p>
            </p:txBody>
          </p:sp>
          <p:graphicFrame>
            <p:nvGraphicFramePr>
              <p:cNvPr id="21566" name="Object 62"/>
              <p:cNvGraphicFramePr>
                <a:graphicFrameLocks noChangeAspect="1"/>
              </p:cNvGraphicFramePr>
              <p:nvPr/>
            </p:nvGraphicFramePr>
            <p:xfrm>
              <a:off x="2653" y="2976"/>
              <a:ext cx="306" cy="431"/>
            </p:xfrm>
            <a:graphic>
              <a:graphicData uri="http://schemas.openxmlformats.org/presentationml/2006/ole">
                <p:oleObj spid="_x0000_s21566" name="Формула" r:id="rId8" imgW="279360" imgH="393480" progId="Equation.3">
                  <p:embed/>
                </p:oleObj>
              </a:graphicData>
            </a:graphic>
          </p:graphicFrame>
        </p:grpSp>
        <p:sp>
          <p:nvSpPr>
            <p:cNvPr id="21568" name="Text Box 64"/>
            <p:cNvSpPr txBox="1">
              <a:spLocks noChangeArrowheads="1"/>
            </p:cNvSpPr>
            <p:nvPr/>
          </p:nvSpPr>
          <p:spPr bwMode="auto">
            <a:xfrm>
              <a:off x="3198" y="3067"/>
              <a:ext cx="7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Cos </a:t>
              </a:r>
              <a:r>
                <a:rPr lang="ru-RU"/>
                <a:t>60</a:t>
              </a:r>
              <a:r>
                <a:rPr lang="ru-RU" baseline="30000"/>
                <a:t>0</a:t>
              </a:r>
              <a:r>
                <a:rPr lang="en-US"/>
                <a:t> = </a:t>
              </a:r>
            </a:p>
          </p:txBody>
        </p:sp>
        <p:graphicFrame>
          <p:nvGraphicFramePr>
            <p:cNvPr id="21569" name="Object 65"/>
            <p:cNvGraphicFramePr>
              <a:graphicFrameLocks noChangeAspect="1"/>
            </p:cNvGraphicFramePr>
            <p:nvPr/>
          </p:nvGraphicFramePr>
          <p:xfrm>
            <a:off x="3946" y="2863"/>
            <a:ext cx="368" cy="488"/>
          </p:xfrm>
          <a:graphic>
            <a:graphicData uri="http://schemas.openxmlformats.org/presentationml/2006/ole">
              <p:oleObj spid="_x0000_s21569" name="Формула" r:id="rId9" imgW="431640" imgH="571320" progId="Equation.3">
                <p:embed/>
              </p:oleObj>
            </a:graphicData>
          </a:graphic>
        </p:graphicFrame>
      </p:grpSp>
      <p:grpSp>
        <p:nvGrpSpPr>
          <p:cNvPr id="21570" name="Group 66"/>
          <p:cNvGrpSpPr>
            <a:grpSpLocks/>
          </p:cNvGrpSpPr>
          <p:nvPr/>
        </p:nvGrpSpPr>
        <p:grpSpPr bwMode="auto">
          <a:xfrm>
            <a:off x="3203575" y="5229225"/>
            <a:ext cx="4146550" cy="998538"/>
            <a:chOff x="1292" y="3430"/>
            <a:chExt cx="2612" cy="629"/>
          </a:xfrm>
        </p:grpSpPr>
        <p:sp>
          <p:nvSpPr>
            <p:cNvPr id="21571" name="Text Box 67"/>
            <p:cNvSpPr txBox="1">
              <a:spLocks noChangeArrowheads="1"/>
            </p:cNvSpPr>
            <p:nvPr/>
          </p:nvSpPr>
          <p:spPr bwMode="auto">
            <a:xfrm>
              <a:off x="2381" y="3634"/>
              <a:ext cx="7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tg </a:t>
              </a:r>
              <a:r>
                <a:rPr lang="ru-RU"/>
                <a:t>6</a:t>
              </a:r>
              <a:r>
                <a:rPr lang="en-US"/>
                <a:t>0</a:t>
              </a:r>
              <a:r>
                <a:rPr lang="en-US" baseline="30000"/>
                <a:t>0</a:t>
              </a:r>
              <a:r>
                <a:rPr lang="en-US"/>
                <a:t> = </a:t>
              </a:r>
              <a:endParaRPr lang="ru-RU"/>
            </a:p>
          </p:txBody>
        </p:sp>
        <p:grpSp>
          <p:nvGrpSpPr>
            <p:cNvPr id="21572" name="Group 68"/>
            <p:cNvGrpSpPr>
              <a:grpSpLocks/>
            </p:cNvGrpSpPr>
            <p:nvPr/>
          </p:nvGrpSpPr>
          <p:grpSpPr bwMode="auto">
            <a:xfrm>
              <a:off x="1292" y="3430"/>
              <a:ext cx="2612" cy="629"/>
              <a:chOff x="1292" y="3430"/>
              <a:chExt cx="2612" cy="629"/>
            </a:xfrm>
          </p:grpSpPr>
          <p:grpSp>
            <p:nvGrpSpPr>
              <p:cNvPr id="21573" name="Group 69"/>
              <p:cNvGrpSpPr>
                <a:grpSpLocks/>
              </p:cNvGrpSpPr>
              <p:nvPr/>
            </p:nvGrpSpPr>
            <p:grpSpPr bwMode="auto">
              <a:xfrm>
                <a:off x="1292" y="3543"/>
                <a:ext cx="810" cy="409"/>
                <a:chOff x="4296" y="3362"/>
                <a:chExt cx="810" cy="409"/>
              </a:xfrm>
            </p:grpSpPr>
            <p:sp>
              <p:nvSpPr>
                <p:cNvPr id="21574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4296" y="3446"/>
                  <a:ext cx="553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tg </a:t>
                  </a:r>
                  <a:r>
                    <a:rPr lang="ru-RU"/>
                    <a:t>В</a:t>
                  </a:r>
                  <a:r>
                    <a:rPr lang="en-US"/>
                    <a:t> = </a:t>
                  </a:r>
                  <a:endParaRPr lang="ru-RU"/>
                </a:p>
              </p:txBody>
            </p:sp>
            <p:graphicFrame>
              <p:nvGraphicFramePr>
                <p:cNvPr id="21575" name="Object 71"/>
                <p:cNvGraphicFramePr>
                  <a:graphicFrameLocks noChangeAspect="1"/>
                </p:cNvGraphicFramePr>
                <p:nvPr/>
              </p:nvGraphicFramePr>
              <p:xfrm>
                <a:off x="4808" y="3362"/>
                <a:ext cx="298" cy="409"/>
              </p:xfrm>
              <a:graphic>
                <a:graphicData uri="http://schemas.openxmlformats.org/presentationml/2006/ole">
                  <p:oleObj spid="_x0000_s21575" name="Формула" r:id="rId10" imgW="291960" imgH="393480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21576" name="Object 72"/>
              <p:cNvGraphicFramePr>
                <a:graphicFrameLocks noChangeAspect="1"/>
              </p:cNvGraphicFramePr>
              <p:nvPr/>
            </p:nvGraphicFramePr>
            <p:xfrm>
              <a:off x="3071" y="3430"/>
              <a:ext cx="833" cy="629"/>
            </p:xfrm>
            <a:graphic>
              <a:graphicData uri="http://schemas.openxmlformats.org/presentationml/2006/ole">
                <p:oleObj spid="_x0000_s21576" name="Формула" r:id="rId11" imgW="1041120" imgH="787320" progId="Equation.3">
                  <p:embed/>
                </p:oleObj>
              </a:graphicData>
            </a:graphic>
          </p:graphicFrame>
        </p:grpSp>
      </p:grpSp>
      <p:pic>
        <p:nvPicPr>
          <p:cNvPr id="21584" name="Picture 8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96188" y="5553075"/>
            <a:ext cx="1116012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92" name="Group 88"/>
          <p:cNvGrpSpPr>
            <a:grpSpLocks/>
          </p:cNvGrpSpPr>
          <p:nvPr/>
        </p:nvGrpSpPr>
        <p:grpSpPr bwMode="auto">
          <a:xfrm>
            <a:off x="5976938" y="6308725"/>
            <a:ext cx="1260475" cy="287338"/>
            <a:chOff x="2699" y="4020"/>
            <a:chExt cx="794" cy="181"/>
          </a:xfrm>
        </p:grpSpPr>
        <p:sp>
          <p:nvSpPr>
            <p:cNvPr id="21589" name="AutoShape 85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2993" y="4020"/>
              <a:ext cx="206" cy="181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90" name="AutoShape 86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3266" y="4020"/>
              <a:ext cx="227" cy="181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91" name="AutoShape 87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2699" y="4020"/>
              <a:ext cx="227" cy="181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10" name="Group 82"/>
          <p:cNvGrpSpPr>
            <a:grpSpLocks/>
          </p:cNvGrpSpPr>
          <p:nvPr/>
        </p:nvGrpSpPr>
        <p:grpSpPr bwMode="auto">
          <a:xfrm>
            <a:off x="5651500" y="6308725"/>
            <a:ext cx="1331913" cy="287338"/>
            <a:chOff x="2721" y="3997"/>
            <a:chExt cx="839" cy="181"/>
          </a:xfrm>
        </p:grpSpPr>
        <p:sp>
          <p:nvSpPr>
            <p:cNvPr id="22537" name="AutoShape 9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3016" y="3997"/>
              <a:ext cx="228" cy="181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8" name="AutoShape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3311" y="3997"/>
              <a:ext cx="249" cy="181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9" name="AutoShape 11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2721" y="3997"/>
              <a:ext cx="227" cy="181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1187450" y="225425"/>
            <a:ext cx="612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tx2"/>
                </a:solidFill>
              </a:rPr>
              <a:t>Значения тригонометрических функций </a:t>
            </a:r>
          </a:p>
          <a:p>
            <a:pPr algn="ctr"/>
            <a:r>
              <a:rPr lang="ru-RU" sz="2400">
                <a:solidFill>
                  <a:schemeClr val="tx2"/>
                </a:solidFill>
              </a:rPr>
              <a:t>для угл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>
                <a:solidFill>
                  <a:schemeClr val="tx2"/>
                </a:solidFill>
              </a:rPr>
              <a:t> 45</a:t>
            </a:r>
            <a:r>
              <a:rPr lang="ru-RU" sz="2400" baseline="30000">
                <a:solidFill>
                  <a:schemeClr val="tx2"/>
                </a:solidFill>
              </a:rPr>
              <a:t>0</a:t>
            </a:r>
            <a:r>
              <a:rPr lang="ru-RU" sz="240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553075"/>
            <a:ext cx="1116012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3527425" y="1808163"/>
            <a:ext cx="1198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Решение:</a:t>
            </a:r>
          </a:p>
        </p:txBody>
      </p:sp>
      <p:grpSp>
        <p:nvGrpSpPr>
          <p:cNvPr id="22557" name="Group 29"/>
          <p:cNvGrpSpPr>
            <a:grpSpLocks/>
          </p:cNvGrpSpPr>
          <p:nvPr/>
        </p:nvGrpSpPr>
        <p:grpSpPr bwMode="auto">
          <a:xfrm>
            <a:off x="503238" y="1412875"/>
            <a:ext cx="2560637" cy="2455863"/>
            <a:chOff x="476" y="935"/>
            <a:chExt cx="1613" cy="1547"/>
          </a:xfrm>
        </p:grpSpPr>
        <p:grpSp>
          <p:nvGrpSpPr>
            <p:cNvPr id="22546" name="Group 18"/>
            <p:cNvGrpSpPr>
              <a:grpSpLocks/>
            </p:cNvGrpSpPr>
            <p:nvPr/>
          </p:nvGrpSpPr>
          <p:grpSpPr bwMode="auto">
            <a:xfrm>
              <a:off x="703" y="1117"/>
              <a:ext cx="1134" cy="1224"/>
              <a:chOff x="703" y="1071"/>
              <a:chExt cx="929" cy="1361"/>
            </a:xfrm>
          </p:grpSpPr>
          <p:sp>
            <p:nvSpPr>
              <p:cNvPr id="22547" name="AutoShape 19"/>
              <p:cNvSpPr>
                <a:spLocks noChangeArrowheads="1"/>
              </p:cNvSpPr>
              <p:nvPr/>
            </p:nvSpPr>
            <p:spPr bwMode="auto">
              <a:xfrm>
                <a:off x="703" y="1071"/>
                <a:ext cx="929" cy="1361"/>
              </a:xfrm>
              <a:prstGeom prst="rtTriangle">
                <a:avLst/>
              </a:prstGeom>
              <a:solidFill>
                <a:srgbClr val="04E65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2548" name="Group 20"/>
              <p:cNvGrpSpPr>
                <a:grpSpLocks/>
              </p:cNvGrpSpPr>
              <p:nvPr/>
            </p:nvGrpSpPr>
            <p:grpSpPr bwMode="auto">
              <a:xfrm>
                <a:off x="703" y="2341"/>
                <a:ext cx="113" cy="91"/>
                <a:chOff x="703" y="2341"/>
                <a:chExt cx="113" cy="91"/>
              </a:xfrm>
            </p:grpSpPr>
            <p:sp>
              <p:nvSpPr>
                <p:cNvPr id="22549" name="Line 21"/>
                <p:cNvSpPr>
                  <a:spLocks noChangeShapeType="1"/>
                </p:cNvSpPr>
                <p:nvPr/>
              </p:nvSpPr>
              <p:spPr bwMode="auto">
                <a:xfrm>
                  <a:off x="703" y="2341"/>
                  <a:ext cx="1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0" name="Line 22"/>
                <p:cNvSpPr>
                  <a:spLocks noChangeShapeType="1"/>
                </p:cNvSpPr>
                <p:nvPr/>
              </p:nvSpPr>
              <p:spPr bwMode="auto">
                <a:xfrm>
                  <a:off x="816" y="2341"/>
                  <a:ext cx="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2551" name="Text Box 23"/>
            <p:cNvSpPr txBox="1">
              <a:spLocks noChangeArrowheads="1"/>
            </p:cNvSpPr>
            <p:nvPr/>
          </p:nvSpPr>
          <p:spPr bwMode="auto">
            <a:xfrm>
              <a:off x="476" y="2251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22552" name="Text Box 24"/>
            <p:cNvSpPr txBox="1">
              <a:spLocks noChangeArrowheads="1"/>
            </p:cNvSpPr>
            <p:nvPr/>
          </p:nvSpPr>
          <p:spPr bwMode="auto">
            <a:xfrm>
              <a:off x="476" y="935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1882" y="222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В</a:t>
              </a:r>
            </a:p>
          </p:txBody>
        </p:sp>
        <p:sp>
          <p:nvSpPr>
            <p:cNvPr id="22554" name="Text Box 26"/>
            <p:cNvSpPr txBox="1">
              <a:spLocks noChangeArrowheads="1"/>
            </p:cNvSpPr>
            <p:nvPr/>
          </p:nvSpPr>
          <p:spPr bwMode="auto">
            <a:xfrm>
              <a:off x="703" y="1366"/>
              <a:ext cx="2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00"/>
                <a:t>45</a:t>
              </a:r>
              <a:r>
                <a:rPr lang="ru-RU" sz="1200" baseline="30000"/>
                <a:t>0</a:t>
              </a:r>
            </a:p>
          </p:txBody>
        </p:sp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1247" y="1480"/>
              <a:ext cx="1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1383" y="2160"/>
              <a:ext cx="2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00"/>
                <a:t>45</a:t>
              </a:r>
              <a:r>
                <a:rPr lang="en-US" sz="1200" baseline="30000"/>
                <a:t>0</a:t>
              </a:r>
              <a:endParaRPr lang="ru-RU" sz="1200" baseline="30000"/>
            </a:p>
          </p:txBody>
        </p:sp>
      </p:grpSp>
      <p:grpSp>
        <p:nvGrpSpPr>
          <p:cNvPr id="22573" name="Group 45"/>
          <p:cNvGrpSpPr>
            <a:grpSpLocks/>
          </p:cNvGrpSpPr>
          <p:nvPr/>
        </p:nvGrpSpPr>
        <p:grpSpPr bwMode="auto">
          <a:xfrm>
            <a:off x="3492500" y="1125538"/>
            <a:ext cx="4572000" cy="641350"/>
            <a:chOff x="2404" y="2024"/>
            <a:chExt cx="2880" cy="404"/>
          </a:xfrm>
        </p:grpSpPr>
        <p:grpSp>
          <p:nvGrpSpPr>
            <p:cNvPr id="22532" name="Group 4"/>
            <p:cNvGrpSpPr>
              <a:grpSpLocks/>
            </p:cNvGrpSpPr>
            <p:nvPr/>
          </p:nvGrpSpPr>
          <p:grpSpPr bwMode="auto">
            <a:xfrm>
              <a:off x="4263" y="2092"/>
              <a:ext cx="136" cy="114"/>
              <a:chOff x="2086" y="2931"/>
              <a:chExt cx="136" cy="114"/>
            </a:xfrm>
          </p:grpSpPr>
          <p:sp>
            <p:nvSpPr>
              <p:cNvPr id="22533" name="Line 5"/>
              <p:cNvSpPr>
                <a:spLocks noChangeShapeType="1"/>
              </p:cNvSpPr>
              <p:nvPr/>
            </p:nvSpPr>
            <p:spPr bwMode="auto">
              <a:xfrm>
                <a:off x="2086" y="304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4" name="Line 6"/>
              <p:cNvSpPr>
                <a:spLocks noChangeShapeType="1"/>
              </p:cNvSpPr>
              <p:nvPr/>
            </p:nvSpPr>
            <p:spPr bwMode="auto">
              <a:xfrm flipV="1">
                <a:off x="2086" y="2931"/>
                <a:ext cx="113" cy="1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62" name="Group 34"/>
            <p:cNvGrpSpPr>
              <a:grpSpLocks/>
            </p:cNvGrpSpPr>
            <p:nvPr/>
          </p:nvGrpSpPr>
          <p:grpSpPr bwMode="auto">
            <a:xfrm>
              <a:off x="2404" y="2024"/>
              <a:ext cx="2880" cy="404"/>
              <a:chOff x="2245" y="663"/>
              <a:chExt cx="2880" cy="404"/>
            </a:xfrm>
          </p:grpSpPr>
          <p:grpSp>
            <p:nvGrpSpPr>
              <p:cNvPr id="22558" name="Group 30"/>
              <p:cNvGrpSpPr>
                <a:grpSpLocks/>
              </p:cNvGrpSpPr>
              <p:nvPr/>
            </p:nvGrpSpPr>
            <p:grpSpPr bwMode="auto">
              <a:xfrm>
                <a:off x="2245" y="663"/>
                <a:ext cx="2880" cy="404"/>
                <a:chOff x="2245" y="663"/>
                <a:chExt cx="2880" cy="404"/>
              </a:xfrm>
            </p:grpSpPr>
            <p:sp>
              <p:nvSpPr>
                <p:cNvPr id="22535" name="AutoShape 7"/>
                <p:cNvSpPr>
                  <a:spLocks noChangeArrowheads="1"/>
                </p:cNvSpPr>
                <p:nvPr/>
              </p:nvSpPr>
              <p:spPr bwMode="auto">
                <a:xfrm>
                  <a:off x="2767" y="731"/>
                  <a:ext cx="144" cy="114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41" name="Rectangle 13"/>
                <p:cNvSpPr>
                  <a:spLocks noChangeArrowheads="1"/>
                </p:cNvSpPr>
                <p:nvPr/>
              </p:nvSpPr>
              <p:spPr bwMode="auto">
                <a:xfrm>
                  <a:off x="2245" y="663"/>
                  <a:ext cx="2880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ru-RU"/>
                    <a:t>Дано:     АВС,      С = 90</a:t>
                  </a:r>
                  <a:r>
                    <a:rPr lang="ru-RU" baseline="30000"/>
                    <a:t>0</a:t>
                  </a:r>
                  <a:r>
                    <a:rPr lang="ru-RU"/>
                    <a:t>,     </a:t>
                  </a:r>
                  <a:r>
                    <a:rPr lang="en-US"/>
                    <a:t> </a:t>
                  </a:r>
                  <a:r>
                    <a:rPr lang="ru-RU"/>
                    <a:t>А = 45</a:t>
                  </a:r>
                  <a:r>
                    <a:rPr lang="en-US" baseline="30000"/>
                    <a:t>0</a:t>
                  </a:r>
                  <a:r>
                    <a:rPr lang="en-US"/>
                    <a:t>,</a:t>
                  </a:r>
                  <a:endParaRPr lang="ru-RU" baseline="30000"/>
                </a:p>
                <a:p>
                  <a:r>
                    <a:rPr lang="ru-RU"/>
                    <a:t>         АВ = с.         </a:t>
                  </a:r>
                </a:p>
              </p:txBody>
            </p:sp>
          </p:grpSp>
          <p:grpSp>
            <p:nvGrpSpPr>
              <p:cNvPr id="22559" name="Group 31"/>
              <p:cNvGrpSpPr>
                <a:grpSpLocks/>
              </p:cNvGrpSpPr>
              <p:nvPr/>
            </p:nvGrpSpPr>
            <p:grpSpPr bwMode="auto">
              <a:xfrm>
                <a:off x="3311" y="731"/>
                <a:ext cx="136" cy="114"/>
                <a:chOff x="2086" y="2931"/>
                <a:chExt cx="136" cy="114"/>
              </a:xfrm>
            </p:grpSpPr>
            <p:sp>
              <p:nvSpPr>
                <p:cNvPr id="22560" name="Line 32"/>
                <p:cNvSpPr>
                  <a:spLocks noChangeShapeType="1"/>
                </p:cNvSpPr>
                <p:nvPr/>
              </p:nvSpPr>
              <p:spPr bwMode="auto">
                <a:xfrm>
                  <a:off x="2086" y="3045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086" y="2931"/>
                  <a:ext cx="113" cy="1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2572" name="Group 44"/>
          <p:cNvGrpSpPr>
            <a:grpSpLocks/>
          </p:cNvGrpSpPr>
          <p:nvPr/>
        </p:nvGrpSpPr>
        <p:grpSpPr bwMode="auto">
          <a:xfrm>
            <a:off x="3492500" y="2276475"/>
            <a:ext cx="3311525" cy="366713"/>
            <a:chOff x="2200" y="1434"/>
            <a:chExt cx="2086" cy="231"/>
          </a:xfrm>
        </p:grpSpPr>
        <p:grpSp>
          <p:nvGrpSpPr>
            <p:cNvPr id="22565" name="Group 37"/>
            <p:cNvGrpSpPr>
              <a:grpSpLocks/>
            </p:cNvGrpSpPr>
            <p:nvPr/>
          </p:nvGrpSpPr>
          <p:grpSpPr bwMode="auto">
            <a:xfrm>
              <a:off x="3538" y="1480"/>
              <a:ext cx="136" cy="114"/>
              <a:chOff x="2086" y="2931"/>
              <a:chExt cx="136" cy="114"/>
            </a:xfrm>
          </p:grpSpPr>
          <p:sp>
            <p:nvSpPr>
              <p:cNvPr id="22566" name="Line 38"/>
              <p:cNvSpPr>
                <a:spLocks noChangeShapeType="1"/>
              </p:cNvSpPr>
              <p:nvPr/>
            </p:nvSpPr>
            <p:spPr bwMode="auto">
              <a:xfrm>
                <a:off x="2086" y="304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67" name="Line 39"/>
              <p:cNvSpPr>
                <a:spLocks noChangeShapeType="1"/>
              </p:cNvSpPr>
              <p:nvPr/>
            </p:nvSpPr>
            <p:spPr bwMode="auto">
              <a:xfrm flipV="1">
                <a:off x="2086" y="2931"/>
                <a:ext cx="113" cy="1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71" name="Group 43"/>
            <p:cNvGrpSpPr>
              <a:grpSpLocks/>
            </p:cNvGrpSpPr>
            <p:nvPr/>
          </p:nvGrpSpPr>
          <p:grpSpPr bwMode="auto">
            <a:xfrm>
              <a:off x="2200" y="1434"/>
              <a:ext cx="2086" cy="231"/>
              <a:chOff x="2200" y="1434"/>
              <a:chExt cx="2086" cy="231"/>
            </a:xfrm>
          </p:grpSpPr>
          <p:sp>
            <p:nvSpPr>
              <p:cNvPr id="22564" name="Rectangle 36"/>
              <p:cNvSpPr>
                <a:spLocks noChangeArrowheads="1"/>
              </p:cNvSpPr>
              <p:nvPr/>
            </p:nvSpPr>
            <p:spPr bwMode="auto">
              <a:xfrm>
                <a:off x="2200" y="1434"/>
                <a:ext cx="208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Т. к.     А = 45</a:t>
                </a:r>
                <a:r>
                  <a:rPr lang="ru-RU" baseline="30000"/>
                  <a:t>0</a:t>
                </a:r>
                <a:r>
                  <a:rPr lang="ru-RU"/>
                  <a:t>, то     В = 45</a:t>
                </a:r>
                <a:r>
                  <a:rPr lang="ru-RU" baseline="30000"/>
                  <a:t>0</a:t>
                </a:r>
                <a:r>
                  <a:rPr lang="ru-RU"/>
                  <a:t>.</a:t>
                </a:r>
              </a:p>
            </p:txBody>
          </p:sp>
          <p:grpSp>
            <p:nvGrpSpPr>
              <p:cNvPr id="22568" name="Group 40"/>
              <p:cNvGrpSpPr>
                <a:grpSpLocks/>
              </p:cNvGrpSpPr>
              <p:nvPr/>
            </p:nvGrpSpPr>
            <p:grpSpPr bwMode="auto">
              <a:xfrm>
                <a:off x="2608" y="1502"/>
                <a:ext cx="136" cy="114"/>
                <a:chOff x="2086" y="2931"/>
                <a:chExt cx="136" cy="114"/>
              </a:xfrm>
            </p:grpSpPr>
            <p:sp>
              <p:nvSpPr>
                <p:cNvPr id="22569" name="Line 41"/>
                <p:cNvSpPr>
                  <a:spLocks noChangeShapeType="1"/>
                </p:cNvSpPr>
                <p:nvPr/>
              </p:nvSpPr>
              <p:spPr bwMode="auto">
                <a:xfrm>
                  <a:off x="2086" y="3045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0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086" y="2931"/>
                  <a:ext cx="113" cy="1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2577" name="Group 49"/>
          <p:cNvGrpSpPr>
            <a:grpSpLocks/>
          </p:cNvGrpSpPr>
          <p:nvPr/>
        </p:nvGrpSpPr>
        <p:grpSpPr bwMode="auto">
          <a:xfrm>
            <a:off x="3543300" y="2625725"/>
            <a:ext cx="3932238" cy="641350"/>
            <a:chOff x="2232" y="1654"/>
            <a:chExt cx="2477" cy="404"/>
          </a:xfrm>
        </p:grpSpPr>
        <p:sp>
          <p:nvSpPr>
            <p:cNvPr id="22574" name="Text Box 46"/>
            <p:cNvSpPr txBox="1">
              <a:spLocks noChangeArrowheads="1"/>
            </p:cNvSpPr>
            <p:nvPr/>
          </p:nvSpPr>
          <p:spPr bwMode="auto">
            <a:xfrm>
              <a:off x="2232" y="1654"/>
              <a:ext cx="247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Значит,     АВС – равнобедренный</a:t>
              </a:r>
              <a:r>
                <a:rPr lang="en-US"/>
                <a:t>,</a:t>
              </a:r>
              <a:endParaRPr lang="ru-RU"/>
            </a:p>
            <a:p>
              <a:r>
                <a:rPr lang="ru-RU"/>
                <a:t>следовательно, АС = ВС</a:t>
              </a:r>
              <a:r>
                <a:rPr lang="en-US"/>
                <a:t> =</a:t>
              </a:r>
              <a:r>
                <a:rPr lang="ru-RU"/>
                <a:t> х</a:t>
              </a:r>
              <a:r>
                <a:rPr lang="en-US"/>
                <a:t>.</a:t>
              </a:r>
              <a:endParaRPr lang="ru-RU"/>
            </a:p>
          </p:txBody>
        </p:sp>
        <p:sp>
          <p:nvSpPr>
            <p:cNvPr id="22576" name="AutoShape 48"/>
            <p:cNvSpPr>
              <a:spLocks noChangeArrowheads="1"/>
            </p:cNvSpPr>
            <p:nvPr/>
          </p:nvSpPr>
          <p:spPr bwMode="auto">
            <a:xfrm>
              <a:off x="2880" y="1706"/>
              <a:ext cx="121" cy="11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2411413" y="5694363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 </a:t>
            </a:r>
            <a:endParaRPr lang="ru-RU" baseline="30000"/>
          </a:p>
        </p:txBody>
      </p:sp>
      <p:grpSp>
        <p:nvGrpSpPr>
          <p:cNvPr id="22603" name="Group 75"/>
          <p:cNvGrpSpPr>
            <a:grpSpLocks/>
          </p:cNvGrpSpPr>
          <p:nvPr/>
        </p:nvGrpSpPr>
        <p:grpSpPr bwMode="auto">
          <a:xfrm>
            <a:off x="3508375" y="3273425"/>
            <a:ext cx="4906963" cy="1163638"/>
            <a:chOff x="2210" y="2062"/>
            <a:chExt cx="3091" cy="733"/>
          </a:xfrm>
        </p:grpSpPr>
        <p:grpSp>
          <p:nvGrpSpPr>
            <p:cNvPr id="22596" name="Group 68"/>
            <p:cNvGrpSpPr>
              <a:grpSpLocks/>
            </p:cNvGrpSpPr>
            <p:nvPr/>
          </p:nvGrpSpPr>
          <p:grpSpPr bwMode="auto">
            <a:xfrm>
              <a:off x="2210" y="2062"/>
              <a:ext cx="3091" cy="733"/>
              <a:chOff x="2210" y="2062"/>
              <a:chExt cx="3091" cy="733"/>
            </a:xfrm>
          </p:grpSpPr>
          <p:sp>
            <p:nvSpPr>
              <p:cNvPr id="22592" name="Text Box 64"/>
              <p:cNvSpPr txBox="1">
                <a:spLocks noChangeArrowheads="1"/>
              </p:cNvSpPr>
              <p:nvPr/>
            </p:nvSpPr>
            <p:spPr bwMode="auto">
              <a:xfrm>
                <a:off x="2210" y="2062"/>
                <a:ext cx="3091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По теореме Пифагора: х</a:t>
                </a:r>
                <a:r>
                  <a:rPr lang="ru-RU" baseline="30000"/>
                  <a:t>2</a:t>
                </a:r>
                <a:r>
                  <a:rPr lang="ru-RU"/>
                  <a:t> +х</a:t>
                </a:r>
                <a:r>
                  <a:rPr lang="ru-RU" baseline="30000"/>
                  <a:t>2</a:t>
                </a:r>
                <a:r>
                  <a:rPr lang="ru-RU"/>
                  <a:t> =с</a:t>
                </a:r>
                <a:r>
                  <a:rPr lang="ru-RU" baseline="30000"/>
                  <a:t>2</a:t>
                </a:r>
                <a:r>
                  <a:rPr lang="ru-RU"/>
                  <a:t>, 2х</a:t>
                </a:r>
                <a:r>
                  <a:rPr lang="ru-RU" baseline="30000"/>
                  <a:t>2</a:t>
                </a:r>
                <a:r>
                  <a:rPr lang="ru-RU"/>
                  <a:t> = с</a:t>
                </a:r>
                <a:r>
                  <a:rPr lang="ru-RU" baseline="30000"/>
                  <a:t>2</a:t>
                </a:r>
                <a:r>
                  <a:rPr lang="ru-RU"/>
                  <a:t>,</a:t>
                </a:r>
              </a:p>
              <a:p>
                <a:endParaRPr lang="ru-RU"/>
              </a:p>
              <a:p>
                <a:r>
                  <a:rPr lang="ru-RU"/>
                  <a:t>х</a:t>
                </a:r>
                <a:r>
                  <a:rPr lang="ru-RU" baseline="30000"/>
                  <a:t>2</a:t>
                </a:r>
                <a:r>
                  <a:rPr lang="ru-RU"/>
                  <a:t> = </a:t>
                </a:r>
                <a:endParaRPr lang="ru-RU" baseline="30000"/>
              </a:p>
            </p:txBody>
          </p:sp>
          <p:graphicFrame>
            <p:nvGraphicFramePr>
              <p:cNvPr id="22593" name="Object 65"/>
              <p:cNvGraphicFramePr>
                <a:graphicFrameLocks noChangeAspect="1"/>
              </p:cNvGraphicFramePr>
              <p:nvPr/>
            </p:nvGraphicFramePr>
            <p:xfrm>
              <a:off x="2597" y="2273"/>
              <a:ext cx="253" cy="522"/>
            </p:xfrm>
            <a:graphic>
              <a:graphicData uri="http://schemas.openxmlformats.org/presentationml/2006/ole">
                <p:oleObj spid="_x0000_s22593" name="Формула" r:id="rId5" imgW="203040" imgH="419040" progId="Equation.3">
                  <p:embed/>
                </p:oleObj>
              </a:graphicData>
            </a:graphic>
          </p:graphicFrame>
          <p:sp>
            <p:nvSpPr>
              <p:cNvPr id="22594" name="Text Box 66"/>
              <p:cNvSpPr txBox="1">
                <a:spLocks noChangeArrowheads="1"/>
              </p:cNvSpPr>
              <p:nvPr/>
            </p:nvSpPr>
            <p:spPr bwMode="auto">
              <a:xfrm>
                <a:off x="2812" y="2409"/>
                <a:ext cx="4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, х =</a:t>
                </a:r>
              </a:p>
            </p:txBody>
          </p:sp>
          <p:graphicFrame>
            <p:nvGraphicFramePr>
              <p:cNvPr id="22595" name="Object 67"/>
              <p:cNvGraphicFramePr>
                <a:graphicFrameLocks noChangeAspect="1"/>
              </p:cNvGraphicFramePr>
              <p:nvPr/>
            </p:nvGraphicFramePr>
            <p:xfrm>
              <a:off x="3243" y="2273"/>
              <a:ext cx="382" cy="499"/>
            </p:xfrm>
            <a:graphic>
              <a:graphicData uri="http://schemas.openxmlformats.org/presentationml/2006/ole">
                <p:oleObj spid="_x0000_s22595" name="Формула" r:id="rId6" imgW="330120" imgH="431640" progId="Equation.3">
                  <p:embed/>
                </p:oleObj>
              </a:graphicData>
            </a:graphic>
          </p:graphicFrame>
        </p:grpSp>
        <p:sp>
          <p:nvSpPr>
            <p:cNvPr id="22597" name="Text Box 69"/>
            <p:cNvSpPr txBox="1">
              <a:spLocks noChangeArrowheads="1"/>
            </p:cNvSpPr>
            <p:nvPr/>
          </p:nvSpPr>
          <p:spPr bwMode="auto">
            <a:xfrm>
              <a:off x="3674" y="2432"/>
              <a:ext cx="9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,  АС = ВС = </a:t>
              </a:r>
            </a:p>
          </p:txBody>
        </p:sp>
        <p:graphicFrame>
          <p:nvGraphicFramePr>
            <p:cNvPr id="22602" name="Object 74"/>
            <p:cNvGraphicFramePr>
              <a:graphicFrameLocks noChangeAspect="1"/>
            </p:cNvGraphicFramePr>
            <p:nvPr/>
          </p:nvGraphicFramePr>
          <p:xfrm>
            <a:off x="4581" y="2273"/>
            <a:ext cx="382" cy="499"/>
          </p:xfrm>
          <a:graphic>
            <a:graphicData uri="http://schemas.openxmlformats.org/presentationml/2006/ole">
              <p:oleObj spid="_x0000_s22602" name="Формула" r:id="rId7" imgW="330120" imgH="431640" progId="Equation.3">
                <p:embed/>
              </p:oleObj>
            </a:graphicData>
          </a:graphic>
        </p:graphicFrame>
      </p:grpSp>
      <p:grpSp>
        <p:nvGrpSpPr>
          <p:cNvPr id="22605" name="Group 77"/>
          <p:cNvGrpSpPr>
            <a:grpSpLocks/>
          </p:cNvGrpSpPr>
          <p:nvPr/>
        </p:nvGrpSpPr>
        <p:grpSpPr bwMode="auto">
          <a:xfrm>
            <a:off x="2592388" y="4292600"/>
            <a:ext cx="3867150" cy="1006475"/>
            <a:chOff x="2268" y="2659"/>
            <a:chExt cx="2436" cy="634"/>
          </a:xfrm>
        </p:grpSpPr>
        <p:grpSp>
          <p:nvGrpSpPr>
            <p:cNvPr id="22579" name="Group 51"/>
            <p:cNvGrpSpPr>
              <a:grpSpLocks/>
            </p:cNvGrpSpPr>
            <p:nvPr/>
          </p:nvGrpSpPr>
          <p:grpSpPr bwMode="auto">
            <a:xfrm>
              <a:off x="2268" y="2840"/>
              <a:ext cx="878" cy="453"/>
              <a:chOff x="2368" y="1502"/>
              <a:chExt cx="878" cy="453"/>
            </a:xfrm>
          </p:grpSpPr>
          <p:sp>
            <p:nvSpPr>
              <p:cNvPr id="22580" name="Text Box 52"/>
              <p:cNvSpPr txBox="1">
                <a:spLocks noChangeArrowheads="1"/>
              </p:cNvSpPr>
              <p:nvPr/>
            </p:nvSpPr>
            <p:spPr bwMode="auto">
              <a:xfrm>
                <a:off x="2368" y="1608"/>
                <a:ext cx="63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Sin A = </a:t>
                </a:r>
              </a:p>
            </p:txBody>
          </p:sp>
          <p:graphicFrame>
            <p:nvGraphicFramePr>
              <p:cNvPr id="22581" name="Object 53"/>
              <p:cNvGraphicFramePr>
                <a:graphicFrameLocks noChangeAspect="1"/>
              </p:cNvGraphicFramePr>
              <p:nvPr/>
            </p:nvGraphicFramePr>
            <p:xfrm>
              <a:off x="2925" y="1502"/>
              <a:ext cx="321" cy="453"/>
            </p:xfrm>
            <a:graphic>
              <a:graphicData uri="http://schemas.openxmlformats.org/presentationml/2006/ole">
                <p:oleObj spid="_x0000_s22581" name="Формула" r:id="rId8" imgW="279360" imgH="393480" progId="Equation.3">
                  <p:embed/>
                </p:oleObj>
              </a:graphicData>
            </a:graphic>
          </p:graphicFrame>
        </p:grpSp>
        <p:sp>
          <p:nvSpPr>
            <p:cNvPr id="22583" name="Text Box 55"/>
            <p:cNvSpPr txBox="1">
              <a:spLocks noChangeArrowheads="1"/>
            </p:cNvSpPr>
            <p:nvPr/>
          </p:nvSpPr>
          <p:spPr bwMode="auto">
            <a:xfrm>
              <a:off x="3288" y="2931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Sin </a:t>
              </a:r>
              <a:r>
                <a:rPr lang="ru-RU"/>
                <a:t>45</a:t>
              </a:r>
              <a:r>
                <a:rPr lang="ru-RU" baseline="30000"/>
                <a:t>0</a:t>
              </a:r>
              <a:r>
                <a:rPr lang="ru-RU"/>
                <a:t> </a:t>
              </a:r>
              <a:r>
                <a:rPr lang="en-US"/>
                <a:t>= </a:t>
              </a:r>
            </a:p>
          </p:txBody>
        </p:sp>
        <p:graphicFrame>
          <p:nvGraphicFramePr>
            <p:cNvPr id="22604" name="Object 76"/>
            <p:cNvGraphicFramePr>
              <a:graphicFrameLocks noChangeAspect="1"/>
            </p:cNvGraphicFramePr>
            <p:nvPr/>
          </p:nvGraphicFramePr>
          <p:xfrm>
            <a:off x="3991" y="2659"/>
            <a:ext cx="713" cy="578"/>
          </p:xfrm>
          <a:graphic>
            <a:graphicData uri="http://schemas.openxmlformats.org/presentationml/2006/ole">
              <p:oleObj spid="_x0000_s22604" name="Формула" r:id="rId9" imgW="736560" imgH="596880" progId="Equation.3">
                <p:embed/>
              </p:oleObj>
            </a:graphicData>
          </a:graphic>
        </p:graphicFrame>
      </p:grpSp>
      <p:grpSp>
        <p:nvGrpSpPr>
          <p:cNvPr id="22608" name="Group 80"/>
          <p:cNvGrpSpPr>
            <a:grpSpLocks/>
          </p:cNvGrpSpPr>
          <p:nvPr/>
        </p:nvGrpSpPr>
        <p:grpSpPr bwMode="auto">
          <a:xfrm>
            <a:off x="6443663" y="4545013"/>
            <a:ext cx="1716087" cy="649287"/>
            <a:chOff x="2777" y="2818"/>
            <a:chExt cx="1081" cy="409"/>
          </a:xfrm>
        </p:grpSpPr>
        <p:sp>
          <p:nvSpPr>
            <p:cNvPr id="22606" name="Text Box 78"/>
            <p:cNvSpPr txBox="1">
              <a:spLocks noChangeArrowheads="1"/>
            </p:cNvSpPr>
            <p:nvPr/>
          </p:nvSpPr>
          <p:spPr bwMode="auto">
            <a:xfrm>
              <a:off x="2777" y="2901"/>
              <a:ext cx="8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,  Cos45</a:t>
              </a:r>
              <a:r>
                <a:rPr lang="en-US" baseline="30000"/>
                <a:t>0</a:t>
              </a:r>
              <a:r>
                <a:rPr lang="en-US"/>
                <a:t> =</a:t>
              </a:r>
            </a:p>
          </p:txBody>
        </p:sp>
        <p:graphicFrame>
          <p:nvGraphicFramePr>
            <p:cNvPr id="22607" name="Object 79"/>
            <p:cNvGraphicFramePr>
              <a:graphicFrameLocks noChangeAspect="1"/>
            </p:cNvGraphicFramePr>
            <p:nvPr/>
          </p:nvGraphicFramePr>
          <p:xfrm>
            <a:off x="3606" y="2818"/>
            <a:ext cx="252" cy="409"/>
          </p:xfrm>
          <a:graphic>
            <a:graphicData uri="http://schemas.openxmlformats.org/presentationml/2006/ole">
              <p:oleObj spid="_x0000_s22607" name="Формула" r:id="rId10" imgW="266400" imgH="431640" progId="Equation.3">
                <p:embed/>
              </p:oleObj>
            </a:graphicData>
          </a:graphic>
        </p:graphicFrame>
      </p:grpSp>
      <p:sp>
        <p:nvSpPr>
          <p:cNvPr id="22609" name="Text Box 81"/>
          <p:cNvSpPr txBox="1">
            <a:spLocks noChangeArrowheads="1"/>
          </p:cNvSpPr>
          <p:nvPr/>
        </p:nvSpPr>
        <p:spPr bwMode="auto">
          <a:xfrm>
            <a:off x="3851275" y="5408613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tg 45</a:t>
            </a:r>
            <a:r>
              <a:rPr lang="en-US" baseline="30000"/>
              <a:t>0 </a:t>
            </a:r>
            <a:r>
              <a:rPr lang="en-US"/>
              <a:t>= 1</a:t>
            </a:r>
            <a:endParaRPr lang="en-US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/>
      <p:bldP spid="22543" grpId="0"/>
      <p:bldP spid="226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7437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>
                <a:solidFill>
                  <a:schemeClr val="tx2"/>
                </a:solidFill>
              </a:rPr>
              <a:t>Таблица значений тригонометрических функций</a:t>
            </a:r>
          </a:p>
          <a:p>
            <a:pPr algn="ctr"/>
            <a:r>
              <a:rPr lang="ru-RU" sz="2400">
                <a:solidFill>
                  <a:schemeClr val="tx2"/>
                </a:solidFill>
              </a:rPr>
              <a:t>для углов 30</a:t>
            </a:r>
            <a:r>
              <a:rPr lang="ru-RU" sz="2400" baseline="30000">
                <a:solidFill>
                  <a:schemeClr val="tx2"/>
                </a:solidFill>
              </a:rPr>
              <a:t>0</a:t>
            </a:r>
            <a:r>
              <a:rPr lang="ru-RU" sz="2400">
                <a:solidFill>
                  <a:schemeClr val="tx2"/>
                </a:solidFill>
              </a:rPr>
              <a:t>, 45</a:t>
            </a:r>
            <a:r>
              <a:rPr lang="ru-RU" sz="2400" baseline="30000">
                <a:solidFill>
                  <a:schemeClr val="tx2"/>
                </a:solidFill>
              </a:rPr>
              <a:t>0</a:t>
            </a:r>
            <a:r>
              <a:rPr lang="ru-RU" sz="2400">
                <a:solidFill>
                  <a:schemeClr val="tx2"/>
                </a:solidFill>
              </a:rPr>
              <a:t>, 60</a:t>
            </a:r>
            <a:r>
              <a:rPr lang="ru-RU" sz="2400" baseline="30000">
                <a:solidFill>
                  <a:schemeClr val="tx2"/>
                </a:solidFill>
              </a:rPr>
              <a:t>0</a:t>
            </a:r>
            <a:r>
              <a:rPr lang="ru-RU" sz="240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535238" y="25527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3588" name="Group 36"/>
          <p:cNvGrpSpPr>
            <a:grpSpLocks/>
          </p:cNvGrpSpPr>
          <p:nvPr/>
        </p:nvGrpSpPr>
        <p:grpSpPr bwMode="auto">
          <a:xfrm>
            <a:off x="1655763" y="1412875"/>
            <a:ext cx="5508625" cy="2808288"/>
            <a:chOff x="884" y="890"/>
            <a:chExt cx="3470" cy="1769"/>
          </a:xfrm>
        </p:grpSpPr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884" y="890"/>
              <a:ext cx="0" cy="17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86" name="Group 34"/>
            <p:cNvGrpSpPr>
              <a:grpSpLocks/>
            </p:cNvGrpSpPr>
            <p:nvPr/>
          </p:nvGrpSpPr>
          <p:grpSpPr bwMode="auto">
            <a:xfrm>
              <a:off x="884" y="890"/>
              <a:ext cx="3470" cy="1769"/>
              <a:chOff x="748" y="1638"/>
              <a:chExt cx="3470" cy="1769"/>
            </a:xfrm>
          </p:grpSpPr>
          <p:sp>
            <p:nvSpPr>
              <p:cNvPr id="23565" name="Text Box 13"/>
              <p:cNvSpPr txBox="1">
                <a:spLocks noChangeArrowheads="1"/>
              </p:cNvSpPr>
              <p:nvPr/>
            </p:nvSpPr>
            <p:spPr bwMode="auto">
              <a:xfrm>
                <a:off x="816" y="2160"/>
                <a:ext cx="4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2"/>
                    </a:solidFill>
                  </a:rPr>
                  <a:t>Sin a</a:t>
                </a:r>
                <a:endParaRPr lang="ru-RU">
                  <a:solidFill>
                    <a:schemeClr val="tx2"/>
                  </a:solidFill>
                </a:endParaRPr>
              </a:p>
            </p:txBody>
          </p:sp>
          <p:sp>
            <p:nvSpPr>
              <p:cNvPr id="23566" name="Text Box 14"/>
              <p:cNvSpPr txBox="1">
                <a:spLocks noChangeArrowheads="1"/>
              </p:cNvSpPr>
              <p:nvPr/>
            </p:nvSpPr>
            <p:spPr bwMode="auto">
              <a:xfrm>
                <a:off x="816" y="2682"/>
                <a:ext cx="46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folHlink"/>
                    </a:solidFill>
                  </a:rPr>
                  <a:t>Cos a</a:t>
                </a:r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3567" name="Text Box 15"/>
              <p:cNvSpPr txBox="1">
                <a:spLocks noChangeArrowheads="1"/>
              </p:cNvSpPr>
              <p:nvPr/>
            </p:nvSpPr>
            <p:spPr bwMode="auto">
              <a:xfrm>
                <a:off x="816" y="3090"/>
                <a:ext cx="37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hlink"/>
                    </a:solidFill>
                  </a:rPr>
                  <a:t>tg a</a:t>
                </a:r>
                <a:endParaRPr lang="ru-RU">
                  <a:solidFill>
                    <a:schemeClr val="hlink"/>
                  </a:solidFill>
                </a:endParaRPr>
              </a:p>
            </p:txBody>
          </p:sp>
          <p:sp>
            <p:nvSpPr>
              <p:cNvPr id="23568" name="Text Box 16"/>
              <p:cNvSpPr txBox="1">
                <a:spLocks noChangeArrowheads="1"/>
              </p:cNvSpPr>
              <p:nvPr/>
            </p:nvSpPr>
            <p:spPr bwMode="auto">
              <a:xfrm>
                <a:off x="930" y="1706"/>
                <a:ext cx="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</a:t>
                </a:r>
                <a:endParaRPr lang="ru-RU"/>
              </a:p>
            </p:txBody>
          </p:sp>
          <p:grpSp>
            <p:nvGrpSpPr>
              <p:cNvPr id="23585" name="Group 33"/>
              <p:cNvGrpSpPr>
                <a:grpSpLocks/>
              </p:cNvGrpSpPr>
              <p:nvPr/>
            </p:nvGrpSpPr>
            <p:grpSpPr bwMode="auto">
              <a:xfrm>
                <a:off x="748" y="1638"/>
                <a:ext cx="3470" cy="1769"/>
                <a:chOff x="748" y="1638"/>
                <a:chExt cx="3470" cy="1769"/>
              </a:xfrm>
            </p:grpSpPr>
            <p:sp>
              <p:nvSpPr>
                <p:cNvPr id="23557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748" y="1638"/>
                  <a:ext cx="347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60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748" y="1933"/>
                  <a:ext cx="3470" cy="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6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748" y="2409"/>
                  <a:ext cx="3470" cy="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6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748" y="2931"/>
                  <a:ext cx="3470" cy="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6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748" y="3385"/>
                  <a:ext cx="3470" cy="2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64" name="Line 12"/>
                <p:cNvSpPr>
                  <a:spLocks noChangeShapeType="1"/>
                </p:cNvSpPr>
                <p:nvPr/>
              </p:nvSpPr>
              <p:spPr bwMode="auto">
                <a:xfrm>
                  <a:off x="1406" y="1638"/>
                  <a:ext cx="0" cy="176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69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2336" y="1638"/>
                  <a:ext cx="22" cy="176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70" name="Line 18"/>
                <p:cNvSpPr>
                  <a:spLocks noChangeShapeType="1"/>
                </p:cNvSpPr>
                <p:nvPr/>
              </p:nvSpPr>
              <p:spPr bwMode="auto">
                <a:xfrm>
                  <a:off x="3311" y="1638"/>
                  <a:ext cx="0" cy="174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71" name="Line 19"/>
                <p:cNvSpPr>
                  <a:spLocks noChangeShapeType="1"/>
                </p:cNvSpPr>
                <p:nvPr/>
              </p:nvSpPr>
              <p:spPr bwMode="auto">
                <a:xfrm>
                  <a:off x="4218" y="1638"/>
                  <a:ext cx="0" cy="174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3572" name="Text Box 20"/>
              <p:cNvSpPr txBox="1">
                <a:spLocks noChangeArrowheads="1"/>
              </p:cNvSpPr>
              <p:nvPr/>
            </p:nvSpPr>
            <p:spPr bwMode="auto">
              <a:xfrm>
                <a:off x="1678" y="1684"/>
                <a:ext cx="35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30</a:t>
                </a:r>
                <a:r>
                  <a:rPr lang="en-US" baseline="30000"/>
                  <a:t>0</a:t>
                </a:r>
                <a:endParaRPr lang="ru-RU" baseline="30000"/>
              </a:p>
            </p:txBody>
          </p:sp>
          <p:sp>
            <p:nvSpPr>
              <p:cNvPr id="23573" name="Text Box 21"/>
              <p:cNvSpPr txBox="1">
                <a:spLocks noChangeArrowheads="1"/>
              </p:cNvSpPr>
              <p:nvPr/>
            </p:nvSpPr>
            <p:spPr bwMode="auto">
              <a:xfrm>
                <a:off x="2676" y="1661"/>
                <a:ext cx="35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45</a:t>
                </a:r>
                <a:r>
                  <a:rPr lang="en-US" baseline="30000"/>
                  <a:t>0</a:t>
                </a:r>
                <a:endParaRPr lang="ru-RU" baseline="30000"/>
              </a:p>
            </p:txBody>
          </p:sp>
          <p:sp>
            <p:nvSpPr>
              <p:cNvPr id="23574" name="Text Box 22"/>
              <p:cNvSpPr txBox="1">
                <a:spLocks noChangeArrowheads="1"/>
              </p:cNvSpPr>
              <p:nvPr/>
            </p:nvSpPr>
            <p:spPr bwMode="auto">
              <a:xfrm>
                <a:off x="3583" y="1661"/>
                <a:ext cx="35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60</a:t>
                </a:r>
                <a:r>
                  <a:rPr lang="en-US" baseline="30000"/>
                  <a:t>0</a:t>
                </a:r>
                <a:endParaRPr lang="ru-RU" baseline="30000"/>
              </a:p>
            </p:txBody>
          </p:sp>
          <p:graphicFrame>
            <p:nvGraphicFramePr>
              <p:cNvPr id="23576" name="Object 24"/>
              <p:cNvGraphicFramePr>
                <a:graphicFrameLocks noChangeAspect="1"/>
              </p:cNvGraphicFramePr>
              <p:nvPr/>
            </p:nvGraphicFramePr>
            <p:xfrm>
              <a:off x="1769" y="2001"/>
              <a:ext cx="158" cy="408"/>
            </p:xfrm>
            <a:graphic>
              <a:graphicData uri="http://schemas.openxmlformats.org/presentationml/2006/ole">
                <p:oleObj spid="_x0000_s23576" name="Формула" r:id="rId4" imgW="152280" imgH="393480" progId="Equation.3">
                  <p:embed/>
                </p:oleObj>
              </a:graphicData>
            </a:graphic>
          </p:graphicFrame>
          <p:graphicFrame>
            <p:nvGraphicFramePr>
              <p:cNvPr id="23577" name="Object 25"/>
              <p:cNvGraphicFramePr>
                <a:graphicFrameLocks noChangeAspect="1"/>
              </p:cNvGraphicFramePr>
              <p:nvPr/>
            </p:nvGraphicFramePr>
            <p:xfrm>
              <a:off x="3651" y="2500"/>
              <a:ext cx="158" cy="408"/>
            </p:xfrm>
            <a:graphic>
              <a:graphicData uri="http://schemas.openxmlformats.org/presentationml/2006/ole">
                <p:oleObj spid="_x0000_s23577" name="Формула" r:id="rId5" imgW="152280" imgH="393480" progId="Equation.3">
                  <p:embed/>
                </p:oleObj>
              </a:graphicData>
            </a:graphic>
          </p:graphicFrame>
          <p:graphicFrame>
            <p:nvGraphicFramePr>
              <p:cNvPr id="23578" name="Object 26"/>
              <p:cNvGraphicFramePr>
                <a:graphicFrameLocks noChangeAspect="1"/>
              </p:cNvGraphicFramePr>
              <p:nvPr/>
            </p:nvGraphicFramePr>
            <p:xfrm>
              <a:off x="1678" y="2455"/>
              <a:ext cx="280" cy="476"/>
            </p:xfrm>
            <a:graphic>
              <a:graphicData uri="http://schemas.openxmlformats.org/presentationml/2006/ole">
                <p:oleObj spid="_x0000_s23578" name="Формула" r:id="rId6" imgW="253800" imgH="431640" progId="Equation.3">
                  <p:embed/>
                </p:oleObj>
              </a:graphicData>
            </a:graphic>
          </p:graphicFrame>
          <p:graphicFrame>
            <p:nvGraphicFramePr>
              <p:cNvPr id="23579" name="Object 27"/>
              <p:cNvGraphicFramePr>
                <a:graphicFrameLocks noChangeAspect="1"/>
              </p:cNvGraphicFramePr>
              <p:nvPr/>
            </p:nvGraphicFramePr>
            <p:xfrm>
              <a:off x="2676" y="1933"/>
              <a:ext cx="294" cy="476"/>
            </p:xfrm>
            <a:graphic>
              <a:graphicData uri="http://schemas.openxmlformats.org/presentationml/2006/ole">
                <p:oleObj spid="_x0000_s23579" name="Формула" r:id="rId7" imgW="266400" imgH="431640" progId="Equation.3">
                  <p:embed/>
                </p:oleObj>
              </a:graphicData>
            </a:graphic>
          </p:graphicFrame>
          <p:graphicFrame>
            <p:nvGraphicFramePr>
              <p:cNvPr id="23580" name="Object 28"/>
              <p:cNvGraphicFramePr>
                <a:graphicFrameLocks noChangeAspect="1"/>
              </p:cNvGraphicFramePr>
              <p:nvPr/>
            </p:nvGraphicFramePr>
            <p:xfrm>
              <a:off x="2699" y="2432"/>
              <a:ext cx="294" cy="476"/>
            </p:xfrm>
            <a:graphic>
              <a:graphicData uri="http://schemas.openxmlformats.org/presentationml/2006/ole">
                <p:oleObj spid="_x0000_s23580" name="Формула" r:id="rId8" imgW="266400" imgH="431640" progId="Equation.3">
                  <p:embed/>
                </p:oleObj>
              </a:graphicData>
            </a:graphic>
          </p:graphicFrame>
          <p:graphicFrame>
            <p:nvGraphicFramePr>
              <p:cNvPr id="23581" name="Object 29"/>
              <p:cNvGraphicFramePr>
                <a:graphicFrameLocks noChangeAspect="1"/>
              </p:cNvGraphicFramePr>
              <p:nvPr/>
            </p:nvGraphicFramePr>
            <p:xfrm>
              <a:off x="3583" y="1933"/>
              <a:ext cx="280" cy="476"/>
            </p:xfrm>
            <a:graphic>
              <a:graphicData uri="http://schemas.openxmlformats.org/presentationml/2006/ole">
                <p:oleObj spid="_x0000_s23581" name="Формула" r:id="rId9" imgW="253800" imgH="431640" progId="Equation.3">
                  <p:embed/>
                </p:oleObj>
              </a:graphicData>
            </a:graphic>
          </p:graphicFrame>
          <p:graphicFrame>
            <p:nvGraphicFramePr>
              <p:cNvPr id="23582" name="Object 30"/>
              <p:cNvGraphicFramePr>
                <a:graphicFrameLocks noChangeAspect="1"/>
              </p:cNvGraphicFramePr>
              <p:nvPr/>
            </p:nvGraphicFramePr>
            <p:xfrm>
              <a:off x="3628" y="3022"/>
              <a:ext cx="258" cy="258"/>
            </p:xfrm>
            <a:graphic>
              <a:graphicData uri="http://schemas.openxmlformats.org/presentationml/2006/ole">
                <p:oleObj spid="_x0000_s23582" name="Формула" r:id="rId10" imgW="228600" imgH="228600" progId="Equation.3">
                  <p:embed/>
                </p:oleObj>
              </a:graphicData>
            </a:graphic>
          </p:graphicFrame>
          <p:graphicFrame>
            <p:nvGraphicFramePr>
              <p:cNvPr id="23583" name="Object 31"/>
              <p:cNvGraphicFramePr>
                <a:graphicFrameLocks noChangeAspect="1"/>
              </p:cNvGraphicFramePr>
              <p:nvPr/>
            </p:nvGraphicFramePr>
            <p:xfrm>
              <a:off x="1640" y="2954"/>
              <a:ext cx="266" cy="453"/>
            </p:xfrm>
            <a:graphic>
              <a:graphicData uri="http://schemas.openxmlformats.org/presentationml/2006/ole">
                <p:oleObj spid="_x0000_s23583" name="Формула" r:id="rId11" imgW="253800" imgH="431640" progId="Equation.3">
                  <p:embed/>
                </p:oleObj>
              </a:graphicData>
            </a:graphic>
          </p:graphicFrame>
          <p:graphicFrame>
            <p:nvGraphicFramePr>
              <p:cNvPr id="23584" name="Object 32"/>
              <p:cNvGraphicFramePr>
                <a:graphicFrameLocks noChangeAspect="1"/>
              </p:cNvGraphicFramePr>
              <p:nvPr/>
            </p:nvGraphicFramePr>
            <p:xfrm>
              <a:off x="2767" y="3045"/>
              <a:ext cx="134" cy="249"/>
            </p:xfrm>
            <a:graphic>
              <a:graphicData uri="http://schemas.openxmlformats.org/presentationml/2006/ole">
                <p:oleObj spid="_x0000_s23584" name="Формула" r:id="rId12" imgW="88560" imgH="164880" progId="Equation.3">
                  <p:embed/>
                </p:oleObj>
              </a:graphicData>
            </a:graphic>
          </p:graphicFrame>
        </p:grpSp>
      </p:grp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3059113" y="4473575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Sin ( 90</a:t>
            </a:r>
            <a:r>
              <a:rPr lang="en-US" sz="2400" baseline="30000">
                <a:solidFill>
                  <a:schemeClr val="tx2"/>
                </a:solidFill>
              </a:rPr>
              <a:t>0</a:t>
            </a:r>
            <a:r>
              <a:rPr lang="en-US" sz="2400">
                <a:solidFill>
                  <a:schemeClr val="tx2"/>
                </a:solidFill>
              </a:rPr>
              <a:t>- a) = Cos a</a:t>
            </a:r>
            <a:endParaRPr lang="ru-RU" sz="2400">
              <a:solidFill>
                <a:schemeClr val="tx2"/>
              </a:solidFill>
            </a:endParaRP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3059113" y="5121275"/>
            <a:ext cx="299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</a:rPr>
              <a:t>Cos (90</a:t>
            </a:r>
            <a:r>
              <a:rPr lang="en-US" sz="2400" baseline="30000">
                <a:solidFill>
                  <a:schemeClr val="folHlink"/>
                </a:solidFill>
              </a:rPr>
              <a:t>0</a:t>
            </a:r>
            <a:r>
              <a:rPr lang="en-US" sz="2400">
                <a:solidFill>
                  <a:schemeClr val="folHlink"/>
                </a:solidFill>
              </a:rPr>
              <a:t> – a) = Sin a</a:t>
            </a:r>
            <a:endParaRPr lang="ru-RU" sz="2400">
              <a:solidFill>
                <a:schemeClr val="folHlink"/>
              </a:solidFill>
            </a:endParaRPr>
          </a:p>
        </p:txBody>
      </p:sp>
      <p:grpSp>
        <p:nvGrpSpPr>
          <p:cNvPr id="23595" name="Group 43"/>
          <p:cNvGrpSpPr>
            <a:grpSpLocks/>
          </p:cNvGrpSpPr>
          <p:nvPr/>
        </p:nvGrpSpPr>
        <p:grpSpPr bwMode="auto">
          <a:xfrm>
            <a:off x="7056438" y="6381750"/>
            <a:ext cx="1260475" cy="287338"/>
            <a:chOff x="4445" y="4020"/>
            <a:chExt cx="794" cy="181"/>
          </a:xfrm>
        </p:grpSpPr>
        <p:sp>
          <p:nvSpPr>
            <p:cNvPr id="23592" name="AutoShape 40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4740" y="4020"/>
              <a:ext cx="205" cy="181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3" name="AutoShape 41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012" y="4020"/>
              <a:ext cx="227" cy="181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4" name="AutoShape 42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4445" y="4020"/>
              <a:ext cx="227" cy="181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89" grpId="0"/>
      <p:bldP spid="235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07" name="Group 39"/>
          <p:cNvGrpSpPr>
            <a:grpSpLocks/>
          </p:cNvGrpSpPr>
          <p:nvPr/>
        </p:nvGrpSpPr>
        <p:grpSpPr bwMode="auto">
          <a:xfrm>
            <a:off x="1476375" y="2349500"/>
            <a:ext cx="5508625" cy="2855913"/>
            <a:chOff x="1088" y="1457"/>
            <a:chExt cx="3470" cy="1799"/>
          </a:xfrm>
        </p:grpSpPr>
        <p:grpSp>
          <p:nvGrpSpPr>
            <p:cNvPr id="32772" name="Group 4"/>
            <p:cNvGrpSpPr>
              <a:grpSpLocks/>
            </p:cNvGrpSpPr>
            <p:nvPr/>
          </p:nvGrpSpPr>
          <p:grpSpPr bwMode="auto">
            <a:xfrm>
              <a:off x="1088" y="1457"/>
              <a:ext cx="3470" cy="1799"/>
              <a:chOff x="884" y="890"/>
              <a:chExt cx="3470" cy="1799"/>
            </a:xfrm>
          </p:grpSpPr>
          <p:sp>
            <p:nvSpPr>
              <p:cNvPr id="32773" name="Line 5"/>
              <p:cNvSpPr>
                <a:spLocks noChangeShapeType="1"/>
              </p:cNvSpPr>
              <p:nvPr/>
            </p:nvSpPr>
            <p:spPr bwMode="auto">
              <a:xfrm>
                <a:off x="884" y="890"/>
                <a:ext cx="0" cy="17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2774" name="Group 6"/>
              <p:cNvGrpSpPr>
                <a:grpSpLocks/>
              </p:cNvGrpSpPr>
              <p:nvPr/>
            </p:nvGrpSpPr>
            <p:grpSpPr bwMode="auto">
              <a:xfrm>
                <a:off x="884" y="890"/>
                <a:ext cx="3470" cy="1799"/>
                <a:chOff x="748" y="1638"/>
                <a:chExt cx="3470" cy="1799"/>
              </a:xfrm>
            </p:grpSpPr>
            <p:sp>
              <p:nvSpPr>
                <p:cNvPr id="3277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16" y="2160"/>
                  <a:ext cx="351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30</a:t>
                  </a:r>
                  <a:r>
                    <a:rPr lang="en-US" baseline="30000"/>
                    <a:t>0</a:t>
                  </a:r>
                  <a:endParaRPr lang="ru-RU" baseline="30000"/>
                </a:p>
              </p:txBody>
            </p:sp>
            <p:sp>
              <p:nvSpPr>
                <p:cNvPr id="3277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816" y="2682"/>
                  <a:ext cx="351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45</a:t>
                  </a:r>
                  <a:r>
                    <a:rPr lang="en-US" baseline="30000"/>
                    <a:t>0</a:t>
                  </a:r>
                  <a:endParaRPr lang="ru-RU" baseline="30000"/>
                </a:p>
              </p:txBody>
            </p:sp>
            <p:sp>
              <p:nvSpPr>
                <p:cNvPr id="3277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816" y="3090"/>
                  <a:ext cx="351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60</a:t>
                  </a:r>
                  <a:r>
                    <a:rPr lang="en-US" baseline="30000"/>
                    <a:t>0</a:t>
                  </a:r>
                  <a:endParaRPr lang="ru-RU" baseline="30000"/>
                </a:p>
              </p:txBody>
            </p:sp>
            <p:sp>
              <p:nvSpPr>
                <p:cNvPr id="3277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930" y="1706"/>
                  <a:ext cx="19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</a:t>
                  </a:r>
                  <a:endParaRPr lang="ru-RU"/>
                </a:p>
              </p:txBody>
            </p:sp>
            <p:grpSp>
              <p:nvGrpSpPr>
                <p:cNvPr id="32779" name="Group 11"/>
                <p:cNvGrpSpPr>
                  <a:grpSpLocks/>
                </p:cNvGrpSpPr>
                <p:nvPr/>
              </p:nvGrpSpPr>
              <p:grpSpPr bwMode="auto">
                <a:xfrm>
                  <a:off x="748" y="1638"/>
                  <a:ext cx="3470" cy="1769"/>
                  <a:chOff x="748" y="1638"/>
                  <a:chExt cx="3470" cy="1769"/>
                </a:xfrm>
              </p:grpSpPr>
              <p:sp>
                <p:nvSpPr>
                  <p:cNvPr id="32780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8" y="1638"/>
                    <a:ext cx="347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781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8" y="1933"/>
                    <a:ext cx="3470" cy="23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782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8" y="2409"/>
                    <a:ext cx="3470" cy="23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783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8" y="2931"/>
                    <a:ext cx="3470" cy="23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784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8" y="3385"/>
                    <a:ext cx="3470" cy="2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78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406" y="1638"/>
                    <a:ext cx="0" cy="176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786" name="Line 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36" y="1638"/>
                    <a:ext cx="22" cy="176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78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311" y="1638"/>
                    <a:ext cx="0" cy="174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78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4218" y="1638"/>
                    <a:ext cx="0" cy="174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27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678" y="1730"/>
                  <a:ext cx="11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ru-RU" baseline="30000"/>
                </a:p>
              </p:txBody>
            </p:sp>
            <p:sp>
              <p:nvSpPr>
                <p:cNvPr id="3279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676" y="1707"/>
                  <a:ext cx="11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ru-RU" baseline="30000"/>
                </a:p>
              </p:txBody>
            </p:sp>
            <p:sp>
              <p:nvSpPr>
                <p:cNvPr id="3279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583" y="1707"/>
                  <a:ext cx="11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ru-RU" baseline="30000"/>
                </a:p>
              </p:txBody>
            </p:sp>
            <p:graphicFrame>
              <p:nvGraphicFramePr>
                <p:cNvPr id="32792" name="Object 24"/>
                <p:cNvGraphicFramePr>
                  <a:graphicFrameLocks noChangeAspect="1"/>
                </p:cNvGraphicFramePr>
                <p:nvPr/>
              </p:nvGraphicFramePr>
              <p:xfrm>
                <a:off x="1769" y="2001"/>
                <a:ext cx="158" cy="408"/>
              </p:xfrm>
              <a:graphic>
                <a:graphicData uri="http://schemas.openxmlformats.org/presentationml/2006/ole">
                  <p:oleObj spid="_x0000_s32792" name="Формула" r:id="rId4" imgW="152280" imgH="393480" progId="Equation.3">
                    <p:embed/>
                  </p:oleObj>
                </a:graphicData>
              </a:graphic>
            </p:graphicFrame>
            <p:graphicFrame>
              <p:nvGraphicFramePr>
                <p:cNvPr id="32793" name="Object 25"/>
                <p:cNvGraphicFramePr>
                  <a:graphicFrameLocks noChangeAspect="1"/>
                </p:cNvGraphicFramePr>
                <p:nvPr/>
              </p:nvGraphicFramePr>
              <p:xfrm>
                <a:off x="3684" y="2618"/>
                <a:ext cx="92" cy="171"/>
              </p:xfrm>
              <a:graphic>
                <a:graphicData uri="http://schemas.openxmlformats.org/presentationml/2006/ole">
                  <p:oleObj spid="_x0000_s32793" name="Формула" r:id="rId5" imgW="88560" imgH="164880" progId="Equation.3">
                    <p:embed/>
                  </p:oleObj>
                </a:graphicData>
              </a:graphic>
            </p:graphicFrame>
            <p:graphicFrame>
              <p:nvGraphicFramePr>
                <p:cNvPr id="32794" name="Object 26"/>
                <p:cNvGraphicFramePr>
                  <a:graphicFrameLocks noChangeAspect="1"/>
                </p:cNvGraphicFramePr>
                <p:nvPr/>
              </p:nvGraphicFramePr>
              <p:xfrm>
                <a:off x="1671" y="2455"/>
                <a:ext cx="294" cy="476"/>
              </p:xfrm>
              <a:graphic>
                <a:graphicData uri="http://schemas.openxmlformats.org/presentationml/2006/ole">
                  <p:oleObj spid="_x0000_s32794" name="Формула" r:id="rId6" imgW="266400" imgH="431640" progId="Equation.3">
                    <p:embed/>
                  </p:oleObj>
                </a:graphicData>
              </a:graphic>
            </p:graphicFrame>
            <p:graphicFrame>
              <p:nvGraphicFramePr>
                <p:cNvPr id="32795" name="Object 27"/>
                <p:cNvGraphicFramePr>
                  <a:graphicFrameLocks noChangeAspect="1"/>
                </p:cNvGraphicFramePr>
                <p:nvPr/>
              </p:nvGraphicFramePr>
              <p:xfrm>
                <a:off x="2683" y="1933"/>
                <a:ext cx="280" cy="476"/>
              </p:xfrm>
              <a:graphic>
                <a:graphicData uri="http://schemas.openxmlformats.org/presentationml/2006/ole">
                  <p:oleObj spid="_x0000_s32795" name="Формула" r:id="rId7" imgW="253800" imgH="431640" progId="Equation.3">
                    <p:embed/>
                  </p:oleObj>
                </a:graphicData>
              </a:graphic>
            </p:graphicFrame>
            <p:graphicFrame>
              <p:nvGraphicFramePr>
                <p:cNvPr id="32796" name="Object 28"/>
                <p:cNvGraphicFramePr>
                  <a:graphicFrameLocks noChangeAspect="1"/>
                </p:cNvGraphicFramePr>
                <p:nvPr/>
              </p:nvGraphicFramePr>
              <p:xfrm>
                <a:off x="2699" y="2432"/>
                <a:ext cx="294" cy="476"/>
              </p:xfrm>
              <a:graphic>
                <a:graphicData uri="http://schemas.openxmlformats.org/presentationml/2006/ole">
                  <p:oleObj spid="_x0000_s32796" name="Формула" r:id="rId8" imgW="266400" imgH="431640" progId="Equation.3">
                    <p:embed/>
                  </p:oleObj>
                </a:graphicData>
              </a:graphic>
            </p:graphicFrame>
            <p:graphicFrame>
              <p:nvGraphicFramePr>
                <p:cNvPr id="32797" name="Object 29"/>
                <p:cNvGraphicFramePr>
                  <a:graphicFrameLocks noChangeAspect="1"/>
                </p:cNvGraphicFramePr>
                <p:nvPr/>
              </p:nvGraphicFramePr>
              <p:xfrm>
                <a:off x="3597" y="2045"/>
                <a:ext cx="252" cy="252"/>
              </p:xfrm>
              <a:graphic>
                <a:graphicData uri="http://schemas.openxmlformats.org/presentationml/2006/ole">
                  <p:oleObj spid="_x0000_s32797" name="Формула" r:id="rId9" imgW="228600" imgH="228600" progId="Equation.3">
                    <p:embed/>
                  </p:oleObj>
                </a:graphicData>
              </a:graphic>
            </p:graphicFrame>
            <p:graphicFrame>
              <p:nvGraphicFramePr>
                <p:cNvPr id="32798" name="Object 30"/>
                <p:cNvGraphicFramePr>
                  <a:graphicFrameLocks noChangeAspect="1"/>
                </p:cNvGraphicFramePr>
                <p:nvPr/>
              </p:nvGraphicFramePr>
              <p:xfrm>
                <a:off x="3628" y="3022"/>
                <a:ext cx="258" cy="258"/>
              </p:xfrm>
              <a:graphic>
                <a:graphicData uri="http://schemas.openxmlformats.org/presentationml/2006/ole">
                  <p:oleObj spid="_x0000_s32798" name="Формула" r:id="rId10" imgW="228600" imgH="228600" progId="Equation.3">
                    <p:embed/>
                  </p:oleObj>
                </a:graphicData>
              </a:graphic>
            </p:graphicFrame>
            <p:graphicFrame>
              <p:nvGraphicFramePr>
                <p:cNvPr id="32799" name="Object 31"/>
                <p:cNvGraphicFramePr>
                  <a:graphicFrameLocks noChangeAspect="1"/>
                </p:cNvGraphicFramePr>
                <p:nvPr/>
              </p:nvGraphicFramePr>
              <p:xfrm>
                <a:off x="1640" y="2954"/>
                <a:ext cx="266" cy="453"/>
              </p:xfrm>
              <a:graphic>
                <a:graphicData uri="http://schemas.openxmlformats.org/presentationml/2006/ole">
                  <p:oleObj spid="_x0000_s32799" name="Формула" r:id="rId11" imgW="253800" imgH="431640" progId="Equation.3">
                    <p:embed/>
                  </p:oleObj>
                </a:graphicData>
              </a:graphic>
            </p:graphicFrame>
            <p:graphicFrame>
              <p:nvGraphicFramePr>
                <p:cNvPr id="32800" name="Object 32"/>
                <p:cNvGraphicFramePr>
                  <a:graphicFrameLocks noChangeAspect="1"/>
                </p:cNvGraphicFramePr>
                <p:nvPr/>
              </p:nvGraphicFramePr>
              <p:xfrm>
                <a:off x="2737" y="2902"/>
                <a:ext cx="192" cy="535"/>
              </p:xfrm>
              <a:graphic>
                <a:graphicData uri="http://schemas.openxmlformats.org/presentationml/2006/ole">
                  <p:oleObj spid="_x0000_s32800" name="Формула" r:id="rId12" imgW="126720" imgH="355320" progId="Equation.3">
                    <p:embed/>
                  </p:oleObj>
                </a:graphicData>
              </a:graphic>
            </p:graphicFrame>
          </p:grpSp>
        </p:grpSp>
        <p:grpSp>
          <p:nvGrpSpPr>
            <p:cNvPr id="32806" name="Group 38"/>
            <p:cNvGrpSpPr>
              <a:grpSpLocks/>
            </p:cNvGrpSpPr>
            <p:nvPr/>
          </p:nvGrpSpPr>
          <p:grpSpPr bwMode="auto">
            <a:xfrm>
              <a:off x="1995" y="1480"/>
              <a:ext cx="2260" cy="253"/>
              <a:chOff x="1995" y="1480"/>
              <a:chExt cx="2260" cy="253"/>
            </a:xfrm>
          </p:grpSpPr>
          <p:sp>
            <p:nvSpPr>
              <p:cNvPr id="32801" name="Rectangle 33"/>
              <p:cNvSpPr>
                <a:spLocks noChangeArrowheads="1"/>
              </p:cNvSpPr>
              <p:nvPr/>
            </p:nvSpPr>
            <p:spPr bwMode="auto">
              <a:xfrm>
                <a:off x="1995" y="1502"/>
                <a:ext cx="4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2"/>
                    </a:solidFill>
                  </a:rPr>
                  <a:t>Sin a</a:t>
                </a:r>
                <a:endParaRPr lang="ru-RU">
                  <a:solidFill>
                    <a:schemeClr val="tx2"/>
                  </a:solidFill>
                </a:endParaRPr>
              </a:p>
            </p:txBody>
          </p:sp>
          <p:sp>
            <p:nvSpPr>
              <p:cNvPr id="32802" name="Rectangle 34"/>
              <p:cNvSpPr>
                <a:spLocks noChangeArrowheads="1"/>
              </p:cNvSpPr>
              <p:nvPr/>
            </p:nvSpPr>
            <p:spPr bwMode="auto">
              <a:xfrm>
                <a:off x="2925" y="1480"/>
                <a:ext cx="46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folHlink"/>
                    </a:solidFill>
                  </a:rPr>
                  <a:t>Cos a</a:t>
                </a:r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2803" name="Rectangle 35"/>
              <p:cNvSpPr>
                <a:spLocks noChangeArrowheads="1"/>
              </p:cNvSpPr>
              <p:nvPr/>
            </p:nvSpPr>
            <p:spPr bwMode="auto">
              <a:xfrm>
                <a:off x="3878" y="1480"/>
                <a:ext cx="37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hlink"/>
                    </a:solidFill>
                  </a:rPr>
                  <a:t>tg a</a:t>
                </a:r>
                <a:endParaRPr lang="ru-RU">
                  <a:solidFill>
                    <a:schemeClr val="hlink"/>
                  </a:solidFill>
                </a:endParaRPr>
              </a:p>
            </p:txBody>
          </p:sp>
        </p:grpSp>
      </p:grp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1258888" y="1016000"/>
            <a:ext cx="6121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Для какого из углов неправильно указано в таблице значение одной из тригонометрических функций?</a:t>
            </a:r>
          </a:p>
          <a:p>
            <a:r>
              <a:rPr lang="ru-RU"/>
              <a:t>И какой ? </a:t>
            </a: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0" y="260350"/>
            <a:ext cx="784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chemeClr val="folHlink"/>
                </a:solidFill>
              </a:rPr>
              <a:t>Проверь своё внимание и память :</a:t>
            </a:r>
          </a:p>
        </p:txBody>
      </p:sp>
      <p:grpSp>
        <p:nvGrpSpPr>
          <p:cNvPr id="32808" name="Group 40"/>
          <p:cNvGrpSpPr>
            <a:grpSpLocks/>
          </p:cNvGrpSpPr>
          <p:nvPr/>
        </p:nvGrpSpPr>
        <p:grpSpPr bwMode="auto">
          <a:xfrm>
            <a:off x="7056438" y="6381750"/>
            <a:ext cx="1260475" cy="287338"/>
            <a:chOff x="4445" y="4020"/>
            <a:chExt cx="794" cy="181"/>
          </a:xfrm>
        </p:grpSpPr>
        <p:sp>
          <p:nvSpPr>
            <p:cNvPr id="32809" name="AutoShape 41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4740" y="4020"/>
              <a:ext cx="205" cy="181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0" name="AutoShape 42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012" y="4020"/>
              <a:ext cx="227" cy="181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1" name="AutoShape 43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4445" y="4020"/>
              <a:ext cx="227" cy="181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2679700" y="5757863"/>
            <a:ext cx="309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Неправильно указан</a:t>
            </a:r>
            <a:r>
              <a:rPr lang="en-US"/>
              <a:t> tg30</a:t>
            </a:r>
            <a:r>
              <a:rPr lang="en-US" baseline="30000"/>
              <a:t>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4" grpId="0"/>
      <p:bldP spid="32805" grpId="0"/>
      <p:bldP spid="328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476375" y="1889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Решение прямоугольных треугольников</a:t>
            </a:r>
          </a:p>
        </p:txBody>
      </p:sp>
      <p:grpSp>
        <p:nvGrpSpPr>
          <p:cNvPr id="24619" name="Group 43"/>
          <p:cNvGrpSpPr>
            <a:grpSpLocks/>
          </p:cNvGrpSpPr>
          <p:nvPr/>
        </p:nvGrpSpPr>
        <p:grpSpPr bwMode="auto">
          <a:xfrm>
            <a:off x="323850" y="2384425"/>
            <a:ext cx="1747838" cy="2130425"/>
            <a:chOff x="350" y="890"/>
            <a:chExt cx="1101" cy="1342"/>
          </a:xfrm>
        </p:grpSpPr>
        <p:grpSp>
          <p:nvGrpSpPr>
            <p:cNvPr id="24584" name="Group 8"/>
            <p:cNvGrpSpPr>
              <a:grpSpLocks/>
            </p:cNvGrpSpPr>
            <p:nvPr/>
          </p:nvGrpSpPr>
          <p:grpSpPr bwMode="auto">
            <a:xfrm>
              <a:off x="544" y="890"/>
              <a:ext cx="907" cy="1111"/>
              <a:chOff x="544" y="890"/>
              <a:chExt cx="907" cy="1111"/>
            </a:xfrm>
          </p:grpSpPr>
          <p:sp>
            <p:nvSpPr>
              <p:cNvPr id="24581" name="AutoShape 5"/>
              <p:cNvSpPr>
                <a:spLocks noChangeArrowheads="1"/>
              </p:cNvSpPr>
              <p:nvPr/>
            </p:nvSpPr>
            <p:spPr bwMode="auto">
              <a:xfrm>
                <a:off x="544" y="890"/>
                <a:ext cx="907" cy="1111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2" name="Line 6"/>
              <p:cNvSpPr>
                <a:spLocks noChangeShapeType="1"/>
              </p:cNvSpPr>
              <p:nvPr/>
            </p:nvSpPr>
            <p:spPr bwMode="auto">
              <a:xfrm>
                <a:off x="544" y="1888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3" name="Line 7"/>
              <p:cNvSpPr>
                <a:spLocks noChangeShapeType="1"/>
              </p:cNvSpPr>
              <p:nvPr/>
            </p:nvSpPr>
            <p:spPr bwMode="auto">
              <a:xfrm>
                <a:off x="680" y="1888"/>
                <a:ext cx="0" cy="1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1076" y="1291"/>
              <a:ext cx="1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816" y="2001"/>
              <a:ext cx="1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350" y="1450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graphicFrame>
          <p:nvGraphicFramePr>
            <p:cNvPr id="24588" name="Object 12"/>
            <p:cNvGraphicFramePr>
              <a:graphicFrameLocks noChangeAspect="1"/>
            </p:cNvGraphicFramePr>
            <p:nvPr/>
          </p:nvGraphicFramePr>
          <p:xfrm>
            <a:off x="567" y="1117"/>
            <a:ext cx="184" cy="168"/>
          </p:xfrm>
          <a:graphic>
            <a:graphicData uri="http://schemas.openxmlformats.org/presentationml/2006/ole">
              <p:oleObj spid="_x0000_s24588" name="Формула" r:id="rId4" imgW="152280" imgH="139680" progId="Equation.3">
                <p:embed/>
              </p:oleObj>
            </a:graphicData>
          </a:graphic>
        </p:graphicFrame>
      </p:grpSp>
      <p:grpSp>
        <p:nvGrpSpPr>
          <p:cNvPr id="24628" name="Group 52"/>
          <p:cNvGrpSpPr>
            <a:grpSpLocks/>
          </p:cNvGrpSpPr>
          <p:nvPr/>
        </p:nvGrpSpPr>
        <p:grpSpPr bwMode="auto">
          <a:xfrm>
            <a:off x="7200900" y="6381750"/>
            <a:ext cx="1403350" cy="287338"/>
            <a:chOff x="4536" y="4020"/>
            <a:chExt cx="884" cy="181"/>
          </a:xfrm>
        </p:grpSpPr>
        <p:sp>
          <p:nvSpPr>
            <p:cNvPr id="24591" name="AutoShape 15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4876" y="4020"/>
              <a:ext cx="204" cy="181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92" name="AutoShape 16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216" y="4020"/>
              <a:ext cx="204" cy="181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93" name="AutoShape 17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4536" y="4020"/>
              <a:ext cx="227" cy="181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24609" name="Object 33"/>
          <p:cNvGraphicFramePr>
            <a:graphicFrameLocks noChangeAspect="1"/>
          </p:cNvGraphicFramePr>
          <p:nvPr/>
        </p:nvGraphicFramePr>
        <p:xfrm>
          <a:off x="2700338" y="3033713"/>
          <a:ext cx="1511300" cy="936625"/>
        </p:xfrm>
        <a:graphic>
          <a:graphicData uri="http://schemas.openxmlformats.org/presentationml/2006/ole">
            <p:oleObj spid="_x0000_s24609" name="Формула" r:id="rId5" imgW="647640" imgH="393480" progId="Equation.3">
              <p:embed/>
            </p:oleObj>
          </a:graphicData>
        </a:graphic>
      </p:graphicFrame>
      <p:graphicFrame>
        <p:nvGraphicFramePr>
          <p:cNvPr id="24610" name="Object 34"/>
          <p:cNvGraphicFramePr>
            <a:graphicFrameLocks noChangeAspect="1"/>
          </p:cNvGraphicFramePr>
          <p:nvPr/>
        </p:nvGraphicFramePr>
        <p:xfrm>
          <a:off x="2700338" y="1052513"/>
          <a:ext cx="1411287" cy="892175"/>
        </p:xfrm>
        <a:graphic>
          <a:graphicData uri="http://schemas.openxmlformats.org/presentationml/2006/ole">
            <p:oleObj spid="_x0000_s24610" name="Формула" r:id="rId6" imgW="622080" imgH="393480" progId="Equation.3">
              <p:embed/>
            </p:oleObj>
          </a:graphicData>
        </a:graphic>
      </p:graphicFrame>
      <p:graphicFrame>
        <p:nvGraphicFramePr>
          <p:cNvPr id="24611" name="Object 35"/>
          <p:cNvGraphicFramePr>
            <a:graphicFrameLocks noChangeAspect="1"/>
          </p:cNvGraphicFramePr>
          <p:nvPr/>
        </p:nvGraphicFramePr>
        <p:xfrm>
          <a:off x="5580063" y="1557338"/>
          <a:ext cx="1271587" cy="820737"/>
        </p:xfrm>
        <a:graphic>
          <a:graphicData uri="http://schemas.openxmlformats.org/presentationml/2006/ole">
            <p:oleObj spid="_x0000_s24611" name="Формула" r:id="rId7" imgW="609480" imgH="393480" progId="Equation.3">
              <p:embed/>
            </p:oleObj>
          </a:graphicData>
        </a:graphic>
      </p:graphicFrame>
      <p:graphicFrame>
        <p:nvGraphicFramePr>
          <p:cNvPr id="24612" name="Object 36"/>
          <p:cNvGraphicFramePr>
            <a:graphicFrameLocks noChangeAspect="1"/>
          </p:cNvGraphicFramePr>
          <p:nvPr/>
        </p:nvGraphicFramePr>
        <p:xfrm>
          <a:off x="5616575" y="3392488"/>
          <a:ext cx="1431925" cy="869950"/>
        </p:xfrm>
        <a:graphic>
          <a:graphicData uri="http://schemas.openxmlformats.org/presentationml/2006/ole">
            <p:oleObj spid="_x0000_s24612" name="Формула" r:id="rId8" imgW="647640" imgH="393480" progId="Equation.3">
              <p:embed/>
            </p:oleObj>
          </a:graphicData>
        </a:graphic>
      </p:graphicFrame>
      <p:graphicFrame>
        <p:nvGraphicFramePr>
          <p:cNvPr id="24615" name="Object 39"/>
          <p:cNvGraphicFramePr>
            <a:graphicFrameLocks noChangeAspect="1"/>
          </p:cNvGraphicFramePr>
          <p:nvPr/>
        </p:nvGraphicFramePr>
        <p:xfrm>
          <a:off x="5292725" y="873125"/>
          <a:ext cx="1663700" cy="401638"/>
        </p:xfrm>
        <a:graphic>
          <a:graphicData uri="http://schemas.openxmlformats.org/presentationml/2006/ole">
            <p:oleObj spid="_x0000_s24615" name="Формула" r:id="rId9" imgW="736560" imgH="177480" progId="Equation.3">
              <p:embed/>
            </p:oleObj>
          </a:graphicData>
        </a:graphic>
      </p:graphicFrame>
      <p:graphicFrame>
        <p:nvGraphicFramePr>
          <p:cNvPr id="24616" name="Object 40"/>
          <p:cNvGraphicFramePr>
            <a:graphicFrameLocks noChangeAspect="1"/>
          </p:cNvGraphicFramePr>
          <p:nvPr/>
        </p:nvGraphicFramePr>
        <p:xfrm>
          <a:off x="5364163" y="2816225"/>
          <a:ext cx="1841500" cy="430213"/>
        </p:xfrm>
        <a:graphic>
          <a:graphicData uri="http://schemas.openxmlformats.org/presentationml/2006/ole">
            <p:oleObj spid="_x0000_s24616" name="Формула" r:id="rId10" imgW="761760" imgH="177480" progId="Equation.3">
              <p:embed/>
            </p:oleObj>
          </a:graphicData>
        </a:graphic>
      </p:graphicFrame>
      <p:sp>
        <p:nvSpPr>
          <p:cNvPr id="24617" name="Line 41"/>
          <p:cNvSpPr>
            <a:spLocks noChangeShapeType="1"/>
          </p:cNvSpPr>
          <p:nvPr/>
        </p:nvSpPr>
        <p:spPr bwMode="auto">
          <a:xfrm flipV="1">
            <a:off x="4319588" y="3033713"/>
            <a:ext cx="971550" cy="395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4356100" y="3608388"/>
            <a:ext cx="1044575" cy="252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4620" name="Object 44"/>
          <p:cNvGraphicFramePr>
            <a:graphicFrameLocks noChangeAspect="1"/>
          </p:cNvGraphicFramePr>
          <p:nvPr/>
        </p:nvGraphicFramePr>
        <p:xfrm>
          <a:off x="2771775" y="5121275"/>
          <a:ext cx="1366838" cy="1009650"/>
        </p:xfrm>
        <a:graphic>
          <a:graphicData uri="http://schemas.openxmlformats.org/presentationml/2006/ole">
            <p:oleObj spid="_x0000_s24620" name="Формула" r:id="rId11" imgW="533160" imgH="393480" progId="Equation.3">
              <p:embed/>
            </p:oleObj>
          </a:graphicData>
        </a:graphic>
      </p:graphicFrame>
      <p:graphicFrame>
        <p:nvGraphicFramePr>
          <p:cNvPr id="24621" name="Object 45"/>
          <p:cNvGraphicFramePr>
            <a:graphicFrameLocks noChangeAspect="1"/>
          </p:cNvGraphicFramePr>
          <p:nvPr/>
        </p:nvGraphicFramePr>
        <p:xfrm>
          <a:off x="5435600" y="4724400"/>
          <a:ext cx="1692275" cy="520700"/>
        </p:xfrm>
        <a:graphic>
          <a:graphicData uri="http://schemas.openxmlformats.org/presentationml/2006/ole">
            <p:oleObj spid="_x0000_s24621" name="Формула" r:id="rId12" imgW="660240" imgH="203040" progId="Equation.3">
              <p:embed/>
            </p:oleObj>
          </a:graphicData>
        </a:graphic>
      </p:graphicFrame>
      <p:graphicFrame>
        <p:nvGraphicFramePr>
          <p:cNvPr id="24622" name="Object 46"/>
          <p:cNvGraphicFramePr>
            <a:graphicFrameLocks noChangeAspect="1"/>
          </p:cNvGraphicFramePr>
          <p:nvPr/>
        </p:nvGraphicFramePr>
        <p:xfrm>
          <a:off x="5688013" y="5445125"/>
          <a:ext cx="1296987" cy="1017588"/>
        </p:xfrm>
        <a:graphic>
          <a:graphicData uri="http://schemas.openxmlformats.org/presentationml/2006/ole">
            <p:oleObj spid="_x0000_s24622" name="Формула" r:id="rId13" imgW="533160" imgH="419040" progId="Equation.3">
              <p:embed/>
            </p:oleObj>
          </a:graphicData>
        </a:graphic>
      </p:graphicFrame>
      <p:sp>
        <p:nvSpPr>
          <p:cNvPr id="24623" name="Line 47"/>
          <p:cNvSpPr>
            <a:spLocks noChangeShapeType="1"/>
          </p:cNvSpPr>
          <p:nvPr/>
        </p:nvSpPr>
        <p:spPr bwMode="auto">
          <a:xfrm flipV="1">
            <a:off x="4211638" y="1052513"/>
            <a:ext cx="75565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24" name="Line 48"/>
          <p:cNvSpPr>
            <a:spLocks noChangeShapeType="1"/>
          </p:cNvSpPr>
          <p:nvPr/>
        </p:nvSpPr>
        <p:spPr bwMode="auto">
          <a:xfrm>
            <a:off x="4211638" y="1592263"/>
            <a:ext cx="1044575" cy="252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25" name="Line 49"/>
          <p:cNvSpPr>
            <a:spLocks noChangeShapeType="1"/>
          </p:cNvSpPr>
          <p:nvPr/>
        </p:nvSpPr>
        <p:spPr bwMode="auto">
          <a:xfrm flipV="1">
            <a:off x="4392613" y="5013325"/>
            <a:ext cx="900112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26" name="Line 50"/>
          <p:cNvSpPr>
            <a:spLocks noChangeShapeType="1"/>
          </p:cNvSpPr>
          <p:nvPr/>
        </p:nvSpPr>
        <p:spPr bwMode="auto">
          <a:xfrm>
            <a:off x="4392613" y="5734050"/>
            <a:ext cx="1150937" cy="250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617" grpId="0" animBg="1"/>
      <p:bldP spid="24618" grpId="0" animBg="1"/>
      <p:bldP spid="24623" grpId="0" animBg="1"/>
      <p:bldP spid="24624" grpId="0" animBg="1"/>
      <p:bldP spid="24625" grpId="0" animBg="1"/>
      <p:bldP spid="246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843213" y="296863"/>
            <a:ext cx="2874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chemeClr val="folHlink"/>
                </a:solidFill>
              </a:rPr>
              <a:t>Реши задачу</a:t>
            </a:r>
          </a:p>
        </p:txBody>
      </p:sp>
      <p:grpSp>
        <p:nvGrpSpPr>
          <p:cNvPr id="27675" name="Group 27"/>
          <p:cNvGrpSpPr>
            <a:grpSpLocks/>
          </p:cNvGrpSpPr>
          <p:nvPr/>
        </p:nvGrpSpPr>
        <p:grpSpPr bwMode="auto">
          <a:xfrm>
            <a:off x="231775" y="898525"/>
            <a:ext cx="7588250" cy="3911600"/>
            <a:chOff x="146" y="566"/>
            <a:chExt cx="4780" cy="2464"/>
          </a:xfrm>
        </p:grpSpPr>
        <p:grpSp>
          <p:nvGrpSpPr>
            <p:cNvPr id="27663" name="Group 15"/>
            <p:cNvGrpSpPr>
              <a:grpSpLocks/>
            </p:cNvGrpSpPr>
            <p:nvPr/>
          </p:nvGrpSpPr>
          <p:grpSpPr bwMode="auto">
            <a:xfrm>
              <a:off x="725" y="640"/>
              <a:ext cx="4201" cy="577"/>
              <a:chOff x="725" y="640"/>
              <a:chExt cx="4201" cy="577"/>
            </a:xfrm>
          </p:grpSpPr>
          <p:sp>
            <p:nvSpPr>
              <p:cNvPr id="27659" name="Text Box 11"/>
              <p:cNvSpPr txBox="1">
                <a:spLocks noChangeArrowheads="1"/>
              </p:cNvSpPr>
              <p:nvPr/>
            </p:nvSpPr>
            <p:spPr bwMode="auto">
              <a:xfrm>
                <a:off x="725" y="640"/>
                <a:ext cx="4201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Найти углы, которые образует диагональ прямоугольника</a:t>
                </a:r>
              </a:p>
              <a:p>
                <a:r>
                  <a:rPr lang="ru-RU"/>
                  <a:t>с его сторонами, если стороны прямоугольника равны</a:t>
                </a:r>
              </a:p>
              <a:p>
                <a:r>
                  <a:rPr lang="ru-RU"/>
                  <a:t>     дм и 1 дм.</a:t>
                </a:r>
              </a:p>
            </p:txBody>
          </p:sp>
          <p:graphicFrame>
            <p:nvGraphicFramePr>
              <p:cNvPr id="27662" name="Object 14"/>
              <p:cNvGraphicFramePr>
                <a:graphicFrameLocks noChangeAspect="1"/>
              </p:cNvGraphicFramePr>
              <p:nvPr/>
            </p:nvGraphicFramePr>
            <p:xfrm>
              <a:off x="771" y="1003"/>
              <a:ext cx="189" cy="189"/>
            </p:xfrm>
            <a:graphic>
              <a:graphicData uri="http://schemas.openxmlformats.org/presentationml/2006/ole">
                <p:oleObj spid="_x0000_s27662" name="Формула" r:id="rId4" imgW="228600" imgH="228600" progId="Equation.3">
                  <p:embed/>
                </p:oleObj>
              </a:graphicData>
            </a:graphic>
          </p:graphicFrame>
        </p:grpSp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1610" y="1774"/>
              <a:ext cx="2155" cy="95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 flipV="1">
              <a:off x="1610" y="1774"/>
              <a:ext cx="2178" cy="95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1393" y="2742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1461" y="1563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В</a:t>
              </a:r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3742" y="1548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3787" y="2659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К</a:t>
              </a:r>
            </a:p>
          </p:txBody>
        </p:sp>
        <p:graphicFrame>
          <p:nvGraphicFramePr>
            <p:cNvPr id="27660" name="Object 12"/>
            <p:cNvGraphicFramePr>
              <a:graphicFrameLocks noChangeAspect="1"/>
            </p:cNvGraphicFramePr>
            <p:nvPr/>
          </p:nvGraphicFramePr>
          <p:xfrm>
            <a:off x="2585" y="2772"/>
            <a:ext cx="258" cy="258"/>
          </p:xfrm>
          <a:graphic>
            <a:graphicData uri="http://schemas.openxmlformats.org/presentationml/2006/ole">
              <p:oleObj spid="_x0000_s27660" name="Формула" r:id="rId5" imgW="228600" imgH="228600" progId="Equation.3">
                <p:embed/>
              </p:oleObj>
            </a:graphicData>
          </a:graphic>
        </p:graphicFrame>
        <p:sp>
          <p:nvSpPr>
            <p:cNvPr id="27665" name="Text Box 17"/>
            <p:cNvSpPr txBox="1">
              <a:spLocks noChangeArrowheads="1"/>
            </p:cNvSpPr>
            <p:nvPr/>
          </p:nvSpPr>
          <p:spPr bwMode="auto">
            <a:xfrm>
              <a:off x="3787" y="2160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/>
                <a:t>1</a:t>
              </a:r>
            </a:p>
          </p:txBody>
        </p:sp>
        <p:sp>
          <p:nvSpPr>
            <p:cNvPr id="27666" name="Text Box 18"/>
            <p:cNvSpPr txBox="1">
              <a:spLocks noChangeArrowheads="1"/>
            </p:cNvSpPr>
            <p:nvPr/>
          </p:nvSpPr>
          <p:spPr bwMode="auto">
            <a:xfrm>
              <a:off x="146" y="566"/>
              <a:ext cx="256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1.</a:t>
              </a:r>
            </a:p>
          </p:txBody>
        </p:sp>
      </p:grpSp>
      <p:grpSp>
        <p:nvGrpSpPr>
          <p:cNvPr id="27674" name="Group 26"/>
          <p:cNvGrpSpPr>
            <a:grpSpLocks/>
          </p:cNvGrpSpPr>
          <p:nvPr/>
        </p:nvGrpSpPr>
        <p:grpSpPr bwMode="auto">
          <a:xfrm>
            <a:off x="7200900" y="6381750"/>
            <a:ext cx="1260475" cy="287338"/>
            <a:chOff x="4536" y="4020"/>
            <a:chExt cx="794" cy="181"/>
          </a:xfrm>
        </p:grpSpPr>
        <p:sp>
          <p:nvSpPr>
            <p:cNvPr id="27668" name="AutoShape 20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4830" y="4020"/>
              <a:ext cx="204" cy="181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9" name="AutoShape 21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126" y="4020"/>
              <a:ext cx="204" cy="181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0" name="AutoShape 22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4536" y="4020"/>
              <a:ext cx="227" cy="181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3363913" y="5360988"/>
            <a:ext cx="1184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30</a:t>
            </a:r>
            <a:r>
              <a:rPr lang="ru-RU" b="1" baseline="30000"/>
              <a:t>0</a:t>
            </a:r>
            <a:r>
              <a:rPr lang="ru-RU" b="1"/>
              <a:t>, 60</a:t>
            </a:r>
            <a:r>
              <a:rPr lang="ru-RU" b="1" baseline="30000"/>
              <a:t>0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13" name="Group 41"/>
          <p:cNvGrpSpPr>
            <a:grpSpLocks/>
          </p:cNvGrpSpPr>
          <p:nvPr/>
        </p:nvGrpSpPr>
        <p:grpSpPr bwMode="auto">
          <a:xfrm>
            <a:off x="7200900" y="6381750"/>
            <a:ext cx="1260475" cy="287338"/>
            <a:chOff x="4536" y="4020"/>
            <a:chExt cx="794" cy="181"/>
          </a:xfrm>
        </p:grpSpPr>
        <p:sp>
          <p:nvSpPr>
            <p:cNvPr id="28678" name="AutoShape 6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4853" y="4020"/>
              <a:ext cx="204" cy="181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79" name="AutoShape 7"/>
            <p:cNvSpPr>
              <a:spLocks noChangeArrowheads="1"/>
            </p:cNvSpPr>
            <p:nvPr/>
          </p:nvSpPr>
          <p:spPr bwMode="auto">
            <a:xfrm>
              <a:off x="5126" y="4020"/>
              <a:ext cx="204" cy="181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0" name="AutoShape 8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4536" y="4020"/>
              <a:ext cx="227" cy="181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712" name="Group 40"/>
          <p:cNvGrpSpPr>
            <a:grpSpLocks/>
          </p:cNvGrpSpPr>
          <p:nvPr/>
        </p:nvGrpSpPr>
        <p:grpSpPr bwMode="auto">
          <a:xfrm>
            <a:off x="1871663" y="3789363"/>
            <a:ext cx="5148262" cy="2166937"/>
            <a:chOff x="1179" y="2387"/>
            <a:chExt cx="3243" cy="1365"/>
          </a:xfrm>
        </p:grpSpPr>
        <p:sp>
          <p:nvSpPr>
            <p:cNvPr id="28687" name="Text Box 15"/>
            <p:cNvSpPr txBox="1">
              <a:spLocks noChangeArrowheads="1"/>
            </p:cNvSpPr>
            <p:nvPr/>
          </p:nvSpPr>
          <p:spPr bwMode="auto">
            <a:xfrm>
              <a:off x="1179" y="2387"/>
              <a:ext cx="287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3.</a:t>
              </a:r>
            </a:p>
          </p:txBody>
        </p:sp>
        <p:grpSp>
          <p:nvGrpSpPr>
            <p:cNvPr id="28692" name="Group 20"/>
            <p:cNvGrpSpPr>
              <a:grpSpLocks/>
            </p:cNvGrpSpPr>
            <p:nvPr/>
          </p:nvGrpSpPr>
          <p:grpSpPr bwMode="auto">
            <a:xfrm>
              <a:off x="1950" y="3022"/>
              <a:ext cx="2086" cy="730"/>
              <a:chOff x="1474" y="2976"/>
              <a:chExt cx="2086" cy="730"/>
            </a:xfrm>
          </p:grpSpPr>
          <p:sp>
            <p:nvSpPr>
              <p:cNvPr id="28688" name="AutoShape 16"/>
              <p:cNvSpPr>
                <a:spLocks noChangeArrowheads="1"/>
              </p:cNvSpPr>
              <p:nvPr/>
            </p:nvSpPr>
            <p:spPr bwMode="auto">
              <a:xfrm>
                <a:off x="1474" y="2976"/>
                <a:ext cx="2086" cy="522"/>
              </a:xfrm>
              <a:prstGeom prst="parallelogram">
                <a:avLst>
                  <a:gd name="adj" fmla="val 99904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689" name="Text Box 17"/>
              <p:cNvSpPr txBox="1">
                <a:spLocks noChangeArrowheads="1"/>
              </p:cNvSpPr>
              <p:nvPr/>
            </p:nvSpPr>
            <p:spPr bwMode="auto">
              <a:xfrm>
                <a:off x="1542" y="3045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2</a:t>
                </a:r>
              </a:p>
            </p:txBody>
          </p:sp>
          <p:sp>
            <p:nvSpPr>
              <p:cNvPr id="28690" name="Text Box 18"/>
              <p:cNvSpPr txBox="1">
                <a:spLocks noChangeArrowheads="1"/>
              </p:cNvSpPr>
              <p:nvPr/>
            </p:nvSpPr>
            <p:spPr bwMode="auto">
              <a:xfrm>
                <a:off x="2154" y="3475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6</a:t>
                </a:r>
              </a:p>
            </p:txBody>
          </p:sp>
          <p:sp>
            <p:nvSpPr>
              <p:cNvPr id="28691" name="Text Box 19"/>
              <p:cNvSpPr txBox="1">
                <a:spLocks noChangeArrowheads="1"/>
              </p:cNvSpPr>
              <p:nvPr/>
            </p:nvSpPr>
            <p:spPr bwMode="auto">
              <a:xfrm>
                <a:off x="1565" y="3339"/>
                <a:ext cx="41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/>
                  <a:t>60</a:t>
                </a:r>
                <a:r>
                  <a:rPr lang="ru-RU" sz="1200" baseline="30000"/>
                  <a:t>0</a:t>
                </a:r>
              </a:p>
            </p:txBody>
          </p:sp>
        </p:grpSp>
        <p:sp>
          <p:nvSpPr>
            <p:cNvPr id="28693" name="Text Box 21"/>
            <p:cNvSpPr txBox="1">
              <a:spLocks noChangeArrowheads="1"/>
            </p:cNvSpPr>
            <p:nvPr/>
          </p:nvSpPr>
          <p:spPr bwMode="auto">
            <a:xfrm>
              <a:off x="1859" y="2409"/>
              <a:ext cx="25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Найти площадь параллелограмма:</a:t>
              </a:r>
            </a:p>
          </p:txBody>
        </p:sp>
      </p:grp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4732338" y="6297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8695" name="Object 23"/>
          <p:cNvGraphicFramePr>
            <a:graphicFrameLocks noChangeAspect="1"/>
          </p:cNvGraphicFramePr>
          <p:nvPr/>
        </p:nvGraphicFramePr>
        <p:xfrm>
          <a:off x="7056438" y="5192713"/>
          <a:ext cx="684212" cy="514350"/>
        </p:xfrm>
        <a:graphic>
          <a:graphicData uri="http://schemas.openxmlformats.org/presentationml/2006/ole">
            <p:oleObj spid="_x0000_s28695" name="Формула" r:id="rId4" imgW="304560" imgH="228600" progId="Equation.3">
              <p:embed/>
            </p:oleObj>
          </a:graphicData>
        </a:graphic>
      </p:graphicFrame>
      <p:grpSp>
        <p:nvGrpSpPr>
          <p:cNvPr id="28711" name="Group 39"/>
          <p:cNvGrpSpPr>
            <a:grpSpLocks/>
          </p:cNvGrpSpPr>
          <p:nvPr/>
        </p:nvGrpSpPr>
        <p:grpSpPr bwMode="auto">
          <a:xfrm>
            <a:off x="411163" y="0"/>
            <a:ext cx="6161087" cy="3411538"/>
            <a:chOff x="259" y="0"/>
            <a:chExt cx="3881" cy="2149"/>
          </a:xfrm>
        </p:grpSpPr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2086" y="0"/>
              <a:ext cx="181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chemeClr val="folHlink"/>
                  </a:solidFill>
                </a:rPr>
                <a:t>Реши задачу</a:t>
              </a:r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259" y="407"/>
              <a:ext cx="287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2.</a:t>
              </a:r>
            </a:p>
          </p:txBody>
        </p:sp>
        <p:grpSp>
          <p:nvGrpSpPr>
            <p:cNvPr id="28707" name="Group 35"/>
            <p:cNvGrpSpPr>
              <a:grpSpLocks/>
            </p:cNvGrpSpPr>
            <p:nvPr/>
          </p:nvGrpSpPr>
          <p:grpSpPr bwMode="auto">
            <a:xfrm>
              <a:off x="930" y="754"/>
              <a:ext cx="2371" cy="1395"/>
              <a:chOff x="703" y="520"/>
              <a:chExt cx="2371" cy="1395"/>
            </a:xfrm>
          </p:grpSpPr>
          <p:grpSp>
            <p:nvGrpSpPr>
              <p:cNvPr id="28698" name="Group 26"/>
              <p:cNvGrpSpPr>
                <a:grpSpLocks/>
              </p:cNvGrpSpPr>
              <p:nvPr/>
            </p:nvGrpSpPr>
            <p:grpSpPr bwMode="auto">
              <a:xfrm>
                <a:off x="952" y="731"/>
                <a:ext cx="1860" cy="1021"/>
                <a:chOff x="952" y="731"/>
                <a:chExt cx="1860" cy="1021"/>
              </a:xfrm>
            </p:grpSpPr>
            <p:sp>
              <p:nvSpPr>
                <p:cNvPr id="28682" name="AutoShape 10"/>
                <p:cNvSpPr>
                  <a:spLocks noChangeArrowheads="1"/>
                </p:cNvSpPr>
                <p:nvPr/>
              </p:nvSpPr>
              <p:spPr bwMode="auto">
                <a:xfrm>
                  <a:off x="952" y="731"/>
                  <a:ext cx="1860" cy="1021"/>
                </a:xfrm>
                <a:prstGeom prst="rtTriangle">
                  <a:avLst/>
                </a:prstGeom>
                <a:solidFill>
                  <a:srgbClr val="04E65A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28697" name="Group 25"/>
                <p:cNvGrpSpPr>
                  <a:grpSpLocks/>
                </p:cNvGrpSpPr>
                <p:nvPr/>
              </p:nvGrpSpPr>
              <p:grpSpPr bwMode="auto">
                <a:xfrm>
                  <a:off x="952" y="1638"/>
                  <a:ext cx="159" cy="108"/>
                  <a:chOff x="952" y="1638"/>
                  <a:chExt cx="159" cy="108"/>
                </a:xfrm>
              </p:grpSpPr>
              <p:sp>
                <p:nvSpPr>
                  <p:cNvPr id="28683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52" y="1638"/>
                    <a:ext cx="159" cy="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684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111" y="1638"/>
                    <a:ext cx="0" cy="10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8700" name="Text Box 28"/>
              <p:cNvSpPr txBox="1">
                <a:spLocks noChangeArrowheads="1"/>
              </p:cNvSpPr>
              <p:nvPr/>
            </p:nvSpPr>
            <p:spPr bwMode="auto">
              <a:xfrm>
                <a:off x="917" y="860"/>
                <a:ext cx="35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60</a:t>
                </a:r>
                <a:r>
                  <a:rPr lang="ru-RU" baseline="30000"/>
                  <a:t>0</a:t>
                </a:r>
              </a:p>
            </p:txBody>
          </p:sp>
          <p:sp>
            <p:nvSpPr>
              <p:cNvPr id="28701" name="Text Box 29"/>
              <p:cNvSpPr txBox="1">
                <a:spLocks noChangeArrowheads="1"/>
              </p:cNvSpPr>
              <p:nvPr/>
            </p:nvSpPr>
            <p:spPr bwMode="auto">
              <a:xfrm>
                <a:off x="1779" y="973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4</a:t>
                </a:r>
              </a:p>
            </p:txBody>
          </p:sp>
          <p:sp>
            <p:nvSpPr>
              <p:cNvPr id="28702" name="Text Box 30"/>
              <p:cNvSpPr txBox="1">
                <a:spLocks noChangeArrowheads="1"/>
              </p:cNvSpPr>
              <p:nvPr/>
            </p:nvSpPr>
            <p:spPr bwMode="auto">
              <a:xfrm>
                <a:off x="703" y="1684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С</a:t>
                </a:r>
              </a:p>
            </p:txBody>
          </p:sp>
          <p:sp>
            <p:nvSpPr>
              <p:cNvPr id="28705" name="Text Box 33"/>
              <p:cNvSpPr txBox="1">
                <a:spLocks noChangeArrowheads="1"/>
              </p:cNvSpPr>
              <p:nvPr/>
            </p:nvSpPr>
            <p:spPr bwMode="auto">
              <a:xfrm>
                <a:off x="781" y="520"/>
                <a:ext cx="22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А</a:t>
                </a:r>
              </a:p>
            </p:txBody>
          </p:sp>
          <p:sp>
            <p:nvSpPr>
              <p:cNvPr id="28706" name="Text Box 34"/>
              <p:cNvSpPr txBox="1">
                <a:spLocks noChangeArrowheads="1"/>
              </p:cNvSpPr>
              <p:nvPr/>
            </p:nvSpPr>
            <p:spPr bwMode="auto">
              <a:xfrm>
                <a:off x="2867" y="1631"/>
                <a:ext cx="2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В</a:t>
                </a:r>
              </a:p>
            </p:txBody>
          </p:sp>
        </p:grpSp>
        <p:sp>
          <p:nvSpPr>
            <p:cNvPr id="28708" name="Text Box 36"/>
            <p:cNvSpPr txBox="1">
              <a:spLocks noChangeArrowheads="1"/>
            </p:cNvSpPr>
            <p:nvPr/>
          </p:nvSpPr>
          <p:spPr bwMode="auto">
            <a:xfrm>
              <a:off x="862" y="482"/>
              <a:ext cx="32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Найти катеты прямоугольного треугольника:</a:t>
              </a:r>
            </a:p>
          </p:txBody>
        </p:sp>
      </p:grpSp>
      <p:graphicFrame>
        <p:nvGraphicFramePr>
          <p:cNvPr id="28710" name="Object 38"/>
          <p:cNvGraphicFramePr>
            <a:graphicFrameLocks noChangeAspect="1"/>
          </p:cNvGraphicFramePr>
          <p:nvPr/>
        </p:nvGraphicFramePr>
        <p:xfrm>
          <a:off x="5472113" y="1881188"/>
          <a:ext cx="2752725" cy="568325"/>
        </p:xfrm>
        <a:graphic>
          <a:graphicData uri="http://schemas.openxmlformats.org/presentationml/2006/ole">
            <p:oleObj spid="_x0000_s28710" name="Формула" r:id="rId5" imgW="11682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404813"/>
            <a:ext cx="8826500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52352" bIns="38088" anchor="ctr">
            <a:spAutoFit/>
          </a:bodyPr>
          <a:lstStyle/>
          <a:p>
            <a:pPr algn="ctr"/>
            <a:r>
              <a:rPr lang="ru-RU" sz="2400" b="1" i="1">
                <a:solidFill>
                  <a:schemeClr val="tx2"/>
                </a:solidFill>
              </a:rPr>
              <a:t>История названий</a:t>
            </a:r>
            <a:endParaRPr lang="en-US" sz="2400" b="1" i="1">
              <a:solidFill>
                <a:schemeClr val="tx2"/>
              </a:solidFill>
            </a:endParaRPr>
          </a:p>
          <a:p>
            <a:pPr algn="ctr"/>
            <a:endParaRPr lang="ru-RU" sz="2000" b="1" i="1"/>
          </a:p>
          <a:p>
            <a:pPr algn="ctr"/>
            <a:r>
              <a:rPr lang="ru-RU"/>
              <a:t>Линия синуса у индийских математиков первоначально</a:t>
            </a:r>
          </a:p>
          <a:p>
            <a:pPr algn="ctr"/>
            <a:r>
              <a:rPr lang="ru-RU"/>
              <a:t> называлась </a:t>
            </a:r>
            <a:r>
              <a:rPr lang="ru-RU" i="1"/>
              <a:t>«арха-джива»</a:t>
            </a:r>
            <a:r>
              <a:rPr lang="ru-RU"/>
              <a:t> («полутетива», то есть половина хорды), </a:t>
            </a:r>
          </a:p>
          <a:p>
            <a:pPr algn="ctr"/>
            <a:r>
              <a:rPr lang="ru-RU"/>
              <a:t>затем слово </a:t>
            </a:r>
            <a:r>
              <a:rPr lang="ru-RU" i="1"/>
              <a:t>«арха»</a:t>
            </a:r>
            <a:r>
              <a:rPr lang="ru-RU"/>
              <a:t> было отброшено и линию синуса стали</a:t>
            </a:r>
          </a:p>
          <a:p>
            <a:pPr algn="ctr"/>
            <a:r>
              <a:rPr lang="ru-RU"/>
              <a:t> называть просто </a:t>
            </a:r>
            <a:r>
              <a:rPr lang="ru-RU" i="1"/>
              <a:t>«джива»</a:t>
            </a:r>
            <a:r>
              <a:rPr lang="ru-RU"/>
              <a:t>.</a:t>
            </a:r>
          </a:p>
          <a:p>
            <a:pPr algn="ctr"/>
            <a:r>
              <a:rPr lang="ru-RU"/>
              <a:t>Арабские переводчики стали называть линию синуса </a:t>
            </a:r>
            <a:r>
              <a:rPr lang="ru-RU" i="1"/>
              <a:t>«джиба»</a:t>
            </a:r>
            <a:r>
              <a:rPr lang="en-US" i="1"/>
              <a:t>.</a:t>
            </a:r>
            <a:endParaRPr lang="ru-RU"/>
          </a:p>
          <a:p>
            <a:pPr algn="ctr"/>
            <a:r>
              <a:rPr lang="ru-RU" i="1"/>
              <a:t>Затем а</a:t>
            </a:r>
            <a:r>
              <a:rPr lang="ru-RU"/>
              <a:t>рабы стали произносить название линии синуса </a:t>
            </a:r>
            <a:r>
              <a:rPr lang="ru-RU" i="1"/>
              <a:t>«джайб»</a:t>
            </a:r>
            <a:r>
              <a:rPr lang="ru-RU"/>
              <a:t>,</a:t>
            </a:r>
          </a:p>
          <a:p>
            <a:pPr algn="ctr"/>
            <a:r>
              <a:rPr lang="ru-RU"/>
              <a:t> что буквально обозначает «впадина», «пазуха».</a:t>
            </a:r>
          </a:p>
          <a:p>
            <a:pPr algn="ctr"/>
            <a:r>
              <a:rPr lang="ru-RU"/>
              <a:t> При переводе арабских сочинений на </a:t>
            </a:r>
            <a:r>
              <a:rPr lang="ru-RU">
                <a:hlinkClick r:id="rId3" tooltip="Латынь"/>
              </a:rPr>
              <a:t>латынь</a:t>
            </a:r>
            <a:r>
              <a:rPr lang="ru-RU"/>
              <a:t> европейские переводчики</a:t>
            </a:r>
          </a:p>
          <a:p>
            <a:pPr algn="ctr"/>
            <a:r>
              <a:rPr lang="ru-RU"/>
              <a:t> перевели слово </a:t>
            </a:r>
            <a:r>
              <a:rPr lang="ru-RU" i="1"/>
              <a:t>«джайб»</a:t>
            </a:r>
            <a:r>
              <a:rPr lang="ru-RU"/>
              <a:t> латинским словом </a:t>
            </a:r>
            <a:r>
              <a:rPr lang="ru-RU" i="1"/>
              <a:t>sinus</a:t>
            </a:r>
            <a:r>
              <a:rPr lang="ru-RU"/>
              <a:t>, имеющим то же значение.</a:t>
            </a:r>
          </a:p>
          <a:p>
            <a:pPr algn="ctr"/>
            <a:r>
              <a:rPr lang="ru-RU"/>
              <a:t>Современные краткие обозначения </a:t>
            </a:r>
            <a:r>
              <a:rPr lang="ru-RU" i="1"/>
              <a:t>sin</a:t>
            </a:r>
            <a:r>
              <a:rPr lang="ru-RU"/>
              <a:t> и </a:t>
            </a:r>
            <a:r>
              <a:rPr lang="ru-RU" i="1"/>
              <a:t>cos</a:t>
            </a:r>
            <a:r>
              <a:rPr lang="ru-RU"/>
              <a:t> введены </a:t>
            </a:r>
            <a:r>
              <a:rPr lang="ru-RU">
                <a:hlinkClick r:id="rId4" tooltip="Отред, Уильям"/>
              </a:rPr>
              <a:t>Уильямом Отредом</a:t>
            </a:r>
            <a:r>
              <a:rPr lang="ru-RU"/>
              <a:t> </a:t>
            </a:r>
            <a:endParaRPr lang="en-US"/>
          </a:p>
          <a:p>
            <a:pPr algn="ctr"/>
            <a:r>
              <a:rPr lang="ru-RU"/>
              <a:t>и закреплены в трудах </a:t>
            </a:r>
            <a:r>
              <a:rPr lang="ru-RU">
                <a:hlinkClick r:id="rId5" tooltip="Эйлер, Леонард"/>
              </a:rPr>
              <a:t>Эйлера</a:t>
            </a:r>
            <a:r>
              <a:rPr lang="ru-RU"/>
              <a:t>.</a:t>
            </a:r>
          </a:p>
          <a:p>
            <a:pPr algn="ctr"/>
            <a:r>
              <a:rPr lang="ru-RU"/>
              <a:t>Термин «тангенс» (от </a:t>
            </a:r>
            <a:r>
              <a:rPr lang="ru-RU">
                <a:hlinkClick r:id="rId6" tooltip="Латинский язык"/>
              </a:rPr>
              <a:t>лат.</a:t>
            </a:r>
            <a:r>
              <a:rPr lang="ru-RU"/>
              <a:t> </a:t>
            </a:r>
            <a:r>
              <a:rPr lang="ru-RU" i="1"/>
              <a:t>tangens</a:t>
            </a:r>
            <a:r>
              <a:rPr lang="ru-RU"/>
              <a:t> — касающийся) введен</a:t>
            </a:r>
            <a:endParaRPr lang="en-US"/>
          </a:p>
          <a:p>
            <a:pPr algn="ctr"/>
            <a:r>
              <a:rPr lang="ru-RU"/>
              <a:t> датским математиком </a:t>
            </a:r>
            <a:r>
              <a:rPr lang="ru-RU">
                <a:hlinkClick r:id="rId7" tooltip="Финке, Томас (страница отсутствует)"/>
              </a:rPr>
              <a:t>Томасом Финке</a:t>
            </a:r>
            <a:r>
              <a:rPr lang="ru-RU"/>
              <a:t> </a:t>
            </a:r>
            <a:endParaRPr lang="en-US"/>
          </a:p>
          <a:p>
            <a:pPr algn="ctr"/>
            <a:r>
              <a:rPr lang="ru-RU"/>
              <a:t>(1561—1656) в его книге «Геометрия круглого» (Geometria rotundi, 1583)</a:t>
            </a:r>
          </a:p>
          <a:p>
            <a:pPr algn="ctr"/>
            <a:r>
              <a:rPr lang="ru-RU"/>
              <a:t>Сам термин </a:t>
            </a:r>
            <a:r>
              <a:rPr lang="ru-RU" i="1"/>
              <a:t>тригонометрические функции</a:t>
            </a:r>
            <a:r>
              <a:rPr lang="ru-RU"/>
              <a:t> введён </a:t>
            </a:r>
            <a:r>
              <a:rPr lang="ru-RU">
                <a:hlinkClick r:id="rId8" tooltip="Клюгель, Георг Симон"/>
              </a:rPr>
              <a:t>Клюгелем</a:t>
            </a:r>
            <a:r>
              <a:rPr lang="ru-RU"/>
              <a:t> в </a:t>
            </a:r>
            <a:r>
              <a:rPr lang="ru-RU">
                <a:hlinkClick r:id="rId9" tooltip="1770"/>
              </a:rPr>
              <a:t>1770</a:t>
            </a:r>
            <a:r>
              <a:rPr lang="ru-RU"/>
              <a:t>.</a:t>
            </a:r>
          </a:p>
          <a:p>
            <a:pPr algn="ctr" eaLnBrk="0" hangingPunct="0"/>
            <a:endParaRPr lang="ru-RU">
              <a:latin typeface="Arial" charset="0"/>
            </a:endParaRP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7200900" y="6381750"/>
            <a:ext cx="1260475" cy="287338"/>
            <a:chOff x="4536" y="4020"/>
            <a:chExt cx="794" cy="181"/>
          </a:xfrm>
        </p:grpSpPr>
        <p:sp>
          <p:nvSpPr>
            <p:cNvPr id="34822" name="AutoShape 6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4853" y="4020"/>
              <a:ext cx="204" cy="181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3" name="AutoShape 7"/>
            <p:cNvSpPr>
              <a:spLocks noChangeArrowheads="1"/>
            </p:cNvSpPr>
            <p:nvPr/>
          </p:nvSpPr>
          <p:spPr bwMode="auto">
            <a:xfrm>
              <a:off x="5126" y="4020"/>
              <a:ext cx="204" cy="181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4" name="AutoShape 8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4536" y="4020"/>
              <a:ext cx="227" cy="181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439863" y="1376363"/>
            <a:ext cx="5327650" cy="31670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Желаю успехов в учёбе!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543550" y="6021388"/>
            <a:ext cx="2073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/>
              <a:t>Михайлова Л. П.</a:t>
            </a:r>
            <a:endParaRPr lang="en-US"/>
          </a:p>
          <a:p>
            <a:pPr algn="ctr"/>
            <a:r>
              <a:rPr lang="ru-RU"/>
              <a:t>ГОУ ЦО № 173.</a:t>
            </a:r>
            <a:endParaRPr lang="ru-RU">
              <a:latin typeface="Arial" charset="0"/>
            </a:endParaRPr>
          </a:p>
        </p:txBody>
      </p:sp>
      <p:sp>
        <p:nvSpPr>
          <p:cNvPr id="25607" name="AutoShape 7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101013" y="6200775"/>
            <a:ext cx="395287" cy="32385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527425" y="0"/>
            <a:ext cx="227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folHlink"/>
                </a:solidFill>
              </a:rPr>
              <a:t>Определения: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779838" y="441325"/>
            <a:ext cx="442753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1. </a:t>
            </a:r>
            <a:r>
              <a:rPr lang="ru-RU">
                <a:solidFill>
                  <a:schemeClr val="tx2"/>
                </a:solidFill>
              </a:rPr>
              <a:t>Синусом</a:t>
            </a:r>
            <a:r>
              <a:rPr lang="ru-RU"/>
              <a:t> острого угла</a:t>
            </a:r>
          </a:p>
          <a:p>
            <a:r>
              <a:rPr lang="ru-RU"/>
              <a:t>   прямоугольного треугольника </a:t>
            </a:r>
          </a:p>
          <a:p>
            <a:r>
              <a:rPr lang="ru-RU"/>
              <a:t>   называется</a:t>
            </a:r>
          </a:p>
          <a:p>
            <a:r>
              <a:rPr lang="ru-RU"/>
              <a:t>   </a:t>
            </a:r>
            <a:r>
              <a:rPr lang="ru-RU">
                <a:solidFill>
                  <a:schemeClr val="tx2"/>
                </a:solidFill>
              </a:rPr>
              <a:t>отношение противолежащего катета</a:t>
            </a:r>
          </a:p>
          <a:p>
            <a:r>
              <a:rPr lang="ru-RU">
                <a:solidFill>
                  <a:schemeClr val="tx2"/>
                </a:solidFill>
              </a:rPr>
              <a:t>   к гипотенузе</a:t>
            </a:r>
            <a:r>
              <a:rPr lang="ru-RU"/>
              <a:t>. </a:t>
            </a:r>
          </a:p>
        </p:txBody>
      </p:sp>
      <p:grpSp>
        <p:nvGrpSpPr>
          <p:cNvPr id="11295" name="Group 31"/>
          <p:cNvGrpSpPr>
            <a:grpSpLocks/>
          </p:cNvGrpSpPr>
          <p:nvPr/>
        </p:nvGrpSpPr>
        <p:grpSpPr bwMode="auto">
          <a:xfrm>
            <a:off x="3851275" y="1989138"/>
            <a:ext cx="2970213" cy="719137"/>
            <a:chOff x="2426" y="1253"/>
            <a:chExt cx="1871" cy="453"/>
          </a:xfrm>
        </p:grpSpPr>
        <p:grpSp>
          <p:nvGrpSpPr>
            <p:cNvPr id="11283" name="Group 19"/>
            <p:cNvGrpSpPr>
              <a:grpSpLocks/>
            </p:cNvGrpSpPr>
            <p:nvPr/>
          </p:nvGrpSpPr>
          <p:grpSpPr bwMode="auto">
            <a:xfrm>
              <a:off x="2426" y="1253"/>
              <a:ext cx="878" cy="453"/>
              <a:chOff x="2368" y="1502"/>
              <a:chExt cx="878" cy="453"/>
            </a:xfrm>
          </p:grpSpPr>
          <p:sp>
            <p:nvSpPr>
              <p:cNvPr id="11281" name="Text Box 17"/>
              <p:cNvSpPr txBox="1">
                <a:spLocks noChangeArrowheads="1"/>
              </p:cNvSpPr>
              <p:nvPr/>
            </p:nvSpPr>
            <p:spPr bwMode="auto">
              <a:xfrm>
                <a:off x="2368" y="1608"/>
                <a:ext cx="63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Sin A = </a:t>
                </a:r>
              </a:p>
            </p:txBody>
          </p:sp>
          <p:graphicFrame>
            <p:nvGraphicFramePr>
              <p:cNvPr id="11282" name="Object 18"/>
              <p:cNvGraphicFramePr>
                <a:graphicFrameLocks noChangeAspect="1"/>
              </p:cNvGraphicFramePr>
              <p:nvPr/>
            </p:nvGraphicFramePr>
            <p:xfrm>
              <a:off x="2925" y="1502"/>
              <a:ext cx="321" cy="453"/>
            </p:xfrm>
            <a:graphic>
              <a:graphicData uri="http://schemas.openxmlformats.org/presentationml/2006/ole">
                <p:oleObj spid="_x0000_s11282" name="Формула" r:id="rId4" imgW="279360" imgH="393480" progId="Equation.3">
                  <p:embed/>
                </p:oleObj>
              </a:graphicData>
            </a:graphic>
          </p:graphicFrame>
        </p:grpSp>
        <p:grpSp>
          <p:nvGrpSpPr>
            <p:cNvPr id="11284" name="Group 20"/>
            <p:cNvGrpSpPr>
              <a:grpSpLocks/>
            </p:cNvGrpSpPr>
            <p:nvPr/>
          </p:nvGrpSpPr>
          <p:grpSpPr bwMode="auto">
            <a:xfrm>
              <a:off x="3492" y="1253"/>
              <a:ext cx="805" cy="453"/>
              <a:chOff x="2368" y="1502"/>
              <a:chExt cx="805" cy="453"/>
            </a:xfrm>
          </p:grpSpPr>
          <p:sp>
            <p:nvSpPr>
              <p:cNvPr id="11285" name="Text Box 21"/>
              <p:cNvSpPr txBox="1">
                <a:spLocks noChangeArrowheads="1"/>
              </p:cNvSpPr>
              <p:nvPr/>
            </p:nvSpPr>
            <p:spPr bwMode="auto">
              <a:xfrm>
                <a:off x="2368" y="1608"/>
                <a:ext cx="63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Sin A = </a:t>
                </a:r>
              </a:p>
            </p:txBody>
          </p:sp>
          <p:graphicFrame>
            <p:nvGraphicFramePr>
              <p:cNvPr id="11286" name="Object 22"/>
              <p:cNvGraphicFramePr>
                <a:graphicFrameLocks noChangeAspect="1"/>
              </p:cNvGraphicFramePr>
              <p:nvPr/>
            </p:nvGraphicFramePr>
            <p:xfrm>
              <a:off x="2998" y="1502"/>
              <a:ext cx="175" cy="453"/>
            </p:xfrm>
            <a:graphic>
              <a:graphicData uri="http://schemas.openxmlformats.org/presentationml/2006/ole">
                <p:oleObj spid="_x0000_s11286" name="Формула" r:id="rId5" imgW="152280" imgH="393480" progId="Equation.3">
                  <p:embed/>
                </p:oleObj>
              </a:graphicData>
            </a:graphic>
          </p:graphicFrame>
        </p:grpSp>
      </p:grp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708400" y="2708275"/>
            <a:ext cx="39338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2. </a:t>
            </a:r>
            <a:r>
              <a:rPr lang="ru-RU">
                <a:solidFill>
                  <a:schemeClr val="tx2"/>
                </a:solidFill>
              </a:rPr>
              <a:t>Косинусом </a:t>
            </a:r>
            <a:r>
              <a:rPr lang="ru-RU"/>
              <a:t>острого угла</a:t>
            </a:r>
          </a:p>
          <a:p>
            <a:r>
              <a:rPr lang="ru-RU"/>
              <a:t>   прямоугольного треугольника </a:t>
            </a:r>
          </a:p>
          <a:p>
            <a:r>
              <a:rPr lang="ru-RU"/>
              <a:t>   называется</a:t>
            </a:r>
          </a:p>
          <a:p>
            <a:r>
              <a:rPr lang="ru-RU"/>
              <a:t>   </a:t>
            </a:r>
            <a:r>
              <a:rPr lang="ru-RU">
                <a:solidFill>
                  <a:schemeClr val="tx2"/>
                </a:solidFill>
              </a:rPr>
              <a:t>отношение прилежащего катета</a:t>
            </a:r>
          </a:p>
          <a:p>
            <a:r>
              <a:rPr lang="ru-RU">
                <a:solidFill>
                  <a:schemeClr val="tx2"/>
                </a:solidFill>
              </a:rPr>
              <a:t>   к гипотенузе. </a:t>
            </a:r>
          </a:p>
        </p:txBody>
      </p:sp>
      <p:grpSp>
        <p:nvGrpSpPr>
          <p:cNvPr id="11296" name="Group 32"/>
          <p:cNvGrpSpPr>
            <a:grpSpLocks/>
          </p:cNvGrpSpPr>
          <p:nvPr/>
        </p:nvGrpSpPr>
        <p:grpSpPr bwMode="auto">
          <a:xfrm>
            <a:off x="3851275" y="4257675"/>
            <a:ext cx="3122613" cy="684213"/>
            <a:chOff x="2449" y="2614"/>
            <a:chExt cx="1967" cy="431"/>
          </a:xfrm>
        </p:grpSpPr>
        <p:grpSp>
          <p:nvGrpSpPr>
            <p:cNvPr id="11290" name="Group 26"/>
            <p:cNvGrpSpPr>
              <a:grpSpLocks/>
            </p:cNvGrpSpPr>
            <p:nvPr/>
          </p:nvGrpSpPr>
          <p:grpSpPr bwMode="auto">
            <a:xfrm>
              <a:off x="2449" y="2614"/>
              <a:ext cx="955" cy="431"/>
              <a:chOff x="2381" y="2908"/>
              <a:chExt cx="955" cy="431"/>
            </a:xfrm>
          </p:grpSpPr>
          <p:sp>
            <p:nvSpPr>
              <p:cNvPr id="11288" name="Text Box 24"/>
              <p:cNvSpPr txBox="1">
                <a:spLocks noChangeArrowheads="1"/>
              </p:cNvSpPr>
              <p:nvPr/>
            </p:nvSpPr>
            <p:spPr bwMode="auto">
              <a:xfrm>
                <a:off x="2381" y="2976"/>
                <a:ext cx="6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Cos A = </a:t>
                </a:r>
              </a:p>
            </p:txBody>
          </p:sp>
          <p:graphicFrame>
            <p:nvGraphicFramePr>
              <p:cNvPr id="11289" name="Object 25"/>
              <p:cNvGraphicFramePr>
                <a:graphicFrameLocks noChangeAspect="1"/>
              </p:cNvGraphicFramePr>
              <p:nvPr/>
            </p:nvGraphicFramePr>
            <p:xfrm>
              <a:off x="3016" y="2908"/>
              <a:ext cx="320" cy="431"/>
            </p:xfrm>
            <a:graphic>
              <a:graphicData uri="http://schemas.openxmlformats.org/presentationml/2006/ole">
                <p:oleObj spid="_x0000_s11289" name="Формула" r:id="rId6" imgW="291960" imgH="393480" progId="Equation.3">
                  <p:embed/>
                </p:oleObj>
              </a:graphicData>
            </a:graphic>
          </p:graphicFrame>
        </p:grpSp>
        <p:grpSp>
          <p:nvGrpSpPr>
            <p:cNvPr id="11291" name="Group 27"/>
            <p:cNvGrpSpPr>
              <a:grpSpLocks/>
            </p:cNvGrpSpPr>
            <p:nvPr/>
          </p:nvGrpSpPr>
          <p:grpSpPr bwMode="auto">
            <a:xfrm>
              <a:off x="3538" y="2614"/>
              <a:ext cx="878" cy="431"/>
              <a:chOff x="2381" y="2908"/>
              <a:chExt cx="878" cy="431"/>
            </a:xfrm>
          </p:grpSpPr>
          <p:sp>
            <p:nvSpPr>
              <p:cNvPr id="11292" name="Text Box 28"/>
              <p:cNvSpPr txBox="1">
                <a:spLocks noChangeArrowheads="1"/>
              </p:cNvSpPr>
              <p:nvPr/>
            </p:nvSpPr>
            <p:spPr bwMode="auto">
              <a:xfrm>
                <a:off x="2381" y="2976"/>
                <a:ext cx="6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Cos A = </a:t>
                </a:r>
              </a:p>
            </p:txBody>
          </p:sp>
          <p:graphicFrame>
            <p:nvGraphicFramePr>
              <p:cNvPr id="11293" name="Object 29"/>
              <p:cNvGraphicFramePr>
                <a:graphicFrameLocks noChangeAspect="1"/>
              </p:cNvGraphicFramePr>
              <p:nvPr/>
            </p:nvGraphicFramePr>
            <p:xfrm>
              <a:off x="3092" y="2908"/>
              <a:ext cx="167" cy="431"/>
            </p:xfrm>
            <a:graphic>
              <a:graphicData uri="http://schemas.openxmlformats.org/presentationml/2006/ole">
                <p:oleObj spid="_x0000_s11293" name="Формула" r:id="rId7" imgW="152280" imgH="393480" progId="Equation.3">
                  <p:embed/>
                </p:oleObj>
              </a:graphicData>
            </a:graphic>
          </p:graphicFrame>
        </p:grpSp>
      </p:grp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2087563" y="4941888"/>
            <a:ext cx="4572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r>
              <a:rPr lang="ru-RU"/>
              <a:t>. </a:t>
            </a:r>
            <a:r>
              <a:rPr lang="ru-RU">
                <a:solidFill>
                  <a:schemeClr val="tx2"/>
                </a:solidFill>
              </a:rPr>
              <a:t>Тангенсом</a:t>
            </a:r>
            <a:r>
              <a:rPr lang="ru-RU"/>
              <a:t> острого угла</a:t>
            </a:r>
          </a:p>
          <a:p>
            <a:r>
              <a:rPr lang="ru-RU"/>
              <a:t>   прямоугольного треугольника </a:t>
            </a:r>
          </a:p>
          <a:p>
            <a:r>
              <a:rPr lang="ru-RU"/>
              <a:t>   называется</a:t>
            </a:r>
          </a:p>
          <a:p>
            <a:r>
              <a:rPr lang="ru-RU"/>
              <a:t>   </a:t>
            </a:r>
            <a:r>
              <a:rPr lang="ru-RU">
                <a:solidFill>
                  <a:schemeClr val="tx2"/>
                </a:solidFill>
              </a:rPr>
              <a:t>отношение противолежащего катета</a:t>
            </a:r>
          </a:p>
          <a:p>
            <a:r>
              <a:rPr lang="ru-RU">
                <a:solidFill>
                  <a:schemeClr val="tx2"/>
                </a:solidFill>
              </a:rPr>
              <a:t>   к прилежащему катету. </a:t>
            </a:r>
          </a:p>
        </p:txBody>
      </p:sp>
      <p:grpSp>
        <p:nvGrpSpPr>
          <p:cNvPr id="11310" name="Group 46"/>
          <p:cNvGrpSpPr>
            <a:grpSpLocks/>
          </p:cNvGrpSpPr>
          <p:nvPr/>
        </p:nvGrpSpPr>
        <p:grpSpPr bwMode="auto">
          <a:xfrm>
            <a:off x="647700" y="1089025"/>
            <a:ext cx="2725738" cy="3043238"/>
            <a:chOff x="612" y="754"/>
            <a:chExt cx="1717" cy="1917"/>
          </a:xfrm>
        </p:grpSpPr>
        <p:grpSp>
          <p:nvGrpSpPr>
            <p:cNvPr id="11298" name="Group 34"/>
            <p:cNvGrpSpPr>
              <a:grpSpLocks/>
            </p:cNvGrpSpPr>
            <p:nvPr/>
          </p:nvGrpSpPr>
          <p:grpSpPr bwMode="auto">
            <a:xfrm>
              <a:off x="612" y="754"/>
              <a:ext cx="1717" cy="1917"/>
              <a:chOff x="1597" y="1109"/>
              <a:chExt cx="1717" cy="1917"/>
            </a:xfrm>
          </p:grpSpPr>
          <p:sp>
            <p:nvSpPr>
              <p:cNvPr id="11299" name="AutoShape 35"/>
              <p:cNvSpPr>
                <a:spLocks noChangeArrowheads="1"/>
              </p:cNvSpPr>
              <p:nvPr/>
            </p:nvSpPr>
            <p:spPr bwMode="auto">
              <a:xfrm>
                <a:off x="1769" y="1298"/>
                <a:ext cx="1338" cy="1520"/>
              </a:xfrm>
              <a:prstGeom prst="rtTriangl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0" name="Text Box 36"/>
              <p:cNvSpPr txBox="1">
                <a:spLocks noChangeArrowheads="1"/>
              </p:cNvSpPr>
              <p:nvPr/>
            </p:nvSpPr>
            <p:spPr bwMode="auto">
              <a:xfrm>
                <a:off x="1643" y="2788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С</a:t>
                </a:r>
              </a:p>
            </p:txBody>
          </p:sp>
          <p:sp>
            <p:nvSpPr>
              <p:cNvPr id="11301" name="Text Box 37"/>
              <p:cNvSpPr txBox="1">
                <a:spLocks noChangeArrowheads="1"/>
              </p:cNvSpPr>
              <p:nvPr/>
            </p:nvSpPr>
            <p:spPr bwMode="auto">
              <a:xfrm>
                <a:off x="1597" y="1109"/>
                <a:ext cx="22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А</a:t>
                </a:r>
              </a:p>
            </p:txBody>
          </p:sp>
          <p:sp>
            <p:nvSpPr>
              <p:cNvPr id="11302" name="Text Box 38"/>
              <p:cNvSpPr txBox="1">
                <a:spLocks noChangeArrowheads="1"/>
              </p:cNvSpPr>
              <p:nvPr/>
            </p:nvSpPr>
            <p:spPr bwMode="auto">
              <a:xfrm>
                <a:off x="3107" y="2795"/>
                <a:ext cx="2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В</a:t>
                </a:r>
              </a:p>
            </p:txBody>
          </p:sp>
          <p:sp>
            <p:nvSpPr>
              <p:cNvPr id="11303" name="Text Box 39"/>
              <p:cNvSpPr txBox="1">
                <a:spLocks noChangeArrowheads="1"/>
              </p:cNvSpPr>
              <p:nvPr/>
            </p:nvSpPr>
            <p:spPr bwMode="auto">
              <a:xfrm>
                <a:off x="2300" y="2788"/>
                <a:ext cx="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а</a:t>
                </a:r>
              </a:p>
            </p:txBody>
          </p:sp>
          <p:sp>
            <p:nvSpPr>
              <p:cNvPr id="11304" name="Text Box 40"/>
              <p:cNvSpPr txBox="1">
                <a:spLocks noChangeArrowheads="1"/>
              </p:cNvSpPr>
              <p:nvPr/>
            </p:nvSpPr>
            <p:spPr bwMode="auto">
              <a:xfrm>
                <a:off x="2482" y="1903"/>
                <a:ext cx="1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с</a:t>
                </a:r>
              </a:p>
            </p:txBody>
          </p:sp>
          <p:sp>
            <p:nvSpPr>
              <p:cNvPr id="11305" name="Text Box 41"/>
              <p:cNvSpPr txBox="1">
                <a:spLocks noChangeArrowheads="1"/>
              </p:cNvSpPr>
              <p:nvPr/>
            </p:nvSpPr>
            <p:spPr bwMode="auto">
              <a:xfrm>
                <a:off x="1597" y="1926"/>
                <a:ext cx="1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в</a:t>
                </a:r>
              </a:p>
            </p:txBody>
          </p:sp>
          <p:grpSp>
            <p:nvGrpSpPr>
              <p:cNvPr id="11306" name="Group 42"/>
              <p:cNvGrpSpPr>
                <a:grpSpLocks/>
              </p:cNvGrpSpPr>
              <p:nvPr/>
            </p:nvGrpSpPr>
            <p:grpSpPr bwMode="auto">
              <a:xfrm>
                <a:off x="1769" y="2704"/>
                <a:ext cx="136" cy="114"/>
                <a:chOff x="1769" y="2704"/>
                <a:chExt cx="136" cy="114"/>
              </a:xfrm>
            </p:grpSpPr>
            <p:sp>
              <p:nvSpPr>
                <p:cNvPr id="11307" name="Line 43"/>
                <p:cNvSpPr>
                  <a:spLocks noChangeShapeType="1"/>
                </p:cNvSpPr>
                <p:nvPr/>
              </p:nvSpPr>
              <p:spPr bwMode="auto">
                <a:xfrm>
                  <a:off x="1769" y="2704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8" name="Line 44"/>
                <p:cNvSpPr>
                  <a:spLocks noChangeShapeType="1"/>
                </p:cNvSpPr>
                <p:nvPr/>
              </p:nvSpPr>
              <p:spPr bwMode="auto">
                <a:xfrm>
                  <a:off x="1905" y="2704"/>
                  <a:ext cx="0" cy="1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1309" name="Arc 45"/>
            <p:cNvSpPr>
              <a:spLocks/>
            </p:cNvSpPr>
            <p:nvPr/>
          </p:nvSpPr>
          <p:spPr bwMode="auto">
            <a:xfrm rot="7997213">
              <a:off x="790" y="1234"/>
              <a:ext cx="254" cy="10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317" name="Group 53"/>
          <p:cNvGrpSpPr>
            <a:grpSpLocks/>
          </p:cNvGrpSpPr>
          <p:nvPr/>
        </p:nvGrpSpPr>
        <p:grpSpPr bwMode="auto">
          <a:xfrm>
            <a:off x="6767513" y="4976813"/>
            <a:ext cx="1285875" cy="1477962"/>
            <a:chOff x="4263" y="3135"/>
            <a:chExt cx="810" cy="931"/>
          </a:xfrm>
        </p:grpSpPr>
        <p:grpSp>
          <p:nvGrpSpPr>
            <p:cNvPr id="11313" name="Group 49"/>
            <p:cNvGrpSpPr>
              <a:grpSpLocks/>
            </p:cNvGrpSpPr>
            <p:nvPr/>
          </p:nvGrpSpPr>
          <p:grpSpPr bwMode="auto">
            <a:xfrm>
              <a:off x="4263" y="3135"/>
              <a:ext cx="810" cy="409"/>
              <a:chOff x="4296" y="3362"/>
              <a:chExt cx="810" cy="409"/>
            </a:xfrm>
          </p:grpSpPr>
          <p:sp>
            <p:nvSpPr>
              <p:cNvPr id="11311" name="Text Box 47"/>
              <p:cNvSpPr txBox="1">
                <a:spLocks noChangeArrowheads="1"/>
              </p:cNvSpPr>
              <p:nvPr/>
            </p:nvSpPr>
            <p:spPr bwMode="auto">
              <a:xfrm>
                <a:off x="4296" y="3446"/>
                <a:ext cx="56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tg A = </a:t>
                </a:r>
              </a:p>
            </p:txBody>
          </p:sp>
          <p:graphicFrame>
            <p:nvGraphicFramePr>
              <p:cNvPr id="11312" name="Object 48"/>
              <p:cNvGraphicFramePr>
                <a:graphicFrameLocks noChangeAspect="1"/>
              </p:cNvGraphicFramePr>
              <p:nvPr/>
            </p:nvGraphicFramePr>
            <p:xfrm>
              <a:off x="4808" y="3362"/>
              <a:ext cx="298" cy="409"/>
            </p:xfrm>
            <a:graphic>
              <a:graphicData uri="http://schemas.openxmlformats.org/presentationml/2006/ole">
                <p:oleObj spid="_x0000_s11312" name="Формула" r:id="rId8" imgW="291960" imgH="393480" progId="Equation.3">
                  <p:embed/>
                </p:oleObj>
              </a:graphicData>
            </a:graphic>
          </p:graphicFrame>
        </p:grpSp>
        <p:grpSp>
          <p:nvGrpSpPr>
            <p:cNvPr id="11314" name="Group 50"/>
            <p:cNvGrpSpPr>
              <a:grpSpLocks/>
            </p:cNvGrpSpPr>
            <p:nvPr/>
          </p:nvGrpSpPr>
          <p:grpSpPr bwMode="auto">
            <a:xfrm>
              <a:off x="4309" y="3657"/>
              <a:ext cx="739" cy="409"/>
              <a:chOff x="4296" y="3362"/>
              <a:chExt cx="739" cy="409"/>
            </a:xfrm>
          </p:grpSpPr>
          <p:sp>
            <p:nvSpPr>
              <p:cNvPr id="11315" name="Text Box 51"/>
              <p:cNvSpPr txBox="1">
                <a:spLocks noChangeArrowheads="1"/>
              </p:cNvSpPr>
              <p:nvPr/>
            </p:nvSpPr>
            <p:spPr bwMode="auto">
              <a:xfrm>
                <a:off x="4296" y="3446"/>
                <a:ext cx="56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tg A = </a:t>
                </a:r>
              </a:p>
            </p:txBody>
          </p:sp>
          <p:graphicFrame>
            <p:nvGraphicFramePr>
              <p:cNvPr id="11316" name="Object 52"/>
              <p:cNvGraphicFramePr>
                <a:graphicFrameLocks noChangeAspect="1"/>
              </p:cNvGraphicFramePr>
              <p:nvPr/>
            </p:nvGraphicFramePr>
            <p:xfrm>
              <a:off x="4879" y="3362"/>
              <a:ext cx="156" cy="409"/>
            </p:xfrm>
            <a:graphic>
              <a:graphicData uri="http://schemas.openxmlformats.org/presentationml/2006/ole">
                <p:oleObj spid="_x0000_s11316" name="Формула" r:id="rId9" imgW="152280" imgH="393480" progId="Equation.3">
                  <p:embed/>
                </p:oleObj>
              </a:graphicData>
            </a:graphic>
          </p:graphicFrame>
        </p:grpSp>
      </p:grpSp>
      <p:grpSp>
        <p:nvGrpSpPr>
          <p:cNvPr id="11323" name="Group 59"/>
          <p:cNvGrpSpPr>
            <a:grpSpLocks/>
          </p:cNvGrpSpPr>
          <p:nvPr/>
        </p:nvGrpSpPr>
        <p:grpSpPr bwMode="auto">
          <a:xfrm>
            <a:off x="6048375" y="6416675"/>
            <a:ext cx="1439863" cy="252413"/>
            <a:chOff x="3810" y="4042"/>
            <a:chExt cx="907" cy="159"/>
          </a:xfrm>
        </p:grpSpPr>
        <p:sp>
          <p:nvSpPr>
            <p:cNvPr id="11318" name="AutoShape 54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4173" y="4042"/>
              <a:ext cx="205" cy="158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9" name="AutoShape 55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4513" y="4042"/>
              <a:ext cx="204" cy="158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20" name="AutoShape 56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3810" y="4042"/>
              <a:ext cx="205" cy="159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/>
      <p:bldP spid="11280" grpId="0"/>
      <p:bldP spid="11287" grpId="0"/>
      <p:bldP spid="112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16" name="Group 28"/>
          <p:cNvGrpSpPr>
            <a:grpSpLocks/>
          </p:cNvGrpSpPr>
          <p:nvPr/>
        </p:nvGrpSpPr>
        <p:grpSpPr bwMode="auto">
          <a:xfrm>
            <a:off x="3563938" y="512763"/>
            <a:ext cx="2443162" cy="1122362"/>
            <a:chOff x="2323" y="890"/>
            <a:chExt cx="1539" cy="707"/>
          </a:xfrm>
        </p:grpSpPr>
        <p:sp>
          <p:nvSpPr>
            <p:cNvPr id="12311" name="Text Box 23"/>
            <p:cNvSpPr txBox="1">
              <a:spLocks noChangeArrowheads="1"/>
            </p:cNvSpPr>
            <p:nvPr/>
          </p:nvSpPr>
          <p:spPr bwMode="auto">
            <a:xfrm>
              <a:off x="2323" y="1109"/>
              <a:ext cx="15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Sin A</a:t>
              </a:r>
              <a:r>
                <a:rPr lang="ru-RU"/>
                <a:t>;</a:t>
              </a:r>
              <a:r>
                <a:rPr lang="en-US"/>
                <a:t>  Cos A</a:t>
              </a:r>
              <a:r>
                <a:rPr lang="ru-RU"/>
                <a:t>;</a:t>
              </a:r>
              <a:r>
                <a:rPr lang="en-US"/>
                <a:t>  tg A</a:t>
              </a:r>
              <a:r>
                <a:rPr lang="ru-RU"/>
                <a:t>;</a:t>
              </a:r>
              <a:r>
                <a:rPr lang="en-US"/>
                <a:t>  </a:t>
              </a:r>
              <a:endParaRPr lang="ru-RU"/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2381" y="1366"/>
              <a:ext cx="1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Sin </a:t>
              </a:r>
              <a:r>
                <a:rPr lang="ru-RU"/>
                <a:t>В;</a:t>
              </a:r>
              <a:r>
                <a:rPr lang="en-US"/>
                <a:t>  Cos</a:t>
              </a:r>
              <a:r>
                <a:rPr lang="ru-RU"/>
                <a:t> В;</a:t>
              </a:r>
              <a:r>
                <a:rPr lang="en-US"/>
                <a:t>  tg </a:t>
              </a:r>
              <a:r>
                <a:rPr lang="ru-RU"/>
                <a:t>В</a:t>
              </a:r>
              <a:r>
                <a:rPr lang="en-US"/>
                <a:t>.</a:t>
              </a:r>
              <a:endParaRPr lang="ru-RU"/>
            </a:p>
          </p:txBody>
        </p:sp>
        <p:sp>
          <p:nvSpPr>
            <p:cNvPr id="12314" name="Text Box 26"/>
            <p:cNvSpPr txBox="1">
              <a:spLocks noChangeArrowheads="1"/>
            </p:cNvSpPr>
            <p:nvPr/>
          </p:nvSpPr>
          <p:spPr bwMode="auto">
            <a:xfrm>
              <a:off x="2336" y="890"/>
              <a:ext cx="5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Найти:</a:t>
              </a:r>
            </a:p>
          </p:txBody>
        </p:sp>
      </p:grpSp>
      <p:grpSp>
        <p:nvGrpSpPr>
          <p:cNvPr id="12361" name="Group 73"/>
          <p:cNvGrpSpPr>
            <a:grpSpLocks/>
          </p:cNvGrpSpPr>
          <p:nvPr/>
        </p:nvGrpSpPr>
        <p:grpSpPr bwMode="auto">
          <a:xfrm>
            <a:off x="7308850" y="6345238"/>
            <a:ext cx="1223963" cy="252412"/>
            <a:chOff x="4604" y="3997"/>
            <a:chExt cx="771" cy="159"/>
          </a:xfrm>
        </p:grpSpPr>
        <p:sp>
          <p:nvSpPr>
            <p:cNvPr id="12328" name="AutoShape 40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4898" y="3997"/>
              <a:ext cx="182" cy="159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9" name="AutoShape 41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171" y="3997"/>
              <a:ext cx="204" cy="158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0" name="AutoShape 42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4604" y="3997"/>
              <a:ext cx="204" cy="159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339" name="Group 51"/>
          <p:cNvGrpSpPr>
            <a:grpSpLocks/>
          </p:cNvGrpSpPr>
          <p:nvPr/>
        </p:nvGrpSpPr>
        <p:grpSpPr bwMode="auto">
          <a:xfrm>
            <a:off x="3527425" y="1881188"/>
            <a:ext cx="3981450" cy="1709737"/>
            <a:chOff x="2268" y="1230"/>
            <a:chExt cx="2508" cy="1077"/>
          </a:xfrm>
        </p:grpSpPr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2336" y="1230"/>
              <a:ext cx="5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Ответ:</a:t>
              </a:r>
            </a:p>
          </p:txBody>
        </p:sp>
        <p:grpSp>
          <p:nvGrpSpPr>
            <p:cNvPr id="12332" name="Group 44"/>
            <p:cNvGrpSpPr>
              <a:grpSpLocks/>
            </p:cNvGrpSpPr>
            <p:nvPr/>
          </p:nvGrpSpPr>
          <p:grpSpPr bwMode="auto">
            <a:xfrm>
              <a:off x="2268" y="1434"/>
              <a:ext cx="2484" cy="442"/>
              <a:chOff x="2268" y="1434"/>
              <a:chExt cx="2484" cy="442"/>
            </a:xfrm>
          </p:grpSpPr>
          <p:grpSp>
            <p:nvGrpSpPr>
              <p:cNvPr id="12324" name="Group 36"/>
              <p:cNvGrpSpPr>
                <a:grpSpLocks/>
              </p:cNvGrpSpPr>
              <p:nvPr/>
            </p:nvGrpSpPr>
            <p:grpSpPr bwMode="auto">
              <a:xfrm>
                <a:off x="2268" y="1434"/>
                <a:ext cx="2484" cy="442"/>
                <a:chOff x="2268" y="1434"/>
                <a:chExt cx="2484" cy="442"/>
              </a:xfrm>
            </p:grpSpPr>
            <p:sp>
              <p:nvSpPr>
                <p:cNvPr id="12319" name="Rectangle 31"/>
                <p:cNvSpPr>
                  <a:spLocks noChangeArrowheads="1"/>
                </p:cNvSpPr>
                <p:nvPr/>
              </p:nvSpPr>
              <p:spPr bwMode="auto">
                <a:xfrm>
                  <a:off x="2268" y="1548"/>
                  <a:ext cx="236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Sin A</a:t>
                  </a:r>
                  <a:r>
                    <a:rPr lang="ru-RU"/>
                    <a:t> =      ;</a:t>
                  </a:r>
                  <a:r>
                    <a:rPr lang="en-US"/>
                    <a:t>  Cos A</a:t>
                  </a:r>
                  <a:r>
                    <a:rPr lang="ru-RU"/>
                    <a:t> =      ;</a:t>
                  </a:r>
                  <a:r>
                    <a:rPr lang="en-US"/>
                    <a:t> </a:t>
                  </a:r>
                  <a:r>
                    <a:rPr lang="ru-RU"/>
                    <a:t> </a:t>
                  </a:r>
                  <a:r>
                    <a:rPr lang="en-US"/>
                    <a:t> tg A</a:t>
                  </a:r>
                  <a:r>
                    <a:rPr lang="ru-RU"/>
                    <a:t> = </a:t>
                  </a:r>
                </a:p>
              </p:txBody>
            </p:sp>
            <p:graphicFrame>
              <p:nvGraphicFramePr>
                <p:cNvPr id="12320" name="Object 32"/>
                <p:cNvGraphicFramePr>
                  <a:graphicFrameLocks noChangeAspect="1"/>
                </p:cNvGraphicFramePr>
                <p:nvPr/>
              </p:nvGraphicFramePr>
              <p:xfrm>
                <a:off x="2857" y="1434"/>
                <a:ext cx="157" cy="442"/>
              </p:xfrm>
              <a:graphic>
                <a:graphicData uri="http://schemas.openxmlformats.org/presentationml/2006/ole">
                  <p:oleObj spid="_x0000_s12320" name="Формула" r:id="rId4" imgW="139680" imgH="393480" progId="Equation.3">
                    <p:embed/>
                  </p:oleObj>
                </a:graphicData>
              </a:graphic>
            </p:graphicFrame>
            <p:graphicFrame>
              <p:nvGraphicFramePr>
                <p:cNvPr id="12321" name="Object 33"/>
                <p:cNvGraphicFramePr>
                  <a:graphicFrameLocks noChangeAspect="1"/>
                </p:cNvGraphicFramePr>
                <p:nvPr/>
              </p:nvGraphicFramePr>
              <p:xfrm>
                <a:off x="3719" y="1434"/>
                <a:ext cx="172" cy="442"/>
              </p:xfrm>
              <a:graphic>
                <a:graphicData uri="http://schemas.openxmlformats.org/presentationml/2006/ole">
                  <p:oleObj spid="_x0000_s12321" name="Формула" r:id="rId5" imgW="152280" imgH="393480" progId="Equation.3">
                    <p:embed/>
                  </p:oleObj>
                </a:graphicData>
              </a:graphic>
            </p:graphicFrame>
            <p:graphicFrame>
              <p:nvGraphicFramePr>
                <p:cNvPr id="12323" name="Object 35"/>
                <p:cNvGraphicFramePr>
                  <a:graphicFrameLocks noChangeAspect="1"/>
                </p:cNvGraphicFramePr>
                <p:nvPr/>
              </p:nvGraphicFramePr>
              <p:xfrm>
                <a:off x="4581" y="1434"/>
                <a:ext cx="171" cy="442"/>
              </p:xfrm>
              <a:graphic>
                <a:graphicData uri="http://schemas.openxmlformats.org/presentationml/2006/ole">
                  <p:oleObj spid="_x0000_s12323" name="Формула" r:id="rId6" imgW="152280" imgH="393480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12325" name="Object 37"/>
              <p:cNvGraphicFramePr>
                <a:graphicFrameLocks noChangeAspect="1"/>
              </p:cNvGraphicFramePr>
              <p:nvPr/>
            </p:nvGraphicFramePr>
            <p:xfrm>
              <a:off x="2857" y="1434"/>
              <a:ext cx="157" cy="442"/>
            </p:xfrm>
            <a:graphic>
              <a:graphicData uri="http://schemas.openxmlformats.org/presentationml/2006/ole">
                <p:oleObj spid="_x0000_s12325" name="Формула" r:id="rId7" imgW="139680" imgH="393480" progId="Equation.3">
                  <p:embed/>
                </p:oleObj>
              </a:graphicData>
            </a:graphic>
          </p:graphicFrame>
        </p:grpSp>
        <p:grpSp>
          <p:nvGrpSpPr>
            <p:cNvPr id="12338" name="Group 50"/>
            <p:cNvGrpSpPr>
              <a:grpSpLocks/>
            </p:cNvGrpSpPr>
            <p:nvPr/>
          </p:nvGrpSpPr>
          <p:grpSpPr bwMode="auto">
            <a:xfrm>
              <a:off x="2336" y="1865"/>
              <a:ext cx="2440" cy="442"/>
              <a:chOff x="2336" y="1979"/>
              <a:chExt cx="2440" cy="442"/>
            </a:xfrm>
          </p:grpSpPr>
          <p:graphicFrame>
            <p:nvGraphicFramePr>
              <p:cNvPr id="12326" name="Object 38"/>
              <p:cNvGraphicFramePr>
                <a:graphicFrameLocks noChangeAspect="1"/>
              </p:cNvGraphicFramePr>
              <p:nvPr/>
            </p:nvGraphicFramePr>
            <p:xfrm>
              <a:off x="3765" y="1979"/>
              <a:ext cx="157" cy="442"/>
            </p:xfrm>
            <a:graphic>
              <a:graphicData uri="http://schemas.openxmlformats.org/presentationml/2006/ole">
                <p:oleObj spid="_x0000_s12326" name="Формула" r:id="rId8" imgW="139680" imgH="393480" progId="Equation.3">
                  <p:embed/>
                </p:oleObj>
              </a:graphicData>
            </a:graphic>
          </p:graphicFrame>
          <p:sp>
            <p:nvSpPr>
              <p:cNvPr id="12331" name="Rectangle 43"/>
              <p:cNvSpPr>
                <a:spLocks noChangeArrowheads="1"/>
              </p:cNvSpPr>
              <p:nvPr/>
            </p:nvSpPr>
            <p:spPr bwMode="auto">
              <a:xfrm>
                <a:off x="2336" y="2092"/>
                <a:ext cx="2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Sin </a:t>
                </a:r>
                <a:r>
                  <a:rPr lang="ru-RU"/>
                  <a:t>В =      ;</a:t>
                </a:r>
                <a:r>
                  <a:rPr lang="en-US"/>
                  <a:t>  Cos</a:t>
                </a:r>
                <a:r>
                  <a:rPr lang="ru-RU"/>
                  <a:t> В =      ;</a:t>
                </a:r>
                <a:r>
                  <a:rPr lang="en-US"/>
                  <a:t> </a:t>
                </a:r>
                <a:r>
                  <a:rPr lang="ru-RU"/>
                  <a:t> </a:t>
                </a:r>
                <a:r>
                  <a:rPr lang="en-US"/>
                  <a:t> tg </a:t>
                </a:r>
                <a:r>
                  <a:rPr lang="ru-RU"/>
                  <a:t>В = </a:t>
                </a:r>
              </a:p>
            </p:txBody>
          </p:sp>
          <p:graphicFrame>
            <p:nvGraphicFramePr>
              <p:cNvPr id="12335" name="Object 47"/>
              <p:cNvGraphicFramePr>
                <a:graphicFrameLocks noChangeAspect="1"/>
              </p:cNvGraphicFramePr>
              <p:nvPr/>
            </p:nvGraphicFramePr>
            <p:xfrm>
              <a:off x="2880" y="1979"/>
              <a:ext cx="171" cy="442"/>
            </p:xfrm>
            <a:graphic>
              <a:graphicData uri="http://schemas.openxmlformats.org/presentationml/2006/ole">
                <p:oleObj spid="_x0000_s12335" name="Формула" r:id="rId9" imgW="152280" imgH="393480" progId="Equation.3">
                  <p:embed/>
                </p:oleObj>
              </a:graphicData>
            </a:graphic>
          </p:graphicFrame>
          <p:graphicFrame>
            <p:nvGraphicFramePr>
              <p:cNvPr id="12336" name="Object 48"/>
              <p:cNvGraphicFramePr>
                <a:graphicFrameLocks noChangeAspect="1"/>
              </p:cNvGraphicFramePr>
              <p:nvPr/>
            </p:nvGraphicFramePr>
            <p:xfrm>
              <a:off x="4604" y="1979"/>
              <a:ext cx="172" cy="442"/>
            </p:xfrm>
            <a:graphic>
              <a:graphicData uri="http://schemas.openxmlformats.org/presentationml/2006/ole">
                <p:oleObj spid="_x0000_s12336" name="Формула" r:id="rId10" imgW="152280" imgH="393480" progId="Equation.3">
                  <p:embed/>
                </p:oleObj>
              </a:graphicData>
            </a:graphic>
          </p:graphicFrame>
        </p:grpSp>
      </p:grpSp>
      <p:grpSp>
        <p:nvGrpSpPr>
          <p:cNvPr id="12345" name="Group 57"/>
          <p:cNvGrpSpPr>
            <a:grpSpLocks/>
          </p:cNvGrpSpPr>
          <p:nvPr/>
        </p:nvGrpSpPr>
        <p:grpSpPr bwMode="auto">
          <a:xfrm>
            <a:off x="179388" y="441325"/>
            <a:ext cx="2992437" cy="3041650"/>
            <a:chOff x="113" y="278"/>
            <a:chExt cx="1885" cy="1916"/>
          </a:xfrm>
        </p:grpSpPr>
        <p:grpSp>
          <p:nvGrpSpPr>
            <p:cNvPr id="12340" name="Group 52"/>
            <p:cNvGrpSpPr>
              <a:grpSpLocks/>
            </p:cNvGrpSpPr>
            <p:nvPr/>
          </p:nvGrpSpPr>
          <p:grpSpPr bwMode="auto">
            <a:xfrm>
              <a:off x="340" y="391"/>
              <a:ext cx="1658" cy="1803"/>
              <a:chOff x="340" y="391"/>
              <a:chExt cx="1658" cy="1803"/>
            </a:xfrm>
          </p:grpSpPr>
          <p:grpSp>
            <p:nvGrpSpPr>
              <p:cNvPr id="12315" name="Group 27"/>
              <p:cNvGrpSpPr>
                <a:grpSpLocks/>
              </p:cNvGrpSpPr>
              <p:nvPr/>
            </p:nvGrpSpPr>
            <p:grpSpPr bwMode="auto">
              <a:xfrm>
                <a:off x="340" y="391"/>
                <a:ext cx="1658" cy="1803"/>
                <a:chOff x="78" y="792"/>
                <a:chExt cx="1658" cy="1803"/>
              </a:xfrm>
            </p:grpSpPr>
            <p:grpSp>
              <p:nvGrpSpPr>
                <p:cNvPr id="12305" name="Group 17"/>
                <p:cNvGrpSpPr>
                  <a:grpSpLocks/>
                </p:cNvGrpSpPr>
                <p:nvPr/>
              </p:nvGrpSpPr>
              <p:grpSpPr bwMode="auto">
                <a:xfrm>
                  <a:off x="340" y="1026"/>
                  <a:ext cx="1202" cy="1338"/>
                  <a:chOff x="340" y="1026"/>
                  <a:chExt cx="1202" cy="1338"/>
                </a:xfrm>
              </p:grpSpPr>
              <p:grpSp>
                <p:nvGrpSpPr>
                  <p:cNvPr id="12300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40" y="1026"/>
                    <a:ext cx="1202" cy="1338"/>
                    <a:chOff x="340" y="1026"/>
                    <a:chExt cx="1202" cy="1338"/>
                  </a:xfrm>
                </p:grpSpPr>
                <p:grpSp>
                  <p:nvGrpSpPr>
                    <p:cNvPr id="12296" name="Group 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0" y="1026"/>
                      <a:ext cx="1202" cy="1338"/>
                      <a:chOff x="340" y="1026"/>
                      <a:chExt cx="1202" cy="1338"/>
                    </a:xfrm>
                  </p:grpSpPr>
                  <p:sp>
                    <p:nvSpPr>
                      <p:cNvPr id="12297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0" y="1026"/>
                        <a:ext cx="0" cy="1338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298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0" y="2364"/>
                        <a:ext cx="1202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229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" y="1026"/>
                      <a:ext cx="1202" cy="133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304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340" y="2228"/>
                    <a:ext cx="136" cy="136"/>
                    <a:chOff x="340" y="2228"/>
                    <a:chExt cx="136" cy="136"/>
                  </a:xfrm>
                </p:grpSpPr>
                <p:sp>
                  <p:nvSpPr>
                    <p:cNvPr id="1230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" y="2228"/>
                      <a:ext cx="1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02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6" y="2228"/>
                      <a:ext cx="0" cy="1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1230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748" y="2364"/>
                  <a:ext cx="20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3</a:t>
                  </a:r>
                  <a:endParaRPr lang="ru-RU"/>
                </a:p>
              </p:txBody>
            </p:sp>
            <p:sp>
              <p:nvSpPr>
                <p:cNvPr id="1230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962" y="1563"/>
                  <a:ext cx="20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5</a:t>
                  </a:r>
                  <a:endParaRPr lang="ru-RU"/>
                </a:p>
              </p:txBody>
            </p:sp>
            <p:sp>
              <p:nvSpPr>
                <p:cNvPr id="1230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78" y="2221"/>
                  <a:ext cx="203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C</a:t>
                  </a:r>
                  <a:endParaRPr lang="ru-RU"/>
                </a:p>
              </p:txBody>
            </p:sp>
            <p:sp>
              <p:nvSpPr>
                <p:cNvPr id="1230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91" y="792"/>
                  <a:ext cx="221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A</a:t>
                  </a:r>
                  <a:endParaRPr lang="ru-RU"/>
                </a:p>
              </p:txBody>
            </p:sp>
            <p:sp>
              <p:nvSpPr>
                <p:cNvPr id="1231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529" y="2221"/>
                  <a:ext cx="20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B</a:t>
                  </a:r>
                  <a:endParaRPr lang="ru-RU"/>
                </a:p>
              </p:txBody>
            </p:sp>
          </p:grpSp>
          <p:sp>
            <p:nvSpPr>
              <p:cNvPr id="12337" name="Text Box 49"/>
              <p:cNvSpPr txBox="1">
                <a:spLocks noChangeArrowheads="1"/>
              </p:cNvSpPr>
              <p:nvPr/>
            </p:nvSpPr>
            <p:spPr bwMode="auto">
              <a:xfrm>
                <a:off x="408" y="1185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4</a:t>
                </a:r>
              </a:p>
            </p:txBody>
          </p:sp>
        </p:grpSp>
        <p:sp>
          <p:nvSpPr>
            <p:cNvPr id="12341" name="Text Box 53"/>
            <p:cNvSpPr txBox="1">
              <a:spLocks noChangeArrowheads="1"/>
            </p:cNvSpPr>
            <p:nvPr/>
          </p:nvSpPr>
          <p:spPr bwMode="auto">
            <a:xfrm>
              <a:off x="113" y="278"/>
              <a:ext cx="322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1.</a:t>
              </a:r>
            </a:p>
          </p:txBody>
        </p:sp>
      </p:grpSp>
      <p:grpSp>
        <p:nvGrpSpPr>
          <p:cNvPr id="12355" name="Group 67"/>
          <p:cNvGrpSpPr>
            <a:grpSpLocks/>
          </p:cNvGrpSpPr>
          <p:nvPr/>
        </p:nvGrpSpPr>
        <p:grpSpPr bwMode="auto">
          <a:xfrm>
            <a:off x="5903913" y="4400550"/>
            <a:ext cx="2438400" cy="1266825"/>
            <a:chOff x="3719" y="2546"/>
            <a:chExt cx="1536" cy="798"/>
          </a:xfrm>
        </p:grpSpPr>
        <p:sp>
          <p:nvSpPr>
            <p:cNvPr id="12352" name="Text Box 64"/>
            <p:cNvSpPr txBox="1">
              <a:spLocks noChangeArrowheads="1"/>
            </p:cNvSpPr>
            <p:nvPr/>
          </p:nvSpPr>
          <p:spPr bwMode="auto">
            <a:xfrm>
              <a:off x="3742" y="2546"/>
              <a:ext cx="5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Найти:</a:t>
              </a:r>
            </a:p>
          </p:txBody>
        </p:sp>
        <p:sp>
          <p:nvSpPr>
            <p:cNvPr id="12353" name="Rectangle 65"/>
            <p:cNvSpPr>
              <a:spLocks noChangeArrowheads="1"/>
            </p:cNvSpPr>
            <p:nvPr/>
          </p:nvSpPr>
          <p:spPr bwMode="auto">
            <a:xfrm>
              <a:off x="3719" y="2795"/>
              <a:ext cx="1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Sin </a:t>
              </a:r>
              <a:r>
                <a:rPr lang="ru-RU"/>
                <a:t>Р;</a:t>
              </a:r>
              <a:r>
                <a:rPr lang="en-US"/>
                <a:t>  Cos </a:t>
              </a:r>
              <a:r>
                <a:rPr lang="ru-RU"/>
                <a:t>Р;</a:t>
              </a:r>
              <a:r>
                <a:rPr lang="en-US"/>
                <a:t>  tg </a:t>
              </a:r>
              <a:r>
                <a:rPr lang="ru-RU"/>
                <a:t>Р;</a:t>
              </a:r>
              <a:r>
                <a:rPr lang="en-US"/>
                <a:t>  </a:t>
              </a:r>
              <a:endParaRPr lang="ru-RU"/>
            </a:p>
          </p:txBody>
        </p:sp>
        <p:sp>
          <p:nvSpPr>
            <p:cNvPr id="12354" name="Rectangle 66"/>
            <p:cNvSpPr>
              <a:spLocks noChangeArrowheads="1"/>
            </p:cNvSpPr>
            <p:nvPr/>
          </p:nvSpPr>
          <p:spPr bwMode="auto">
            <a:xfrm>
              <a:off x="3765" y="3113"/>
              <a:ext cx="14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Sin </a:t>
              </a:r>
              <a:r>
                <a:rPr lang="ru-RU"/>
                <a:t>К;</a:t>
              </a:r>
              <a:r>
                <a:rPr lang="en-US"/>
                <a:t>  Cos</a:t>
              </a:r>
              <a:r>
                <a:rPr lang="ru-RU"/>
                <a:t> К;</a:t>
              </a:r>
              <a:r>
                <a:rPr lang="en-US"/>
                <a:t>  tg </a:t>
              </a:r>
              <a:r>
                <a:rPr lang="ru-RU"/>
                <a:t>К</a:t>
              </a:r>
              <a:r>
                <a:rPr lang="en-US"/>
                <a:t>.  </a:t>
              </a:r>
              <a:endParaRPr lang="ru-RU"/>
            </a:p>
          </p:txBody>
        </p:sp>
      </p:grpSp>
      <p:grpSp>
        <p:nvGrpSpPr>
          <p:cNvPr id="12360" name="Group 72"/>
          <p:cNvGrpSpPr>
            <a:grpSpLocks/>
          </p:cNvGrpSpPr>
          <p:nvPr/>
        </p:nvGrpSpPr>
        <p:grpSpPr bwMode="auto">
          <a:xfrm>
            <a:off x="1655763" y="3860800"/>
            <a:ext cx="4073525" cy="2430463"/>
            <a:chOff x="1302" y="2470"/>
            <a:chExt cx="2566" cy="1531"/>
          </a:xfrm>
        </p:grpSpPr>
        <p:grpSp>
          <p:nvGrpSpPr>
            <p:cNvPr id="12356" name="Group 68"/>
            <p:cNvGrpSpPr>
              <a:grpSpLocks/>
            </p:cNvGrpSpPr>
            <p:nvPr/>
          </p:nvGrpSpPr>
          <p:grpSpPr bwMode="auto">
            <a:xfrm>
              <a:off x="1302" y="2470"/>
              <a:ext cx="2566" cy="1479"/>
              <a:chOff x="1302" y="2470"/>
              <a:chExt cx="2566" cy="1479"/>
            </a:xfrm>
          </p:grpSpPr>
          <p:sp>
            <p:nvSpPr>
              <p:cNvPr id="12342" name="Text Box 54"/>
              <p:cNvSpPr txBox="1">
                <a:spLocks noChangeArrowheads="1"/>
              </p:cNvSpPr>
              <p:nvPr/>
            </p:nvSpPr>
            <p:spPr bwMode="auto">
              <a:xfrm>
                <a:off x="1302" y="2539"/>
                <a:ext cx="322" cy="29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/>
                  <a:t>2.</a:t>
                </a:r>
              </a:p>
            </p:txBody>
          </p:sp>
          <p:grpSp>
            <p:nvGrpSpPr>
              <p:cNvPr id="12348" name="Group 60"/>
              <p:cNvGrpSpPr>
                <a:grpSpLocks/>
              </p:cNvGrpSpPr>
              <p:nvPr/>
            </p:nvGrpSpPr>
            <p:grpSpPr bwMode="auto">
              <a:xfrm>
                <a:off x="1837" y="2682"/>
                <a:ext cx="1791" cy="1089"/>
                <a:chOff x="1837" y="2727"/>
                <a:chExt cx="1791" cy="1089"/>
              </a:xfrm>
            </p:grpSpPr>
            <p:sp>
              <p:nvSpPr>
                <p:cNvPr id="12344" name="AutoShape 56"/>
                <p:cNvSpPr>
                  <a:spLocks noChangeArrowheads="1"/>
                </p:cNvSpPr>
                <p:nvPr/>
              </p:nvSpPr>
              <p:spPr bwMode="auto">
                <a:xfrm>
                  <a:off x="1837" y="2727"/>
                  <a:ext cx="1791" cy="1089"/>
                </a:xfrm>
                <a:prstGeom prst="rtTriangle">
                  <a:avLst/>
                </a:prstGeom>
                <a:solidFill>
                  <a:srgbClr val="04E65A"/>
                </a:solidFill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46" name="Line 58"/>
                <p:cNvSpPr>
                  <a:spLocks noChangeShapeType="1"/>
                </p:cNvSpPr>
                <p:nvPr/>
              </p:nvSpPr>
              <p:spPr bwMode="auto">
                <a:xfrm>
                  <a:off x="1837" y="3657"/>
                  <a:ext cx="18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47" name="Line 59"/>
                <p:cNvSpPr>
                  <a:spLocks noChangeShapeType="1"/>
                </p:cNvSpPr>
                <p:nvPr/>
              </p:nvSpPr>
              <p:spPr bwMode="auto">
                <a:xfrm>
                  <a:off x="2018" y="3657"/>
                  <a:ext cx="0" cy="15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49" name="Text Box 61"/>
              <p:cNvSpPr txBox="1">
                <a:spLocks noChangeArrowheads="1"/>
              </p:cNvSpPr>
              <p:nvPr/>
            </p:nvSpPr>
            <p:spPr bwMode="auto">
              <a:xfrm>
                <a:off x="1643" y="3718"/>
                <a:ext cx="24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М</a:t>
                </a:r>
              </a:p>
            </p:txBody>
          </p:sp>
          <p:sp>
            <p:nvSpPr>
              <p:cNvPr id="12350" name="Text Box 62"/>
              <p:cNvSpPr txBox="1">
                <a:spLocks noChangeArrowheads="1"/>
              </p:cNvSpPr>
              <p:nvPr/>
            </p:nvSpPr>
            <p:spPr bwMode="auto">
              <a:xfrm>
                <a:off x="3661" y="3695"/>
                <a:ext cx="2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К</a:t>
                </a:r>
              </a:p>
            </p:txBody>
          </p:sp>
          <p:sp>
            <p:nvSpPr>
              <p:cNvPr id="12351" name="Text Box 63"/>
              <p:cNvSpPr txBox="1">
                <a:spLocks noChangeArrowheads="1"/>
              </p:cNvSpPr>
              <p:nvPr/>
            </p:nvSpPr>
            <p:spPr bwMode="auto">
              <a:xfrm>
                <a:off x="1801" y="2470"/>
                <a:ext cx="19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Р</a:t>
                </a:r>
              </a:p>
            </p:txBody>
          </p:sp>
        </p:grpSp>
        <p:sp>
          <p:nvSpPr>
            <p:cNvPr id="12357" name="Text Box 69"/>
            <p:cNvSpPr txBox="1">
              <a:spLocks noChangeArrowheads="1"/>
            </p:cNvSpPr>
            <p:nvPr/>
          </p:nvSpPr>
          <p:spPr bwMode="auto">
            <a:xfrm>
              <a:off x="2676" y="2999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sp>
          <p:nvSpPr>
            <p:cNvPr id="12358" name="Text Box 70"/>
            <p:cNvSpPr txBox="1">
              <a:spLocks noChangeArrowheads="1"/>
            </p:cNvSpPr>
            <p:nvPr/>
          </p:nvSpPr>
          <p:spPr bwMode="auto">
            <a:xfrm>
              <a:off x="2585" y="377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8</a:t>
              </a:r>
            </a:p>
          </p:txBody>
        </p:sp>
        <p:sp>
          <p:nvSpPr>
            <p:cNvPr id="12359" name="Text Box 71"/>
            <p:cNvSpPr txBox="1">
              <a:spLocks noChangeArrowheads="1"/>
            </p:cNvSpPr>
            <p:nvPr/>
          </p:nvSpPr>
          <p:spPr bwMode="auto">
            <a:xfrm>
              <a:off x="1665" y="306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50" name="Text Box 58"/>
          <p:cNvSpPr txBox="1">
            <a:spLocks noChangeArrowheads="1"/>
          </p:cNvSpPr>
          <p:nvPr/>
        </p:nvSpPr>
        <p:spPr bwMode="auto">
          <a:xfrm>
            <a:off x="3816350" y="260350"/>
            <a:ext cx="1196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chemeClr val="tx2"/>
                </a:solidFill>
              </a:rPr>
              <a:t>Тест</a:t>
            </a:r>
          </a:p>
        </p:txBody>
      </p:sp>
      <p:sp>
        <p:nvSpPr>
          <p:cNvPr id="33853" name="Text Box 61"/>
          <p:cNvSpPr txBox="1">
            <a:spLocks noChangeArrowheads="1"/>
          </p:cNvSpPr>
          <p:nvPr/>
        </p:nvSpPr>
        <p:spPr bwMode="auto">
          <a:xfrm>
            <a:off x="6424613" y="5541963"/>
            <a:ext cx="800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б) 0,6</a:t>
            </a:r>
          </a:p>
        </p:txBody>
      </p:sp>
      <p:sp>
        <p:nvSpPr>
          <p:cNvPr id="33892" name="Text Box 100"/>
          <p:cNvSpPr txBox="1">
            <a:spLocks noChangeArrowheads="1"/>
          </p:cNvSpPr>
          <p:nvPr/>
        </p:nvSpPr>
        <p:spPr bwMode="auto">
          <a:xfrm>
            <a:off x="1743075" y="1509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33918" name="Group 126"/>
          <p:cNvGrpSpPr>
            <a:grpSpLocks/>
          </p:cNvGrpSpPr>
          <p:nvPr/>
        </p:nvGrpSpPr>
        <p:grpSpPr bwMode="auto">
          <a:xfrm>
            <a:off x="611188" y="512763"/>
            <a:ext cx="7372350" cy="2178050"/>
            <a:chOff x="385" y="323"/>
            <a:chExt cx="4644" cy="1372"/>
          </a:xfrm>
        </p:grpSpPr>
        <p:graphicFrame>
          <p:nvGraphicFramePr>
            <p:cNvPr id="33901" name="Object 109"/>
            <p:cNvGraphicFramePr>
              <a:graphicFrameLocks noChangeAspect="1"/>
            </p:cNvGraphicFramePr>
            <p:nvPr/>
          </p:nvGraphicFramePr>
          <p:xfrm>
            <a:off x="4286" y="1117"/>
            <a:ext cx="153" cy="204"/>
          </p:xfrm>
          <a:graphic>
            <a:graphicData uri="http://schemas.openxmlformats.org/presentationml/2006/ole">
              <p:oleObj spid="_x0000_s33901" name="Формула" r:id="rId4" imgW="152280" imgH="203040" progId="Equation.3">
                <p:embed/>
              </p:oleObj>
            </a:graphicData>
          </a:graphic>
        </p:graphicFrame>
        <p:grpSp>
          <p:nvGrpSpPr>
            <p:cNvPr id="33917" name="Group 125"/>
            <p:cNvGrpSpPr>
              <a:grpSpLocks/>
            </p:cNvGrpSpPr>
            <p:nvPr/>
          </p:nvGrpSpPr>
          <p:grpSpPr bwMode="auto">
            <a:xfrm>
              <a:off x="385" y="323"/>
              <a:ext cx="4644" cy="1372"/>
              <a:chOff x="204" y="890"/>
              <a:chExt cx="4644" cy="1372"/>
            </a:xfrm>
          </p:grpSpPr>
          <p:graphicFrame>
            <p:nvGraphicFramePr>
              <p:cNvPr id="33900" name="Object 108"/>
              <p:cNvGraphicFramePr>
                <a:graphicFrameLocks noChangeAspect="1"/>
              </p:cNvGraphicFramePr>
              <p:nvPr/>
            </p:nvGraphicFramePr>
            <p:xfrm>
              <a:off x="2903" y="1684"/>
              <a:ext cx="165" cy="151"/>
            </p:xfrm>
            <a:graphic>
              <a:graphicData uri="http://schemas.openxmlformats.org/presentationml/2006/ole">
                <p:oleObj spid="_x0000_s33900" name="Формула" r:id="rId5" imgW="152280" imgH="139680" progId="Equation.3">
                  <p:embed/>
                </p:oleObj>
              </a:graphicData>
            </a:graphic>
          </p:graphicFrame>
          <p:grpSp>
            <p:nvGrpSpPr>
              <p:cNvPr id="33916" name="Group 124"/>
              <p:cNvGrpSpPr>
                <a:grpSpLocks/>
              </p:cNvGrpSpPr>
              <p:nvPr/>
            </p:nvGrpSpPr>
            <p:grpSpPr bwMode="auto">
              <a:xfrm>
                <a:off x="204" y="890"/>
                <a:ext cx="4644" cy="1372"/>
                <a:chOff x="453" y="316"/>
                <a:chExt cx="4644" cy="1372"/>
              </a:xfrm>
            </p:grpSpPr>
            <p:sp>
              <p:nvSpPr>
                <p:cNvPr id="33884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53" y="346"/>
                  <a:ext cx="250" cy="288"/>
                </a:xfrm>
                <a:prstGeom prst="rect">
                  <a:avLst/>
                </a:prstGeom>
                <a:solidFill>
                  <a:srgbClr val="FEACE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400"/>
                    <a:t>1.</a:t>
                  </a:r>
                </a:p>
              </p:txBody>
            </p:sp>
            <p:sp>
              <p:nvSpPr>
                <p:cNvPr id="33885" name="Rectangle 93"/>
                <p:cNvSpPr>
                  <a:spLocks noChangeArrowheads="1"/>
                </p:cNvSpPr>
                <p:nvPr/>
              </p:nvSpPr>
              <p:spPr bwMode="auto">
                <a:xfrm rot="6473358">
                  <a:off x="1378" y="483"/>
                  <a:ext cx="726" cy="1179"/>
                </a:xfrm>
                <a:prstGeom prst="rect">
                  <a:avLst/>
                </a:prstGeom>
                <a:solidFill>
                  <a:srgbClr val="04E65A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rot="10800000" vert="eaVert" wrap="none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886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1066" y="913"/>
                  <a:ext cx="1360" cy="31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87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872" y="1223"/>
                  <a:ext cx="221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/>
                    <a:t>А</a:t>
                  </a:r>
                </a:p>
              </p:txBody>
            </p:sp>
            <p:sp>
              <p:nvSpPr>
                <p:cNvPr id="33888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1189" y="316"/>
                  <a:ext cx="20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/>
                    <a:t>В</a:t>
                  </a:r>
                </a:p>
              </p:txBody>
            </p:sp>
            <p:sp>
              <p:nvSpPr>
                <p:cNvPr id="33889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426" y="777"/>
                  <a:ext cx="203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/>
                    <a:t>С</a:t>
                  </a:r>
                </a:p>
              </p:txBody>
            </p:sp>
            <p:sp>
              <p:nvSpPr>
                <p:cNvPr id="33890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200" y="1457"/>
                  <a:ext cx="20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/>
                    <a:t>К</a:t>
                  </a:r>
                </a:p>
              </p:txBody>
            </p:sp>
            <p:graphicFrame>
              <p:nvGraphicFramePr>
                <p:cNvPr id="33896" name="Object 104"/>
                <p:cNvGraphicFramePr>
                  <a:graphicFrameLocks noChangeAspect="1"/>
                </p:cNvGraphicFramePr>
                <p:nvPr/>
              </p:nvGraphicFramePr>
              <p:xfrm>
                <a:off x="1292" y="1207"/>
                <a:ext cx="119" cy="109"/>
              </p:xfrm>
              <a:graphic>
                <a:graphicData uri="http://schemas.openxmlformats.org/presentationml/2006/ole">
                  <p:oleObj spid="_x0000_s33896" name="Формула" r:id="rId6" imgW="152280" imgH="139680" progId="Equation.3">
                    <p:embed/>
                  </p:oleObj>
                </a:graphicData>
              </a:graphic>
            </p:graphicFrame>
            <p:graphicFrame>
              <p:nvGraphicFramePr>
                <p:cNvPr id="33897" name="Object 105"/>
                <p:cNvGraphicFramePr>
                  <a:graphicFrameLocks noChangeAspect="1"/>
                </p:cNvGraphicFramePr>
                <p:nvPr/>
              </p:nvGraphicFramePr>
              <p:xfrm>
                <a:off x="2041" y="845"/>
                <a:ext cx="96" cy="128"/>
              </p:xfrm>
              <a:graphic>
                <a:graphicData uri="http://schemas.openxmlformats.org/presentationml/2006/ole">
                  <p:oleObj spid="_x0000_s33897" name="Формула" r:id="rId7" imgW="152280" imgH="203040" progId="Equation.3">
                    <p:embed/>
                  </p:oleObj>
                </a:graphicData>
              </a:graphic>
            </p:graphicFrame>
            <p:grpSp>
              <p:nvGrpSpPr>
                <p:cNvPr id="33908" name="Group 116"/>
                <p:cNvGrpSpPr>
                  <a:grpSpLocks/>
                </p:cNvGrpSpPr>
                <p:nvPr/>
              </p:nvGrpSpPr>
              <p:grpSpPr bwMode="auto">
                <a:xfrm>
                  <a:off x="2867" y="724"/>
                  <a:ext cx="2230" cy="868"/>
                  <a:chOff x="2867" y="724"/>
                  <a:chExt cx="2230" cy="868"/>
                </a:xfrm>
              </p:grpSpPr>
              <p:sp>
                <p:nvSpPr>
                  <p:cNvPr id="33909" name="Text Box 1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67" y="724"/>
                    <a:ext cx="2230" cy="5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/>
                      <a:t>Дано: АВСК – прямоугольник</a:t>
                    </a:r>
                    <a:r>
                      <a:rPr lang="en-US"/>
                      <a:t>,</a:t>
                    </a:r>
                    <a:r>
                      <a:rPr lang="ru-RU"/>
                      <a:t> </a:t>
                    </a:r>
                  </a:p>
                  <a:p>
                    <a:endParaRPr lang="ru-RU"/>
                  </a:p>
                  <a:p>
                    <a:r>
                      <a:rPr lang="en-US"/>
                      <a:t>Cos    = 0.5, </a:t>
                    </a:r>
                    <a:r>
                      <a:rPr lang="ru-RU"/>
                      <a:t>тогда</a:t>
                    </a:r>
                    <a:r>
                      <a:rPr lang="en-US"/>
                      <a:t> Cos   = …….</a:t>
                    </a:r>
                    <a:endParaRPr lang="ru-RU"/>
                  </a:p>
                </p:txBody>
              </p:sp>
              <p:sp>
                <p:nvSpPr>
                  <p:cNvPr id="33910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0" y="1314"/>
                    <a:ext cx="775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/>
                      <a:t>Ответ: а) </a:t>
                    </a:r>
                  </a:p>
                </p:txBody>
              </p:sp>
              <p:graphicFrame>
                <p:nvGraphicFramePr>
                  <p:cNvPr id="33911" name="Object 119"/>
                  <p:cNvGraphicFramePr>
                    <a:graphicFrameLocks noChangeAspect="1"/>
                  </p:cNvGraphicFramePr>
                  <p:nvPr/>
                </p:nvGraphicFramePr>
                <p:xfrm>
                  <a:off x="3606" y="1275"/>
                  <a:ext cx="123" cy="317"/>
                </p:xfrm>
                <a:graphic>
                  <a:graphicData uri="http://schemas.openxmlformats.org/presentationml/2006/ole">
                    <p:oleObj spid="_x0000_s33911" name="Формула" r:id="rId8" imgW="152280" imgH="393480" progId="Equation.3">
                      <p:embed/>
                    </p:oleObj>
                  </a:graphicData>
                </a:graphic>
              </p:graphicFrame>
              <p:sp>
                <p:nvSpPr>
                  <p:cNvPr id="33912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7" y="1336"/>
                    <a:ext cx="46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/>
                      <a:t>  б) 2</a:t>
                    </a:r>
                  </a:p>
                </p:txBody>
              </p:sp>
              <p:sp>
                <p:nvSpPr>
                  <p:cNvPr id="33913" name="Text Box 1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4" y="1336"/>
                    <a:ext cx="589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/>
                      <a:t>в) 0,25</a:t>
                    </a:r>
                  </a:p>
                </p:txBody>
              </p:sp>
            </p:grpSp>
          </p:grpSp>
        </p:grpSp>
      </p:grpSp>
      <p:grpSp>
        <p:nvGrpSpPr>
          <p:cNvPr id="33915" name="Group 123"/>
          <p:cNvGrpSpPr>
            <a:grpSpLocks/>
          </p:cNvGrpSpPr>
          <p:nvPr/>
        </p:nvGrpSpPr>
        <p:grpSpPr bwMode="auto">
          <a:xfrm>
            <a:off x="5956300" y="2708275"/>
            <a:ext cx="568325" cy="576263"/>
            <a:chOff x="3752" y="1706"/>
            <a:chExt cx="358" cy="363"/>
          </a:xfrm>
        </p:grpSpPr>
        <p:sp>
          <p:nvSpPr>
            <p:cNvPr id="33907" name="Text Box 115"/>
            <p:cNvSpPr txBox="1">
              <a:spLocks noChangeArrowheads="1"/>
            </p:cNvSpPr>
            <p:nvPr/>
          </p:nvSpPr>
          <p:spPr bwMode="auto">
            <a:xfrm>
              <a:off x="3752" y="1767"/>
              <a:ext cx="2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а)</a:t>
              </a:r>
            </a:p>
          </p:txBody>
        </p:sp>
        <p:graphicFrame>
          <p:nvGraphicFramePr>
            <p:cNvPr id="33914" name="Object 122"/>
            <p:cNvGraphicFramePr>
              <a:graphicFrameLocks noChangeAspect="1"/>
            </p:cNvGraphicFramePr>
            <p:nvPr/>
          </p:nvGraphicFramePr>
          <p:xfrm>
            <a:off x="3969" y="1706"/>
            <a:ext cx="141" cy="363"/>
          </p:xfrm>
          <a:graphic>
            <a:graphicData uri="http://schemas.openxmlformats.org/presentationml/2006/ole">
              <p:oleObj spid="_x0000_s33914" name="Формула" r:id="rId9" imgW="152280" imgH="393480" progId="Equation.3">
                <p:embed/>
              </p:oleObj>
            </a:graphicData>
          </a:graphic>
        </p:graphicFrame>
      </p:grpSp>
      <p:grpSp>
        <p:nvGrpSpPr>
          <p:cNvPr id="33919" name="Group 127"/>
          <p:cNvGrpSpPr>
            <a:grpSpLocks/>
          </p:cNvGrpSpPr>
          <p:nvPr/>
        </p:nvGrpSpPr>
        <p:grpSpPr bwMode="auto">
          <a:xfrm>
            <a:off x="7308850" y="6345238"/>
            <a:ext cx="1223963" cy="252412"/>
            <a:chOff x="4604" y="3997"/>
            <a:chExt cx="771" cy="159"/>
          </a:xfrm>
        </p:grpSpPr>
        <p:sp>
          <p:nvSpPr>
            <p:cNvPr id="33920" name="AutoShape 128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4898" y="3997"/>
              <a:ext cx="182" cy="159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921" name="AutoShape 129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171" y="3997"/>
              <a:ext cx="204" cy="158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922" name="AutoShape 130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4604" y="3997"/>
              <a:ext cx="204" cy="159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3924" name="Group 132"/>
          <p:cNvGrpSpPr>
            <a:grpSpLocks/>
          </p:cNvGrpSpPr>
          <p:nvPr/>
        </p:nvGrpSpPr>
        <p:grpSpPr bwMode="auto">
          <a:xfrm>
            <a:off x="935038" y="3141663"/>
            <a:ext cx="7615237" cy="3282950"/>
            <a:chOff x="589" y="1979"/>
            <a:chExt cx="4797" cy="2068"/>
          </a:xfrm>
        </p:grpSpPr>
        <p:grpSp>
          <p:nvGrpSpPr>
            <p:cNvPr id="33855" name="Group 63"/>
            <p:cNvGrpSpPr>
              <a:grpSpLocks/>
            </p:cNvGrpSpPr>
            <p:nvPr/>
          </p:nvGrpSpPr>
          <p:grpSpPr bwMode="auto">
            <a:xfrm>
              <a:off x="589" y="1979"/>
              <a:ext cx="4797" cy="2068"/>
              <a:chOff x="589" y="1979"/>
              <a:chExt cx="4797" cy="2068"/>
            </a:xfrm>
          </p:grpSpPr>
          <p:grpSp>
            <p:nvGrpSpPr>
              <p:cNvPr id="33848" name="Group 56"/>
              <p:cNvGrpSpPr>
                <a:grpSpLocks/>
              </p:cNvGrpSpPr>
              <p:nvPr/>
            </p:nvGrpSpPr>
            <p:grpSpPr bwMode="auto">
              <a:xfrm>
                <a:off x="1111" y="1979"/>
                <a:ext cx="1775" cy="2068"/>
                <a:chOff x="486" y="656"/>
                <a:chExt cx="1775" cy="2068"/>
              </a:xfrm>
            </p:grpSpPr>
            <p:grpSp>
              <p:nvGrpSpPr>
                <p:cNvPr id="33826" name="Group 34"/>
                <p:cNvGrpSpPr>
                  <a:grpSpLocks/>
                </p:cNvGrpSpPr>
                <p:nvPr/>
              </p:nvGrpSpPr>
              <p:grpSpPr bwMode="auto">
                <a:xfrm>
                  <a:off x="748" y="867"/>
                  <a:ext cx="930" cy="1633"/>
                  <a:chOff x="748" y="867"/>
                  <a:chExt cx="930" cy="1633"/>
                </a:xfrm>
              </p:grpSpPr>
              <p:grpSp>
                <p:nvGrpSpPr>
                  <p:cNvPr id="33827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748" y="867"/>
                    <a:ext cx="930" cy="1633"/>
                    <a:chOff x="748" y="867"/>
                    <a:chExt cx="930" cy="1633"/>
                  </a:xfrm>
                </p:grpSpPr>
                <p:sp>
                  <p:nvSpPr>
                    <p:cNvPr id="33828" name="AutoShap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8" y="867"/>
                      <a:ext cx="930" cy="1633"/>
                    </a:xfrm>
                    <a:prstGeom prst="rtTriangl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829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8" y="2364"/>
                      <a:ext cx="1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830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4" y="2364"/>
                      <a:ext cx="0" cy="1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3831" name="Arc 39"/>
                  <p:cNvSpPr>
                    <a:spLocks/>
                  </p:cNvSpPr>
                  <p:nvPr/>
                </p:nvSpPr>
                <p:spPr bwMode="auto">
                  <a:xfrm rot="14350036">
                    <a:off x="1322" y="2198"/>
                    <a:ext cx="213" cy="27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832" name="Group 40"/>
                <p:cNvGrpSpPr>
                  <a:grpSpLocks/>
                </p:cNvGrpSpPr>
                <p:nvPr/>
              </p:nvGrpSpPr>
              <p:grpSpPr bwMode="auto">
                <a:xfrm>
                  <a:off x="486" y="656"/>
                  <a:ext cx="1775" cy="2068"/>
                  <a:chOff x="486" y="656"/>
                  <a:chExt cx="1775" cy="2068"/>
                </a:xfrm>
              </p:grpSpPr>
              <p:grpSp>
                <p:nvGrpSpPr>
                  <p:cNvPr id="33833" name="Group 41"/>
                  <p:cNvGrpSpPr>
                    <a:grpSpLocks/>
                  </p:cNvGrpSpPr>
                  <p:nvPr/>
                </p:nvGrpSpPr>
                <p:grpSpPr bwMode="auto">
                  <a:xfrm rot="10997298">
                    <a:off x="1360" y="935"/>
                    <a:ext cx="635" cy="1089"/>
                    <a:chOff x="2449" y="1366"/>
                    <a:chExt cx="635" cy="1089"/>
                  </a:xfrm>
                </p:grpSpPr>
                <p:grpSp>
                  <p:nvGrpSpPr>
                    <p:cNvPr id="33834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49" y="1366"/>
                      <a:ext cx="635" cy="1089"/>
                      <a:chOff x="2449" y="1366"/>
                      <a:chExt cx="635" cy="1089"/>
                    </a:xfrm>
                  </p:grpSpPr>
                  <p:sp>
                    <p:nvSpPr>
                      <p:cNvPr id="33835" name="AutoShape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49" y="1366"/>
                        <a:ext cx="635" cy="1089"/>
                      </a:xfrm>
                      <a:prstGeom prst="rtTriangle">
                        <a:avLst/>
                      </a:prstGeom>
                      <a:solidFill>
                        <a:srgbClr val="9999FF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3836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49" y="2364"/>
                        <a:ext cx="113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3837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2" y="2364"/>
                        <a:ext cx="0" cy="9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33838" name="Arc 46"/>
                    <p:cNvSpPr>
                      <a:spLocks/>
                    </p:cNvSpPr>
                    <p:nvPr/>
                  </p:nvSpPr>
                  <p:spPr bwMode="auto">
                    <a:xfrm rot="15824231">
                      <a:off x="2751" y="2244"/>
                      <a:ext cx="213" cy="182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3839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4" y="2425"/>
                    <a:ext cx="203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/>
                      <a:t>С</a:t>
                    </a:r>
                  </a:p>
                </p:txBody>
              </p:sp>
              <p:sp>
                <p:nvSpPr>
                  <p:cNvPr id="33840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" y="656"/>
                    <a:ext cx="207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/>
                      <a:t>В</a:t>
                    </a:r>
                  </a:p>
                </p:txBody>
              </p:sp>
              <p:sp>
                <p:nvSpPr>
                  <p:cNvPr id="33841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11" y="2380"/>
                    <a:ext cx="221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/>
                      <a:t>А</a:t>
                    </a:r>
                  </a:p>
                </p:txBody>
              </p:sp>
              <p:sp>
                <p:nvSpPr>
                  <p:cNvPr id="33842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8" y="799"/>
                    <a:ext cx="243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/>
                      <a:t>М</a:t>
                    </a:r>
                  </a:p>
                </p:txBody>
              </p:sp>
              <p:sp>
                <p:nvSpPr>
                  <p:cNvPr id="33843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89" y="747"/>
                    <a:ext cx="207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/>
                      <a:t>К</a:t>
                    </a:r>
                  </a:p>
                </p:txBody>
              </p:sp>
              <p:sp>
                <p:nvSpPr>
                  <p:cNvPr id="33844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73" y="1979"/>
                    <a:ext cx="191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/>
                      <a:t>Р</a:t>
                    </a:r>
                  </a:p>
                </p:txBody>
              </p:sp>
              <p:sp>
                <p:nvSpPr>
                  <p:cNvPr id="33845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4" y="1631"/>
                    <a:ext cx="11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3846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1" y="2493"/>
                    <a:ext cx="11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3847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57" y="1563"/>
                    <a:ext cx="204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/>
                      <a:t>5</a:t>
                    </a:r>
                  </a:p>
                </p:txBody>
              </p:sp>
            </p:grpSp>
          </p:grpSp>
          <p:grpSp>
            <p:nvGrpSpPr>
              <p:cNvPr id="33852" name="Group 60"/>
              <p:cNvGrpSpPr>
                <a:grpSpLocks/>
              </p:cNvGrpSpPr>
              <p:nvPr/>
            </p:nvGrpSpPr>
            <p:grpSpPr bwMode="auto">
              <a:xfrm>
                <a:off x="2857" y="2478"/>
                <a:ext cx="2529" cy="593"/>
                <a:chOff x="2699" y="777"/>
                <a:chExt cx="2529" cy="593"/>
              </a:xfrm>
            </p:grpSpPr>
            <p:sp>
              <p:nvSpPr>
                <p:cNvPr id="33849" name="Rectangle 57"/>
                <p:cNvSpPr>
                  <a:spLocks noChangeArrowheads="1"/>
                </p:cNvSpPr>
                <p:nvPr/>
              </p:nvSpPr>
              <p:spPr bwMode="auto">
                <a:xfrm>
                  <a:off x="2699" y="777"/>
                  <a:ext cx="1008" cy="5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/>
                    <a:t>Найти: </a:t>
                  </a:r>
                  <a:r>
                    <a:rPr lang="en-US"/>
                    <a:t>Sin </a:t>
                  </a:r>
                  <a:r>
                    <a:rPr lang="ru-RU"/>
                    <a:t>Р</a:t>
                  </a:r>
                  <a:r>
                    <a:rPr lang="en-US"/>
                    <a:t>.</a:t>
                  </a:r>
                  <a:endParaRPr lang="ru-RU"/>
                </a:p>
                <a:p>
                  <a:endParaRPr lang="ru-RU"/>
                </a:p>
                <a:p>
                  <a:r>
                    <a:rPr lang="ru-RU"/>
                    <a:t>Ответ:</a:t>
                  </a:r>
                </a:p>
              </p:txBody>
            </p:sp>
            <p:sp>
              <p:nvSpPr>
                <p:cNvPr id="33851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220" y="1139"/>
                  <a:ext cx="200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/>
                    <a:t>а) 0,8        б) 0,6       в) 0,75</a:t>
                  </a:r>
                </a:p>
              </p:txBody>
            </p:sp>
          </p:grpSp>
          <p:sp>
            <p:nvSpPr>
              <p:cNvPr id="33854" name="Text Box 62"/>
              <p:cNvSpPr txBox="1">
                <a:spLocks noChangeArrowheads="1"/>
              </p:cNvSpPr>
              <p:nvPr/>
            </p:nvSpPr>
            <p:spPr bwMode="auto">
              <a:xfrm>
                <a:off x="589" y="2070"/>
                <a:ext cx="281" cy="288"/>
              </a:xfrm>
              <a:prstGeom prst="rect">
                <a:avLst/>
              </a:prstGeom>
              <a:solidFill>
                <a:srgbClr val="FEACE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2.</a:t>
                </a:r>
              </a:p>
            </p:txBody>
          </p:sp>
        </p:grpSp>
        <p:sp>
          <p:nvSpPr>
            <p:cNvPr id="33923" name="Text Box 131"/>
            <p:cNvSpPr txBox="1">
              <a:spLocks noChangeArrowheads="1"/>
            </p:cNvSpPr>
            <p:nvPr/>
          </p:nvSpPr>
          <p:spPr bwMode="auto">
            <a:xfrm>
              <a:off x="1156" y="293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50" grpId="0"/>
      <p:bldP spid="338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33" name="Group 21"/>
          <p:cNvGrpSpPr>
            <a:grpSpLocks/>
          </p:cNvGrpSpPr>
          <p:nvPr/>
        </p:nvGrpSpPr>
        <p:grpSpPr bwMode="auto">
          <a:xfrm>
            <a:off x="7200900" y="6381750"/>
            <a:ext cx="1260475" cy="287338"/>
            <a:chOff x="4536" y="4020"/>
            <a:chExt cx="794" cy="181"/>
          </a:xfrm>
        </p:grpSpPr>
        <p:sp>
          <p:nvSpPr>
            <p:cNvPr id="13317" name="AutoShape 5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4853" y="4020"/>
              <a:ext cx="206" cy="181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8" name="AutoShape 6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125" y="4020"/>
              <a:ext cx="205" cy="181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9" name="AutoShape 7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4536" y="4020"/>
              <a:ext cx="227" cy="181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47675" y="393700"/>
            <a:ext cx="5238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3</a:t>
            </a:r>
            <a:r>
              <a:rPr lang="ru-RU" sz="2400"/>
              <a:t>.</a:t>
            </a:r>
            <a:r>
              <a:rPr lang="ru-RU"/>
              <a:t>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476375" y="836613"/>
            <a:ext cx="589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/>
              <a:t>Найти синус, косинус и тангенс острых углов </a:t>
            </a:r>
          </a:p>
          <a:p>
            <a:pPr algn="ctr"/>
            <a:r>
              <a:rPr lang="ru-RU" sz="2000"/>
              <a:t>по данным на чертеже:</a:t>
            </a:r>
          </a:p>
        </p:txBody>
      </p: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2519363" y="2349500"/>
            <a:ext cx="4665662" cy="2876550"/>
            <a:chOff x="521" y="1071"/>
            <a:chExt cx="2939" cy="1812"/>
          </a:xfrm>
        </p:grpSpPr>
        <p:grpSp>
          <p:nvGrpSpPr>
            <p:cNvPr id="13325" name="Group 13"/>
            <p:cNvGrpSpPr>
              <a:grpSpLocks/>
            </p:cNvGrpSpPr>
            <p:nvPr/>
          </p:nvGrpSpPr>
          <p:grpSpPr bwMode="auto">
            <a:xfrm>
              <a:off x="771" y="1275"/>
              <a:ext cx="2472" cy="1361"/>
              <a:chOff x="771" y="1275"/>
              <a:chExt cx="2472" cy="1361"/>
            </a:xfrm>
          </p:grpSpPr>
          <p:sp>
            <p:nvSpPr>
              <p:cNvPr id="13322" name="AutoShape 10"/>
              <p:cNvSpPr>
                <a:spLocks noChangeArrowheads="1"/>
              </p:cNvSpPr>
              <p:nvPr/>
            </p:nvSpPr>
            <p:spPr bwMode="auto">
              <a:xfrm>
                <a:off x="771" y="1275"/>
                <a:ext cx="2472" cy="1360"/>
              </a:xfrm>
              <a:prstGeom prst="rtTriangl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 flipV="1">
                <a:off x="771" y="2523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>
                <a:off x="930" y="2523"/>
                <a:ext cx="0" cy="1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1801" y="2652"/>
              <a:ext cx="4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15 см</a:t>
              </a:r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2051" y="1676"/>
              <a:ext cx="4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17 см</a:t>
              </a:r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521" y="1071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599" y="2561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3253" y="2470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В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1476375" y="1665288"/>
            <a:ext cx="5957888" cy="2876550"/>
            <a:chOff x="693" y="1116"/>
            <a:chExt cx="3753" cy="1812"/>
          </a:xfrm>
        </p:grpSpPr>
        <p:grpSp>
          <p:nvGrpSpPr>
            <p:cNvPr id="29704" name="Group 8"/>
            <p:cNvGrpSpPr>
              <a:grpSpLocks/>
            </p:cNvGrpSpPr>
            <p:nvPr/>
          </p:nvGrpSpPr>
          <p:grpSpPr bwMode="auto">
            <a:xfrm>
              <a:off x="884" y="1366"/>
              <a:ext cx="3311" cy="1293"/>
              <a:chOff x="884" y="1366"/>
              <a:chExt cx="3311" cy="1293"/>
            </a:xfrm>
          </p:grpSpPr>
          <p:sp>
            <p:nvSpPr>
              <p:cNvPr id="29700" name="AutoShape 4"/>
              <p:cNvSpPr>
                <a:spLocks noChangeArrowheads="1"/>
              </p:cNvSpPr>
              <p:nvPr/>
            </p:nvSpPr>
            <p:spPr bwMode="auto">
              <a:xfrm rot="10800000">
                <a:off x="884" y="1366"/>
                <a:ext cx="3311" cy="129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01" name="Line 5"/>
              <p:cNvSpPr>
                <a:spLocks noChangeShapeType="1"/>
              </p:cNvSpPr>
              <p:nvPr/>
            </p:nvSpPr>
            <p:spPr bwMode="auto">
              <a:xfrm>
                <a:off x="1202" y="2024"/>
                <a:ext cx="158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2" name="Line 6"/>
              <p:cNvSpPr>
                <a:spLocks noChangeShapeType="1"/>
              </p:cNvSpPr>
              <p:nvPr/>
            </p:nvSpPr>
            <p:spPr bwMode="auto">
              <a:xfrm flipH="1">
                <a:off x="3719" y="1956"/>
                <a:ext cx="136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9706" name="Text Box 10"/>
            <p:cNvSpPr txBox="1">
              <a:spLocks noChangeArrowheads="1"/>
            </p:cNvSpPr>
            <p:nvPr/>
          </p:nvSpPr>
          <p:spPr bwMode="auto">
            <a:xfrm>
              <a:off x="2504" y="2697"/>
              <a:ext cx="2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13</a:t>
              </a:r>
              <a:endParaRPr lang="ru-RU"/>
            </a:p>
          </p:txBody>
        </p:sp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4251" y="2493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L</a:t>
              </a:r>
              <a:endParaRPr lang="ru-RU"/>
            </a:p>
          </p:txBody>
        </p:sp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3719" y="170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  <a:endParaRPr lang="ru-RU"/>
            </a:p>
          </p:txBody>
        </p:sp>
        <p:sp>
          <p:nvSpPr>
            <p:cNvPr id="29714" name="Text Box 18"/>
            <p:cNvSpPr txBox="1">
              <a:spLocks noChangeArrowheads="1"/>
            </p:cNvSpPr>
            <p:nvPr/>
          </p:nvSpPr>
          <p:spPr bwMode="auto">
            <a:xfrm>
              <a:off x="2494" y="111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  <a:endParaRPr lang="ru-RU"/>
            </a:p>
          </p:txBody>
        </p:sp>
        <p:sp>
          <p:nvSpPr>
            <p:cNvPr id="29715" name="Text Box 19"/>
            <p:cNvSpPr txBox="1">
              <a:spLocks noChangeArrowheads="1"/>
            </p:cNvSpPr>
            <p:nvPr/>
          </p:nvSpPr>
          <p:spPr bwMode="auto">
            <a:xfrm>
              <a:off x="693" y="2530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endParaRPr lang="ru-RU"/>
            </a:p>
          </p:txBody>
        </p:sp>
        <p:sp>
          <p:nvSpPr>
            <p:cNvPr id="29716" name="Text Box 20"/>
            <p:cNvSpPr txBox="1">
              <a:spLocks noChangeArrowheads="1"/>
            </p:cNvSpPr>
            <p:nvPr/>
          </p:nvSpPr>
          <p:spPr bwMode="auto">
            <a:xfrm>
              <a:off x="1565" y="1116"/>
              <a:ext cx="23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  <a:endParaRPr lang="ru-RU"/>
            </a:p>
          </p:txBody>
        </p:sp>
        <p:sp>
          <p:nvSpPr>
            <p:cNvPr id="29717" name="Text Box 21"/>
            <p:cNvSpPr txBox="1">
              <a:spLocks noChangeArrowheads="1"/>
            </p:cNvSpPr>
            <p:nvPr/>
          </p:nvSpPr>
          <p:spPr bwMode="auto">
            <a:xfrm>
              <a:off x="3288" y="1139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  <a:endParaRPr lang="ru-RU"/>
            </a:p>
          </p:txBody>
        </p:sp>
      </p:grp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395288" y="333375"/>
            <a:ext cx="455612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4.</a:t>
            </a:r>
            <a:endParaRPr lang="ru-RU" sz="2400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1511300" y="549275"/>
            <a:ext cx="5192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/>
              <a:t>Найти синус, косинус и тангенс острого </a:t>
            </a:r>
          </a:p>
          <a:p>
            <a:pPr algn="ctr"/>
            <a:r>
              <a:rPr lang="ru-RU" sz="2000"/>
              <a:t>угла трапеции</a:t>
            </a:r>
            <a:r>
              <a:rPr lang="en-US" sz="2000"/>
              <a:t>:</a:t>
            </a:r>
            <a:endParaRPr lang="ru-RU" sz="2000"/>
          </a:p>
        </p:txBody>
      </p:sp>
      <p:grpSp>
        <p:nvGrpSpPr>
          <p:cNvPr id="29726" name="Group 30"/>
          <p:cNvGrpSpPr>
            <a:grpSpLocks/>
          </p:cNvGrpSpPr>
          <p:nvPr/>
        </p:nvGrpSpPr>
        <p:grpSpPr bwMode="auto">
          <a:xfrm>
            <a:off x="6732588" y="6381750"/>
            <a:ext cx="1260475" cy="287338"/>
            <a:chOff x="4241" y="4020"/>
            <a:chExt cx="794" cy="181"/>
          </a:xfrm>
        </p:grpSpPr>
        <p:sp>
          <p:nvSpPr>
            <p:cNvPr id="29723" name="AutoShape 27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4558" y="4020"/>
              <a:ext cx="206" cy="181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4" name="AutoShape 28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4830" y="4020"/>
              <a:ext cx="205" cy="181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5" name="AutoShape 29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4241" y="4020"/>
              <a:ext cx="227" cy="181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7596187" cy="13684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00CC"/>
                    </a:gs>
                    <a:gs pos="100000">
                      <a:srgbClr val="3333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Зависимость между sin, cos одного и того же угла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11163" y="1401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17501" name="Group 93"/>
          <p:cNvGrpSpPr>
            <a:grpSpLocks/>
          </p:cNvGrpSpPr>
          <p:nvPr/>
        </p:nvGrpSpPr>
        <p:grpSpPr bwMode="auto">
          <a:xfrm>
            <a:off x="468313" y="1304925"/>
            <a:ext cx="1947862" cy="2058988"/>
            <a:chOff x="295" y="822"/>
            <a:chExt cx="1227" cy="1297"/>
          </a:xfrm>
        </p:grpSpPr>
        <p:sp>
          <p:nvSpPr>
            <p:cNvPr id="17413" name="AutoShape 5"/>
            <p:cNvSpPr>
              <a:spLocks noChangeArrowheads="1"/>
            </p:cNvSpPr>
            <p:nvPr/>
          </p:nvSpPr>
          <p:spPr bwMode="auto">
            <a:xfrm>
              <a:off x="521" y="935"/>
              <a:ext cx="802" cy="1021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7416" name="Group 8"/>
            <p:cNvGrpSpPr>
              <a:grpSpLocks/>
            </p:cNvGrpSpPr>
            <p:nvPr/>
          </p:nvGrpSpPr>
          <p:grpSpPr bwMode="auto">
            <a:xfrm>
              <a:off x="521" y="1820"/>
              <a:ext cx="114" cy="136"/>
              <a:chOff x="521" y="1820"/>
              <a:chExt cx="114" cy="136"/>
            </a:xfrm>
          </p:grpSpPr>
          <p:sp>
            <p:nvSpPr>
              <p:cNvPr id="17414" name="Line 6"/>
              <p:cNvSpPr>
                <a:spLocks noChangeShapeType="1"/>
              </p:cNvSpPr>
              <p:nvPr/>
            </p:nvSpPr>
            <p:spPr bwMode="auto">
              <a:xfrm>
                <a:off x="521" y="1820"/>
                <a:ext cx="1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5" name="Line 7"/>
              <p:cNvSpPr>
                <a:spLocks noChangeShapeType="1"/>
              </p:cNvSpPr>
              <p:nvPr/>
            </p:nvSpPr>
            <p:spPr bwMode="auto">
              <a:xfrm>
                <a:off x="635" y="1820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295" y="1865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317" y="822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1315" y="188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В</a:t>
              </a:r>
            </a:p>
          </p:txBody>
        </p:sp>
      </p:grpSp>
      <p:grpSp>
        <p:nvGrpSpPr>
          <p:cNvPr id="17431" name="Group 23"/>
          <p:cNvGrpSpPr>
            <a:grpSpLocks/>
          </p:cNvGrpSpPr>
          <p:nvPr/>
        </p:nvGrpSpPr>
        <p:grpSpPr bwMode="auto">
          <a:xfrm>
            <a:off x="2627313" y="1628775"/>
            <a:ext cx="4600575" cy="366713"/>
            <a:chOff x="1701" y="1026"/>
            <a:chExt cx="2898" cy="231"/>
          </a:xfrm>
        </p:grpSpPr>
        <p:grpSp>
          <p:nvGrpSpPr>
            <p:cNvPr id="17427" name="Group 19"/>
            <p:cNvGrpSpPr>
              <a:grpSpLocks/>
            </p:cNvGrpSpPr>
            <p:nvPr/>
          </p:nvGrpSpPr>
          <p:grpSpPr bwMode="auto">
            <a:xfrm>
              <a:off x="1701" y="1026"/>
              <a:ext cx="2898" cy="231"/>
              <a:chOff x="1701" y="1026"/>
              <a:chExt cx="2898" cy="231"/>
            </a:xfrm>
          </p:grpSpPr>
          <p:sp>
            <p:nvSpPr>
              <p:cNvPr id="17425" name="Text Box 17"/>
              <p:cNvSpPr txBox="1">
                <a:spLocks noChangeArrowheads="1"/>
              </p:cNvSpPr>
              <p:nvPr/>
            </p:nvSpPr>
            <p:spPr bwMode="auto">
              <a:xfrm>
                <a:off x="1701" y="1026"/>
                <a:ext cx="289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Дано:     АВС,     С = 90</a:t>
                </a:r>
                <a:r>
                  <a:rPr lang="ru-RU" baseline="30000"/>
                  <a:t>0</a:t>
                </a:r>
                <a:r>
                  <a:rPr lang="en-US"/>
                  <a:t>.                          </a:t>
                </a:r>
                <a:endParaRPr lang="ru-RU" baseline="30000"/>
              </a:p>
            </p:txBody>
          </p:sp>
          <p:sp>
            <p:nvSpPr>
              <p:cNvPr id="17426" name="AutoShape 18"/>
              <p:cNvSpPr>
                <a:spLocks noChangeArrowheads="1"/>
              </p:cNvSpPr>
              <p:nvPr/>
            </p:nvSpPr>
            <p:spPr bwMode="auto">
              <a:xfrm>
                <a:off x="2245" y="1117"/>
                <a:ext cx="122" cy="68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7430" name="Group 22"/>
            <p:cNvGrpSpPr>
              <a:grpSpLocks/>
            </p:cNvGrpSpPr>
            <p:nvPr/>
          </p:nvGrpSpPr>
          <p:grpSpPr bwMode="auto">
            <a:xfrm>
              <a:off x="2767" y="1094"/>
              <a:ext cx="136" cy="90"/>
              <a:chOff x="1542" y="3317"/>
              <a:chExt cx="136" cy="90"/>
            </a:xfrm>
          </p:grpSpPr>
          <p:sp>
            <p:nvSpPr>
              <p:cNvPr id="17428" name="Line 20"/>
              <p:cNvSpPr>
                <a:spLocks noChangeShapeType="1"/>
              </p:cNvSpPr>
              <p:nvPr/>
            </p:nvSpPr>
            <p:spPr bwMode="auto">
              <a:xfrm>
                <a:off x="1542" y="3407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9" name="Line 21"/>
              <p:cNvSpPr>
                <a:spLocks noChangeShapeType="1"/>
              </p:cNvSpPr>
              <p:nvPr/>
            </p:nvSpPr>
            <p:spPr bwMode="auto">
              <a:xfrm flipV="1">
                <a:off x="1542" y="3317"/>
                <a:ext cx="136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3825" y="2060575"/>
            <a:ext cx="374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Доказать: </a:t>
            </a:r>
            <a:r>
              <a:rPr lang="en-US" sz="2400">
                <a:solidFill>
                  <a:schemeClr val="tx2"/>
                </a:solidFill>
              </a:rPr>
              <a:t>Sin</a:t>
            </a:r>
            <a:r>
              <a:rPr lang="en-US" sz="2400" baseline="30000">
                <a:solidFill>
                  <a:schemeClr val="tx2"/>
                </a:solidFill>
              </a:rPr>
              <a:t>2</a:t>
            </a:r>
            <a:r>
              <a:rPr lang="en-US" sz="2400">
                <a:solidFill>
                  <a:schemeClr val="tx2"/>
                </a:solidFill>
              </a:rPr>
              <a:t>A + Cos</a:t>
            </a:r>
            <a:r>
              <a:rPr lang="en-US" sz="2400" baseline="30000">
                <a:solidFill>
                  <a:schemeClr val="tx2"/>
                </a:solidFill>
              </a:rPr>
              <a:t>2</a:t>
            </a:r>
            <a:r>
              <a:rPr lang="en-US" sz="2400">
                <a:solidFill>
                  <a:schemeClr val="tx2"/>
                </a:solidFill>
              </a:rPr>
              <a:t>A = 1</a:t>
            </a:r>
            <a:endParaRPr lang="ru-RU" sz="2400">
              <a:solidFill>
                <a:schemeClr val="tx2"/>
              </a:solidFill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2735263" y="2744788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Доказательство: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2843213" y="41497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17509" name="Group 101"/>
          <p:cNvGrpSpPr>
            <a:grpSpLocks/>
          </p:cNvGrpSpPr>
          <p:nvPr/>
        </p:nvGrpSpPr>
        <p:grpSpPr bwMode="auto">
          <a:xfrm>
            <a:off x="1331913" y="3141663"/>
            <a:ext cx="6324600" cy="765175"/>
            <a:chOff x="839" y="1979"/>
            <a:chExt cx="3984" cy="482"/>
          </a:xfrm>
        </p:grpSpPr>
        <p:grpSp>
          <p:nvGrpSpPr>
            <p:cNvPr id="17437" name="Group 29"/>
            <p:cNvGrpSpPr>
              <a:grpSpLocks/>
            </p:cNvGrpSpPr>
            <p:nvPr/>
          </p:nvGrpSpPr>
          <p:grpSpPr bwMode="auto">
            <a:xfrm>
              <a:off x="2200" y="2002"/>
              <a:ext cx="878" cy="453"/>
              <a:chOff x="2368" y="1502"/>
              <a:chExt cx="878" cy="453"/>
            </a:xfrm>
          </p:grpSpPr>
          <p:sp>
            <p:nvSpPr>
              <p:cNvPr id="17438" name="Text Box 30"/>
              <p:cNvSpPr txBox="1">
                <a:spLocks noChangeArrowheads="1"/>
              </p:cNvSpPr>
              <p:nvPr/>
            </p:nvSpPr>
            <p:spPr bwMode="auto">
              <a:xfrm>
                <a:off x="2368" y="1608"/>
                <a:ext cx="63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Sin A = </a:t>
                </a:r>
              </a:p>
            </p:txBody>
          </p:sp>
          <p:graphicFrame>
            <p:nvGraphicFramePr>
              <p:cNvPr id="17439" name="Object 31"/>
              <p:cNvGraphicFramePr>
                <a:graphicFrameLocks noChangeAspect="1"/>
              </p:cNvGraphicFramePr>
              <p:nvPr/>
            </p:nvGraphicFramePr>
            <p:xfrm>
              <a:off x="2925" y="1502"/>
              <a:ext cx="321" cy="453"/>
            </p:xfrm>
            <a:graphic>
              <a:graphicData uri="http://schemas.openxmlformats.org/presentationml/2006/ole">
                <p:oleObj spid="_x0000_s17439" name="Формула" r:id="rId4" imgW="279360" imgH="393480" progId="Equation.3">
                  <p:embed/>
                </p:oleObj>
              </a:graphicData>
            </a:graphic>
          </p:graphicFrame>
        </p:grpSp>
        <p:grpSp>
          <p:nvGrpSpPr>
            <p:cNvPr id="17453" name="Group 45"/>
            <p:cNvGrpSpPr>
              <a:grpSpLocks/>
            </p:cNvGrpSpPr>
            <p:nvPr/>
          </p:nvGrpSpPr>
          <p:grpSpPr bwMode="auto">
            <a:xfrm>
              <a:off x="3787" y="1979"/>
              <a:ext cx="1036" cy="482"/>
              <a:chOff x="3084" y="2568"/>
              <a:chExt cx="1036" cy="482"/>
            </a:xfrm>
          </p:grpSpPr>
          <p:sp>
            <p:nvSpPr>
              <p:cNvPr id="17451" name="Text Box 43"/>
              <p:cNvSpPr txBox="1">
                <a:spLocks noChangeArrowheads="1"/>
              </p:cNvSpPr>
              <p:nvPr/>
            </p:nvSpPr>
            <p:spPr bwMode="auto">
              <a:xfrm>
                <a:off x="3084" y="2704"/>
                <a:ext cx="69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Sin</a:t>
                </a:r>
                <a:r>
                  <a:rPr lang="ru-RU" baseline="30000"/>
                  <a:t>2</a:t>
                </a:r>
                <a:r>
                  <a:rPr lang="en-US"/>
                  <a:t> A = </a:t>
                </a:r>
              </a:p>
            </p:txBody>
          </p:sp>
          <p:graphicFrame>
            <p:nvGraphicFramePr>
              <p:cNvPr id="17452" name="Object 44"/>
              <p:cNvGraphicFramePr>
                <a:graphicFrameLocks noChangeAspect="1"/>
              </p:cNvGraphicFramePr>
              <p:nvPr/>
            </p:nvGraphicFramePr>
            <p:xfrm>
              <a:off x="3712" y="2568"/>
              <a:ext cx="408" cy="482"/>
            </p:xfrm>
            <a:graphic>
              <a:graphicData uri="http://schemas.openxmlformats.org/presentationml/2006/ole">
                <p:oleObj spid="_x0000_s17452" name="Формула" r:id="rId5" imgW="355320" imgH="419040" progId="Equation.3">
                  <p:embed/>
                </p:oleObj>
              </a:graphicData>
            </a:graphic>
          </p:graphicFrame>
        </p:grpSp>
        <p:sp>
          <p:nvSpPr>
            <p:cNvPr id="17454" name="Text Box 46"/>
            <p:cNvSpPr txBox="1">
              <a:spLocks noChangeArrowheads="1"/>
            </p:cNvSpPr>
            <p:nvPr/>
          </p:nvSpPr>
          <p:spPr bwMode="auto">
            <a:xfrm>
              <a:off x="839" y="2093"/>
              <a:ext cx="1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По определению</a:t>
              </a:r>
            </a:p>
          </p:txBody>
        </p:sp>
        <p:sp>
          <p:nvSpPr>
            <p:cNvPr id="17455" name="Text Box 47"/>
            <p:cNvSpPr txBox="1">
              <a:spLocks noChangeArrowheads="1"/>
            </p:cNvSpPr>
            <p:nvPr/>
          </p:nvSpPr>
          <p:spPr bwMode="auto">
            <a:xfrm>
              <a:off x="3085" y="2115"/>
              <a:ext cx="6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, значит,</a:t>
              </a:r>
            </a:p>
          </p:txBody>
        </p:sp>
      </p:grpSp>
      <p:grpSp>
        <p:nvGrpSpPr>
          <p:cNvPr id="17510" name="Group 102"/>
          <p:cNvGrpSpPr>
            <a:grpSpLocks/>
          </p:cNvGrpSpPr>
          <p:nvPr/>
        </p:nvGrpSpPr>
        <p:grpSpPr bwMode="auto">
          <a:xfrm>
            <a:off x="1295400" y="3968750"/>
            <a:ext cx="6216650" cy="728663"/>
            <a:chOff x="816" y="2500"/>
            <a:chExt cx="3916" cy="459"/>
          </a:xfrm>
        </p:grpSpPr>
        <p:grpSp>
          <p:nvGrpSpPr>
            <p:cNvPr id="17444" name="Group 36"/>
            <p:cNvGrpSpPr>
              <a:grpSpLocks/>
            </p:cNvGrpSpPr>
            <p:nvPr/>
          </p:nvGrpSpPr>
          <p:grpSpPr bwMode="auto">
            <a:xfrm>
              <a:off x="2190" y="2500"/>
              <a:ext cx="955" cy="431"/>
              <a:chOff x="2381" y="2908"/>
              <a:chExt cx="955" cy="431"/>
            </a:xfrm>
          </p:grpSpPr>
          <p:sp>
            <p:nvSpPr>
              <p:cNvPr id="17445" name="Text Box 37"/>
              <p:cNvSpPr txBox="1">
                <a:spLocks noChangeArrowheads="1"/>
              </p:cNvSpPr>
              <p:nvPr/>
            </p:nvSpPr>
            <p:spPr bwMode="auto">
              <a:xfrm>
                <a:off x="2381" y="2976"/>
                <a:ext cx="6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Cos A = </a:t>
                </a:r>
              </a:p>
            </p:txBody>
          </p:sp>
          <p:graphicFrame>
            <p:nvGraphicFramePr>
              <p:cNvPr id="17446" name="Object 38"/>
              <p:cNvGraphicFramePr>
                <a:graphicFrameLocks noChangeAspect="1"/>
              </p:cNvGraphicFramePr>
              <p:nvPr/>
            </p:nvGraphicFramePr>
            <p:xfrm>
              <a:off x="3016" y="2908"/>
              <a:ext cx="320" cy="431"/>
            </p:xfrm>
            <a:graphic>
              <a:graphicData uri="http://schemas.openxmlformats.org/presentationml/2006/ole">
                <p:oleObj spid="_x0000_s17446" name="Формула" r:id="rId6" imgW="291960" imgH="393480" progId="Equation.3">
                  <p:embed/>
                </p:oleObj>
              </a:graphicData>
            </a:graphic>
          </p:graphicFrame>
        </p:grpSp>
        <p:sp>
          <p:nvSpPr>
            <p:cNvPr id="17457" name="Text Box 49"/>
            <p:cNvSpPr txBox="1">
              <a:spLocks noChangeArrowheads="1"/>
            </p:cNvSpPr>
            <p:nvPr/>
          </p:nvSpPr>
          <p:spPr bwMode="auto">
            <a:xfrm>
              <a:off x="816" y="2561"/>
              <a:ext cx="13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По определению </a:t>
              </a:r>
            </a:p>
          </p:txBody>
        </p:sp>
        <p:grpSp>
          <p:nvGrpSpPr>
            <p:cNvPr id="17458" name="Group 50"/>
            <p:cNvGrpSpPr>
              <a:grpSpLocks/>
            </p:cNvGrpSpPr>
            <p:nvPr/>
          </p:nvGrpSpPr>
          <p:grpSpPr bwMode="auto">
            <a:xfrm>
              <a:off x="3742" y="2500"/>
              <a:ext cx="990" cy="459"/>
              <a:chOff x="2381" y="2894"/>
              <a:chExt cx="990" cy="459"/>
            </a:xfrm>
          </p:grpSpPr>
          <p:sp>
            <p:nvSpPr>
              <p:cNvPr id="17459" name="Text Box 51"/>
              <p:cNvSpPr txBox="1">
                <a:spLocks noChangeArrowheads="1"/>
              </p:cNvSpPr>
              <p:nvPr/>
            </p:nvSpPr>
            <p:spPr bwMode="auto">
              <a:xfrm>
                <a:off x="2381" y="2976"/>
                <a:ext cx="71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Cos</a:t>
                </a:r>
                <a:r>
                  <a:rPr lang="ru-RU" baseline="30000"/>
                  <a:t>2</a:t>
                </a:r>
                <a:r>
                  <a:rPr lang="en-US"/>
                  <a:t> A = </a:t>
                </a:r>
              </a:p>
            </p:txBody>
          </p:sp>
          <p:graphicFrame>
            <p:nvGraphicFramePr>
              <p:cNvPr id="17460" name="Object 52"/>
              <p:cNvGraphicFramePr>
                <a:graphicFrameLocks noChangeAspect="1"/>
              </p:cNvGraphicFramePr>
              <p:nvPr/>
            </p:nvGraphicFramePr>
            <p:xfrm>
              <a:off x="2981" y="2894"/>
              <a:ext cx="390" cy="459"/>
            </p:xfrm>
            <a:graphic>
              <a:graphicData uri="http://schemas.openxmlformats.org/presentationml/2006/ole">
                <p:oleObj spid="_x0000_s17460" name="Формула" r:id="rId7" imgW="355320" imgH="419040" progId="Equation.3">
                  <p:embed/>
                </p:oleObj>
              </a:graphicData>
            </a:graphic>
          </p:graphicFrame>
        </p:grpSp>
        <p:sp>
          <p:nvSpPr>
            <p:cNvPr id="17461" name="Text Box 53"/>
            <p:cNvSpPr txBox="1">
              <a:spLocks noChangeArrowheads="1"/>
            </p:cNvSpPr>
            <p:nvPr/>
          </p:nvSpPr>
          <p:spPr bwMode="auto">
            <a:xfrm>
              <a:off x="3051" y="2568"/>
              <a:ext cx="6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, значит,</a:t>
              </a:r>
            </a:p>
          </p:txBody>
        </p:sp>
      </p:grpSp>
      <p:grpSp>
        <p:nvGrpSpPr>
          <p:cNvPr id="17497" name="Group 89"/>
          <p:cNvGrpSpPr>
            <a:grpSpLocks/>
          </p:cNvGrpSpPr>
          <p:nvPr/>
        </p:nvGrpSpPr>
        <p:grpSpPr bwMode="auto">
          <a:xfrm>
            <a:off x="1295400" y="4581525"/>
            <a:ext cx="6321425" cy="779463"/>
            <a:chOff x="725" y="2908"/>
            <a:chExt cx="3982" cy="491"/>
          </a:xfrm>
        </p:grpSpPr>
        <p:grpSp>
          <p:nvGrpSpPr>
            <p:cNvPr id="17494" name="Group 86"/>
            <p:cNvGrpSpPr>
              <a:grpSpLocks/>
            </p:cNvGrpSpPr>
            <p:nvPr/>
          </p:nvGrpSpPr>
          <p:grpSpPr bwMode="auto">
            <a:xfrm>
              <a:off x="725" y="2908"/>
              <a:ext cx="2250" cy="482"/>
              <a:chOff x="725" y="2908"/>
              <a:chExt cx="2250" cy="482"/>
            </a:xfrm>
          </p:grpSpPr>
          <p:grpSp>
            <p:nvGrpSpPr>
              <p:cNvPr id="17487" name="Group 79"/>
              <p:cNvGrpSpPr>
                <a:grpSpLocks/>
              </p:cNvGrpSpPr>
              <p:nvPr/>
            </p:nvGrpSpPr>
            <p:grpSpPr bwMode="auto">
              <a:xfrm>
                <a:off x="725" y="3045"/>
                <a:ext cx="1284" cy="231"/>
                <a:chOff x="839" y="2954"/>
                <a:chExt cx="1284" cy="231"/>
              </a:xfrm>
            </p:grpSpPr>
            <p:sp>
              <p:nvSpPr>
                <p:cNvPr id="17488" name="Rectangle 80"/>
                <p:cNvSpPr>
                  <a:spLocks noChangeArrowheads="1"/>
                </p:cNvSpPr>
                <p:nvPr/>
              </p:nvSpPr>
              <p:spPr bwMode="auto">
                <a:xfrm>
                  <a:off x="839" y="2954"/>
                  <a:ext cx="77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Sin</a:t>
                  </a:r>
                  <a:r>
                    <a:rPr lang="ru-RU" baseline="30000"/>
                    <a:t>2</a:t>
                  </a:r>
                  <a:r>
                    <a:rPr lang="en-US"/>
                    <a:t> A</a:t>
                  </a:r>
                  <a:r>
                    <a:rPr lang="ru-RU"/>
                    <a:t> +   </a:t>
                  </a:r>
                </a:p>
              </p:txBody>
            </p:sp>
            <p:sp>
              <p:nvSpPr>
                <p:cNvPr id="17489" name="Rectangle 81"/>
                <p:cNvSpPr>
                  <a:spLocks noChangeArrowheads="1"/>
                </p:cNvSpPr>
                <p:nvPr/>
              </p:nvSpPr>
              <p:spPr bwMode="auto">
                <a:xfrm>
                  <a:off x="1451" y="2954"/>
                  <a:ext cx="67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Cos</a:t>
                  </a:r>
                  <a:r>
                    <a:rPr lang="ru-RU" baseline="30000"/>
                    <a:t>2</a:t>
                  </a:r>
                  <a:r>
                    <a:rPr lang="en-US"/>
                    <a:t> A =</a:t>
                  </a:r>
                  <a:endParaRPr lang="ru-RU"/>
                </a:p>
              </p:txBody>
            </p:sp>
          </p:grpSp>
          <p:grpSp>
            <p:nvGrpSpPr>
              <p:cNvPr id="17490" name="Group 82"/>
              <p:cNvGrpSpPr>
                <a:grpSpLocks/>
              </p:cNvGrpSpPr>
              <p:nvPr/>
            </p:nvGrpSpPr>
            <p:grpSpPr bwMode="auto">
              <a:xfrm>
                <a:off x="1995" y="2908"/>
                <a:ext cx="980" cy="482"/>
                <a:chOff x="1995" y="2908"/>
                <a:chExt cx="980" cy="482"/>
              </a:xfrm>
            </p:grpSpPr>
            <p:graphicFrame>
              <p:nvGraphicFramePr>
                <p:cNvPr id="17491" name="Object 83"/>
                <p:cNvGraphicFramePr>
                  <a:graphicFrameLocks noChangeAspect="1"/>
                </p:cNvGraphicFramePr>
                <p:nvPr/>
              </p:nvGraphicFramePr>
              <p:xfrm>
                <a:off x="1995" y="2908"/>
                <a:ext cx="408" cy="482"/>
              </p:xfrm>
              <a:graphic>
                <a:graphicData uri="http://schemas.openxmlformats.org/presentationml/2006/ole">
                  <p:oleObj spid="_x0000_s17491" name="Формула" r:id="rId8" imgW="355320" imgH="419040" progId="Equation.3">
                    <p:embed/>
                  </p:oleObj>
                </a:graphicData>
              </a:graphic>
            </p:graphicFrame>
            <p:graphicFrame>
              <p:nvGraphicFramePr>
                <p:cNvPr id="17492" name="Object 84"/>
                <p:cNvGraphicFramePr>
                  <a:graphicFrameLocks noChangeAspect="1"/>
                </p:cNvGraphicFramePr>
                <p:nvPr/>
              </p:nvGraphicFramePr>
              <p:xfrm>
                <a:off x="2585" y="2931"/>
                <a:ext cx="390" cy="459"/>
              </p:xfrm>
              <a:graphic>
                <a:graphicData uri="http://schemas.openxmlformats.org/presentationml/2006/ole">
                  <p:oleObj spid="_x0000_s17492" name="Формула" r:id="rId9" imgW="355320" imgH="419040" progId="Equation.3">
                    <p:embed/>
                  </p:oleObj>
                </a:graphicData>
              </a:graphic>
            </p:graphicFrame>
            <p:sp>
              <p:nvSpPr>
                <p:cNvPr id="17493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2381" y="3067"/>
                  <a:ext cx="185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/>
                    <a:t>+</a:t>
                  </a:r>
                </a:p>
              </p:txBody>
            </p:sp>
          </p:grpSp>
        </p:grpSp>
        <p:sp>
          <p:nvSpPr>
            <p:cNvPr id="17495" name="Text Box 87"/>
            <p:cNvSpPr txBox="1">
              <a:spLocks noChangeArrowheads="1"/>
            </p:cNvSpPr>
            <p:nvPr/>
          </p:nvSpPr>
          <p:spPr bwMode="auto">
            <a:xfrm>
              <a:off x="2993" y="3067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=</a:t>
              </a:r>
            </a:p>
          </p:txBody>
        </p:sp>
        <p:graphicFrame>
          <p:nvGraphicFramePr>
            <p:cNvPr id="17496" name="Object 88"/>
            <p:cNvGraphicFramePr>
              <a:graphicFrameLocks noChangeAspect="1"/>
            </p:cNvGraphicFramePr>
            <p:nvPr/>
          </p:nvGraphicFramePr>
          <p:xfrm>
            <a:off x="3198" y="2954"/>
            <a:ext cx="1509" cy="445"/>
          </p:xfrm>
          <a:graphic>
            <a:graphicData uri="http://schemas.openxmlformats.org/presentationml/2006/ole">
              <p:oleObj spid="_x0000_s17496" name="Формула" r:id="rId10" imgW="1422360" imgH="419040" progId="Equation.3">
                <p:embed/>
              </p:oleObj>
            </a:graphicData>
          </a:graphic>
        </p:graphicFrame>
      </p:grpSp>
      <p:grpSp>
        <p:nvGrpSpPr>
          <p:cNvPr id="17502" name="Group 94"/>
          <p:cNvGrpSpPr>
            <a:grpSpLocks/>
          </p:cNvGrpSpPr>
          <p:nvPr/>
        </p:nvGrpSpPr>
        <p:grpSpPr bwMode="auto">
          <a:xfrm>
            <a:off x="1979613" y="5589588"/>
            <a:ext cx="3889375" cy="366712"/>
            <a:chOff x="1247" y="3521"/>
            <a:chExt cx="2450" cy="231"/>
          </a:xfrm>
        </p:grpSpPr>
        <p:sp>
          <p:nvSpPr>
            <p:cNvPr id="17498" name="Text Box 90"/>
            <p:cNvSpPr txBox="1">
              <a:spLocks noChangeArrowheads="1"/>
            </p:cNvSpPr>
            <p:nvPr/>
          </p:nvSpPr>
          <p:spPr bwMode="auto">
            <a:xfrm>
              <a:off x="1247" y="3521"/>
              <a:ext cx="12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Следовательно,</a:t>
              </a:r>
            </a:p>
          </p:txBody>
        </p:sp>
        <p:sp>
          <p:nvSpPr>
            <p:cNvPr id="17499" name="Rectangle 91"/>
            <p:cNvSpPr>
              <a:spLocks noChangeArrowheads="1"/>
            </p:cNvSpPr>
            <p:nvPr/>
          </p:nvSpPr>
          <p:spPr bwMode="auto">
            <a:xfrm>
              <a:off x="2426" y="3521"/>
              <a:ext cx="1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</a:rPr>
                <a:t>Sin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A + Cos</a:t>
              </a:r>
              <a:r>
                <a:rPr lang="en-US" baseline="30000">
                  <a:solidFill>
                    <a:schemeClr val="tx2"/>
                  </a:solidFill>
                </a:rPr>
                <a:t>2</a:t>
              </a:r>
              <a:r>
                <a:rPr lang="en-US">
                  <a:solidFill>
                    <a:schemeClr val="tx2"/>
                  </a:solidFill>
                </a:rPr>
                <a:t>A = 1</a:t>
              </a:r>
              <a:endParaRPr lang="ru-RU">
                <a:solidFill>
                  <a:schemeClr val="tx2"/>
                </a:solidFill>
              </a:endParaRPr>
            </a:p>
          </p:txBody>
        </p:sp>
      </p:grpSp>
      <p:pic>
        <p:nvPicPr>
          <p:cNvPr id="17500" name="Picture 9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96188" y="5741988"/>
            <a:ext cx="1116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508" name="Group 100"/>
          <p:cNvGrpSpPr>
            <a:grpSpLocks/>
          </p:cNvGrpSpPr>
          <p:nvPr/>
        </p:nvGrpSpPr>
        <p:grpSpPr bwMode="auto">
          <a:xfrm>
            <a:off x="6227763" y="6381750"/>
            <a:ext cx="1331912" cy="288925"/>
            <a:chOff x="2744" y="3997"/>
            <a:chExt cx="839" cy="182"/>
          </a:xfrm>
        </p:grpSpPr>
        <p:sp>
          <p:nvSpPr>
            <p:cNvPr id="17505" name="AutoShape 97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3061" y="3997"/>
              <a:ext cx="228" cy="182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06" name="AutoShape 98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3356" y="3997"/>
              <a:ext cx="227" cy="181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07" name="AutoShape 99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2744" y="3997"/>
              <a:ext cx="227" cy="181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32" grpId="0"/>
      <p:bldP spid="174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468313" y="296863"/>
            <a:ext cx="7596187" cy="13684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00CC"/>
                    </a:gs>
                    <a:gs pos="100000">
                      <a:srgbClr val="3333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Зависимость между sin, cos и tg одного и того же угла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468313" y="1304925"/>
            <a:ext cx="1947862" cy="2058988"/>
            <a:chOff x="295" y="822"/>
            <a:chExt cx="1227" cy="1297"/>
          </a:xfrm>
        </p:grpSpPr>
        <p:sp>
          <p:nvSpPr>
            <p:cNvPr id="20486" name="AutoShape 6"/>
            <p:cNvSpPr>
              <a:spLocks noChangeArrowheads="1"/>
            </p:cNvSpPr>
            <p:nvPr/>
          </p:nvSpPr>
          <p:spPr bwMode="auto">
            <a:xfrm>
              <a:off x="521" y="935"/>
              <a:ext cx="802" cy="1021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487" name="Group 7"/>
            <p:cNvGrpSpPr>
              <a:grpSpLocks/>
            </p:cNvGrpSpPr>
            <p:nvPr/>
          </p:nvGrpSpPr>
          <p:grpSpPr bwMode="auto">
            <a:xfrm>
              <a:off x="521" y="1820"/>
              <a:ext cx="114" cy="136"/>
              <a:chOff x="521" y="1820"/>
              <a:chExt cx="114" cy="136"/>
            </a:xfrm>
          </p:grpSpPr>
          <p:sp>
            <p:nvSpPr>
              <p:cNvPr id="20488" name="Line 8"/>
              <p:cNvSpPr>
                <a:spLocks noChangeShapeType="1"/>
              </p:cNvSpPr>
              <p:nvPr/>
            </p:nvSpPr>
            <p:spPr bwMode="auto">
              <a:xfrm>
                <a:off x="521" y="1820"/>
                <a:ext cx="1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9" name="Line 9"/>
              <p:cNvSpPr>
                <a:spLocks noChangeShapeType="1"/>
              </p:cNvSpPr>
              <p:nvPr/>
            </p:nvSpPr>
            <p:spPr bwMode="auto">
              <a:xfrm>
                <a:off x="635" y="1820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295" y="1865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317" y="822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1315" y="188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В</a:t>
              </a:r>
            </a:p>
          </p:txBody>
        </p:sp>
      </p:grpSp>
      <p:grpSp>
        <p:nvGrpSpPr>
          <p:cNvPr id="20500" name="Group 20"/>
          <p:cNvGrpSpPr>
            <a:grpSpLocks/>
          </p:cNvGrpSpPr>
          <p:nvPr/>
        </p:nvGrpSpPr>
        <p:grpSpPr bwMode="auto">
          <a:xfrm>
            <a:off x="3132138" y="1952625"/>
            <a:ext cx="2825750" cy="366713"/>
            <a:chOff x="1973" y="1230"/>
            <a:chExt cx="1780" cy="231"/>
          </a:xfrm>
        </p:grpSpPr>
        <p:grpSp>
          <p:nvGrpSpPr>
            <p:cNvPr id="20495" name="Group 15"/>
            <p:cNvGrpSpPr>
              <a:grpSpLocks/>
            </p:cNvGrpSpPr>
            <p:nvPr/>
          </p:nvGrpSpPr>
          <p:grpSpPr bwMode="auto">
            <a:xfrm>
              <a:off x="1973" y="1230"/>
              <a:ext cx="1780" cy="231"/>
              <a:chOff x="1973" y="1230"/>
              <a:chExt cx="1780" cy="231"/>
            </a:xfrm>
          </p:grpSpPr>
          <p:sp>
            <p:nvSpPr>
              <p:cNvPr id="20493" name="Rectangle 13"/>
              <p:cNvSpPr>
                <a:spLocks noChangeArrowheads="1"/>
              </p:cNvSpPr>
              <p:nvPr/>
            </p:nvSpPr>
            <p:spPr bwMode="auto">
              <a:xfrm>
                <a:off x="1973" y="1230"/>
                <a:ext cx="17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Дано:     АВС,     С = 90</a:t>
                </a:r>
                <a:r>
                  <a:rPr lang="ru-RU" baseline="30000"/>
                  <a:t>0</a:t>
                </a:r>
                <a:r>
                  <a:rPr lang="en-US"/>
                  <a:t>.</a:t>
                </a:r>
                <a:endParaRPr lang="ru-RU" baseline="30000"/>
              </a:p>
            </p:txBody>
          </p:sp>
          <p:sp>
            <p:nvSpPr>
              <p:cNvPr id="20494" name="AutoShape 14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122" cy="114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499" name="Group 19"/>
            <p:cNvGrpSpPr>
              <a:grpSpLocks/>
            </p:cNvGrpSpPr>
            <p:nvPr/>
          </p:nvGrpSpPr>
          <p:grpSpPr bwMode="auto">
            <a:xfrm>
              <a:off x="3016" y="1298"/>
              <a:ext cx="136" cy="91"/>
              <a:chOff x="1655" y="3294"/>
              <a:chExt cx="136" cy="91"/>
            </a:xfrm>
          </p:grpSpPr>
          <p:sp>
            <p:nvSpPr>
              <p:cNvPr id="20497" name="Line 17"/>
              <p:cNvSpPr>
                <a:spLocks noChangeShapeType="1"/>
              </p:cNvSpPr>
              <p:nvPr/>
            </p:nvSpPr>
            <p:spPr bwMode="auto">
              <a:xfrm>
                <a:off x="1655" y="338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8" name="Line 18"/>
              <p:cNvSpPr>
                <a:spLocks noChangeShapeType="1"/>
              </p:cNvSpPr>
              <p:nvPr/>
            </p:nvSpPr>
            <p:spPr bwMode="auto">
              <a:xfrm flipV="1">
                <a:off x="1655" y="3294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510" name="Group 30"/>
          <p:cNvGrpSpPr>
            <a:grpSpLocks/>
          </p:cNvGrpSpPr>
          <p:nvPr/>
        </p:nvGrpSpPr>
        <p:grpSpPr bwMode="auto">
          <a:xfrm>
            <a:off x="3095625" y="2420938"/>
            <a:ext cx="3294063" cy="935037"/>
            <a:chOff x="2064" y="1525"/>
            <a:chExt cx="2075" cy="589"/>
          </a:xfrm>
        </p:grpSpPr>
        <p:sp>
          <p:nvSpPr>
            <p:cNvPr id="20501" name="Text Box 21"/>
            <p:cNvSpPr txBox="1">
              <a:spLocks noChangeArrowheads="1"/>
            </p:cNvSpPr>
            <p:nvPr/>
          </p:nvSpPr>
          <p:spPr bwMode="auto">
            <a:xfrm>
              <a:off x="2064" y="1684"/>
              <a:ext cx="8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Доказать: </a:t>
              </a:r>
            </a:p>
          </p:txBody>
        </p:sp>
        <p:grpSp>
          <p:nvGrpSpPr>
            <p:cNvPr id="20509" name="Group 29"/>
            <p:cNvGrpSpPr>
              <a:grpSpLocks/>
            </p:cNvGrpSpPr>
            <p:nvPr/>
          </p:nvGrpSpPr>
          <p:grpSpPr bwMode="auto">
            <a:xfrm>
              <a:off x="2925" y="1525"/>
              <a:ext cx="1214" cy="589"/>
              <a:chOff x="2925" y="1525"/>
              <a:chExt cx="1214" cy="589"/>
            </a:xfrm>
          </p:grpSpPr>
          <p:sp>
            <p:nvSpPr>
              <p:cNvPr id="20504" name="Text Box 24"/>
              <p:cNvSpPr txBox="1">
                <a:spLocks noChangeArrowheads="1"/>
              </p:cNvSpPr>
              <p:nvPr/>
            </p:nvSpPr>
            <p:spPr bwMode="auto">
              <a:xfrm>
                <a:off x="2925" y="1658"/>
                <a:ext cx="7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tg A = </a:t>
                </a:r>
                <a:endParaRPr lang="ru-RU" sz="2400"/>
              </a:p>
            </p:txBody>
          </p:sp>
          <p:graphicFrame>
            <p:nvGraphicFramePr>
              <p:cNvPr id="20505" name="Object 25"/>
              <p:cNvGraphicFramePr>
                <a:graphicFrameLocks noChangeAspect="1"/>
              </p:cNvGraphicFramePr>
              <p:nvPr/>
            </p:nvGraphicFramePr>
            <p:xfrm>
              <a:off x="3560" y="1525"/>
              <a:ext cx="579" cy="589"/>
            </p:xfrm>
            <a:graphic>
              <a:graphicData uri="http://schemas.openxmlformats.org/presentationml/2006/ole">
                <p:oleObj spid="_x0000_s20505" name="Формула" r:id="rId4" imgW="393480" imgH="393480" progId="Equation.3">
                  <p:embed/>
                </p:oleObj>
              </a:graphicData>
            </a:graphic>
          </p:graphicFrame>
        </p:grpSp>
      </p:grp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3148013" y="3417888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Доказательство:</a:t>
            </a:r>
          </a:p>
        </p:txBody>
      </p:sp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2843213" y="5984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0551" name="Group 71"/>
          <p:cNvGrpSpPr>
            <a:grpSpLocks/>
          </p:cNvGrpSpPr>
          <p:nvPr/>
        </p:nvGrpSpPr>
        <p:grpSpPr bwMode="auto">
          <a:xfrm>
            <a:off x="1655763" y="4545013"/>
            <a:ext cx="4762500" cy="936625"/>
            <a:chOff x="1043" y="2863"/>
            <a:chExt cx="3000" cy="590"/>
          </a:xfrm>
        </p:grpSpPr>
        <p:sp>
          <p:nvSpPr>
            <p:cNvPr id="20539" name="Text Box 59"/>
            <p:cNvSpPr txBox="1">
              <a:spLocks noChangeArrowheads="1"/>
            </p:cNvSpPr>
            <p:nvPr/>
          </p:nvSpPr>
          <p:spPr bwMode="auto">
            <a:xfrm>
              <a:off x="3538" y="3022"/>
              <a:ext cx="5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tg A</a:t>
              </a:r>
              <a:endParaRPr lang="ru-RU" sz="2400"/>
            </a:p>
          </p:txBody>
        </p:sp>
        <p:grpSp>
          <p:nvGrpSpPr>
            <p:cNvPr id="20549" name="Group 69"/>
            <p:cNvGrpSpPr>
              <a:grpSpLocks/>
            </p:cNvGrpSpPr>
            <p:nvPr/>
          </p:nvGrpSpPr>
          <p:grpSpPr bwMode="auto">
            <a:xfrm>
              <a:off x="1043" y="2863"/>
              <a:ext cx="2316" cy="590"/>
              <a:chOff x="1043" y="2863"/>
              <a:chExt cx="2316" cy="590"/>
            </a:xfrm>
          </p:grpSpPr>
          <p:grpSp>
            <p:nvGrpSpPr>
              <p:cNvPr id="20546" name="Group 66"/>
              <p:cNvGrpSpPr>
                <a:grpSpLocks/>
              </p:cNvGrpSpPr>
              <p:nvPr/>
            </p:nvGrpSpPr>
            <p:grpSpPr bwMode="auto">
              <a:xfrm>
                <a:off x="1043" y="2863"/>
                <a:ext cx="1735" cy="590"/>
                <a:chOff x="1043" y="2863"/>
                <a:chExt cx="1735" cy="590"/>
              </a:xfrm>
            </p:grpSpPr>
            <p:graphicFrame>
              <p:nvGraphicFramePr>
                <p:cNvPr id="20540" name="Object 60"/>
                <p:cNvGraphicFramePr>
                  <a:graphicFrameLocks noChangeAspect="1"/>
                </p:cNvGraphicFramePr>
                <p:nvPr/>
              </p:nvGraphicFramePr>
              <p:xfrm>
                <a:off x="1043" y="2863"/>
                <a:ext cx="579" cy="589"/>
              </p:xfrm>
              <a:graphic>
                <a:graphicData uri="http://schemas.openxmlformats.org/presentationml/2006/ole">
                  <p:oleObj spid="_x0000_s20540" name="Формула" r:id="rId5" imgW="393480" imgH="393480" progId="Equation.3">
                    <p:embed/>
                  </p:oleObj>
                </a:graphicData>
              </a:graphic>
            </p:graphicFrame>
            <p:sp>
              <p:nvSpPr>
                <p:cNvPr id="2054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587" y="3045"/>
                  <a:ext cx="18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/>
                    <a:t>=</a:t>
                  </a:r>
                </a:p>
              </p:txBody>
            </p:sp>
            <p:grpSp>
              <p:nvGrpSpPr>
                <p:cNvPr id="20545" name="Group 65"/>
                <p:cNvGrpSpPr>
                  <a:grpSpLocks/>
                </p:cNvGrpSpPr>
                <p:nvPr/>
              </p:nvGrpSpPr>
              <p:grpSpPr bwMode="auto">
                <a:xfrm>
                  <a:off x="1769" y="2886"/>
                  <a:ext cx="1009" cy="567"/>
                  <a:chOff x="1769" y="2886"/>
                  <a:chExt cx="1009" cy="567"/>
                </a:xfrm>
              </p:grpSpPr>
              <p:graphicFrame>
                <p:nvGraphicFramePr>
                  <p:cNvPr id="20542" name="Object 62"/>
                  <p:cNvGraphicFramePr>
                    <a:graphicFrameLocks noChangeAspect="1"/>
                  </p:cNvGraphicFramePr>
                  <p:nvPr/>
                </p:nvGraphicFramePr>
                <p:xfrm>
                  <a:off x="1769" y="2886"/>
                  <a:ext cx="387" cy="545"/>
                </p:xfrm>
                <a:graphic>
                  <a:graphicData uri="http://schemas.openxmlformats.org/presentationml/2006/ole">
                    <p:oleObj spid="_x0000_s20542" name="Формула" r:id="rId6" imgW="279360" imgH="393480" progId="Equation.3">
                      <p:embed/>
                    </p:oleObj>
                  </a:graphicData>
                </a:graphic>
              </p:graphicFrame>
              <p:sp>
                <p:nvSpPr>
                  <p:cNvPr id="20543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0" y="3045"/>
                    <a:ext cx="159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/>
                      <a:t>:</a:t>
                    </a:r>
                  </a:p>
                </p:txBody>
              </p:sp>
              <p:graphicFrame>
                <p:nvGraphicFramePr>
                  <p:cNvPr id="20544" name="Object 64"/>
                  <p:cNvGraphicFramePr>
                    <a:graphicFrameLocks noChangeAspect="1"/>
                  </p:cNvGraphicFramePr>
                  <p:nvPr/>
                </p:nvGraphicFramePr>
                <p:xfrm>
                  <a:off x="2321" y="2886"/>
                  <a:ext cx="457" cy="567"/>
                </p:xfrm>
                <a:graphic>
                  <a:graphicData uri="http://schemas.openxmlformats.org/presentationml/2006/ole">
                    <p:oleObj spid="_x0000_s20544" name="Формула" r:id="rId7" imgW="291960" imgH="393480" progId="Equation.3">
                      <p:embed/>
                    </p:oleObj>
                  </a:graphicData>
                </a:graphic>
              </p:graphicFrame>
            </p:grpSp>
          </p:grpSp>
          <p:sp>
            <p:nvSpPr>
              <p:cNvPr id="20547" name="Text Box 67"/>
              <p:cNvSpPr txBox="1">
                <a:spLocks noChangeArrowheads="1"/>
              </p:cNvSpPr>
              <p:nvPr/>
            </p:nvSpPr>
            <p:spPr bwMode="auto">
              <a:xfrm>
                <a:off x="2789" y="3067"/>
                <a:ext cx="1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=</a:t>
                </a:r>
              </a:p>
            </p:txBody>
          </p:sp>
          <p:graphicFrame>
            <p:nvGraphicFramePr>
              <p:cNvPr id="20548" name="Object 68"/>
              <p:cNvGraphicFramePr>
                <a:graphicFrameLocks noChangeAspect="1"/>
              </p:cNvGraphicFramePr>
              <p:nvPr/>
            </p:nvGraphicFramePr>
            <p:xfrm>
              <a:off x="2971" y="2931"/>
              <a:ext cx="388" cy="522"/>
            </p:xfrm>
            <a:graphic>
              <a:graphicData uri="http://schemas.openxmlformats.org/presentationml/2006/ole">
                <p:oleObj spid="_x0000_s20548" name="Формула" r:id="rId8" imgW="291960" imgH="393480" progId="Equation.3">
                  <p:embed/>
                </p:oleObj>
              </a:graphicData>
            </a:graphic>
          </p:graphicFrame>
        </p:grpSp>
        <p:sp>
          <p:nvSpPr>
            <p:cNvPr id="20550" name="Text Box 70"/>
            <p:cNvSpPr txBox="1">
              <a:spLocks noChangeArrowheads="1"/>
            </p:cNvSpPr>
            <p:nvPr/>
          </p:nvSpPr>
          <p:spPr bwMode="auto">
            <a:xfrm>
              <a:off x="3366" y="3060"/>
              <a:ext cx="2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= </a:t>
              </a:r>
            </a:p>
          </p:txBody>
        </p:sp>
      </p:grpSp>
      <p:grpSp>
        <p:nvGrpSpPr>
          <p:cNvPr id="20561" name="Group 81"/>
          <p:cNvGrpSpPr>
            <a:grpSpLocks/>
          </p:cNvGrpSpPr>
          <p:nvPr/>
        </p:nvGrpSpPr>
        <p:grpSpPr bwMode="auto">
          <a:xfrm>
            <a:off x="935038" y="3824288"/>
            <a:ext cx="6737350" cy="757237"/>
            <a:chOff x="589" y="2409"/>
            <a:chExt cx="4244" cy="477"/>
          </a:xfrm>
        </p:grpSpPr>
        <p:grpSp>
          <p:nvGrpSpPr>
            <p:cNvPr id="20535" name="Group 55"/>
            <p:cNvGrpSpPr>
              <a:grpSpLocks/>
            </p:cNvGrpSpPr>
            <p:nvPr/>
          </p:nvGrpSpPr>
          <p:grpSpPr bwMode="auto">
            <a:xfrm>
              <a:off x="589" y="2409"/>
              <a:ext cx="3291" cy="477"/>
              <a:chOff x="589" y="2409"/>
              <a:chExt cx="3291" cy="477"/>
            </a:xfrm>
          </p:grpSpPr>
          <p:grpSp>
            <p:nvGrpSpPr>
              <p:cNvPr id="20524" name="Group 44"/>
              <p:cNvGrpSpPr>
                <a:grpSpLocks/>
              </p:cNvGrpSpPr>
              <p:nvPr/>
            </p:nvGrpSpPr>
            <p:grpSpPr bwMode="auto">
              <a:xfrm>
                <a:off x="589" y="2409"/>
                <a:ext cx="2216" cy="453"/>
                <a:chOff x="499" y="2818"/>
                <a:chExt cx="2216" cy="453"/>
              </a:xfrm>
            </p:grpSpPr>
            <p:grpSp>
              <p:nvGrpSpPr>
                <p:cNvPr id="20516" name="Group 36"/>
                <p:cNvGrpSpPr>
                  <a:grpSpLocks/>
                </p:cNvGrpSpPr>
                <p:nvPr/>
              </p:nvGrpSpPr>
              <p:grpSpPr bwMode="auto">
                <a:xfrm>
                  <a:off x="1837" y="2818"/>
                  <a:ext cx="878" cy="453"/>
                  <a:chOff x="2368" y="1502"/>
                  <a:chExt cx="878" cy="453"/>
                </a:xfrm>
              </p:grpSpPr>
              <p:sp>
                <p:nvSpPr>
                  <p:cNvPr id="20517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8" y="1608"/>
                    <a:ext cx="638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Sin A = </a:t>
                    </a:r>
                  </a:p>
                </p:txBody>
              </p:sp>
              <p:graphicFrame>
                <p:nvGraphicFramePr>
                  <p:cNvPr id="20518" name="Object 38"/>
                  <p:cNvGraphicFramePr>
                    <a:graphicFrameLocks noChangeAspect="1"/>
                  </p:cNvGraphicFramePr>
                  <p:nvPr/>
                </p:nvGraphicFramePr>
                <p:xfrm>
                  <a:off x="2925" y="1502"/>
                  <a:ext cx="321" cy="453"/>
                </p:xfrm>
                <a:graphic>
                  <a:graphicData uri="http://schemas.openxmlformats.org/presentationml/2006/ole">
                    <p:oleObj spid="_x0000_s20518" name="Формула" r:id="rId9" imgW="279360" imgH="393480" progId="Equation.3">
                      <p:embed/>
                    </p:oleObj>
                  </a:graphicData>
                </a:graphic>
              </p:graphicFrame>
            </p:grpSp>
            <p:sp>
              <p:nvSpPr>
                <p:cNvPr id="2052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99" y="2908"/>
                  <a:ext cx="1391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/>
                    <a:t>По определению:</a:t>
                  </a:r>
                </a:p>
              </p:txBody>
            </p:sp>
          </p:grpSp>
          <p:grpSp>
            <p:nvGrpSpPr>
              <p:cNvPr id="20526" name="Group 46"/>
              <p:cNvGrpSpPr>
                <a:grpSpLocks/>
              </p:cNvGrpSpPr>
              <p:nvPr/>
            </p:nvGrpSpPr>
            <p:grpSpPr bwMode="auto">
              <a:xfrm>
                <a:off x="2925" y="2455"/>
                <a:ext cx="955" cy="431"/>
                <a:chOff x="2381" y="2908"/>
                <a:chExt cx="955" cy="431"/>
              </a:xfrm>
            </p:grpSpPr>
            <p:sp>
              <p:nvSpPr>
                <p:cNvPr id="20527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381" y="2976"/>
                  <a:ext cx="65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Cos A = </a:t>
                  </a:r>
                </a:p>
              </p:txBody>
            </p:sp>
            <p:graphicFrame>
              <p:nvGraphicFramePr>
                <p:cNvPr id="20528" name="Object 48"/>
                <p:cNvGraphicFramePr>
                  <a:graphicFrameLocks noChangeAspect="1"/>
                </p:cNvGraphicFramePr>
                <p:nvPr/>
              </p:nvGraphicFramePr>
              <p:xfrm>
                <a:off x="3016" y="2908"/>
                <a:ext cx="320" cy="431"/>
              </p:xfrm>
              <a:graphic>
                <a:graphicData uri="http://schemas.openxmlformats.org/presentationml/2006/ole">
                  <p:oleObj spid="_x0000_s20528" name="Формула" r:id="rId10" imgW="291960" imgH="393480" progId="Equation.3">
                    <p:embed/>
                  </p:oleObj>
                </a:graphicData>
              </a:graphic>
            </p:graphicFrame>
          </p:grpSp>
          <p:sp>
            <p:nvSpPr>
              <p:cNvPr id="20534" name="Text Box 54"/>
              <p:cNvSpPr txBox="1">
                <a:spLocks noChangeArrowheads="1"/>
              </p:cNvSpPr>
              <p:nvPr/>
            </p:nvSpPr>
            <p:spPr bwMode="auto">
              <a:xfrm>
                <a:off x="2777" y="2493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,</a:t>
                </a:r>
              </a:p>
            </p:txBody>
          </p:sp>
        </p:grpSp>
        <p:grpSp>
          <p:nvGrpSpPr>
            <p:cNvPr id="20560" name="Group 80"/>
            <p:cNvGrpSpPr>
              <a:grpSpLocks/>
            </p:cNvGrpSpPr>
            <p:nvPr/>
          </p:nvGrpSpPr>
          <p:grpSpPr bwMode="auto">
            <a:xfrm>
              <a:off x="3923" y="2455"/>
              <a:ext cx="910" cy="409"/>
              <a:chOff x="2835" y="3589"/>
              <a:chExt cx="910" cy="409"/>
            </a:xfrm>
          </p:grpSpPr>
          <p:sp>
            <p:nvSpPr>
              <p:cNvPr id="20554" name="Text Box 74"/>
              <p:cNvSpPr txBox="1">
                <a:spLocks noChangeArrowheads="1"/>
              </p:cNvSpPr>
              <p:nvPr/>
            </p:nvSpPr>
            <p:spPr bwMode="auto">
              <a:xfrm>
                <a:off x="2835" y="3673"/>
                <a:ext cx="65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, </a:t>
                </a:r>
                <a:r>
                  <a:rPr lang="en-US"/>
                  <a:t>tg A = </a:t>
                </a:r>
              </a:p>
            </p:txBody>
          </p:sp>
          <p:graphicFrame>
            <p:nvGraphicFramePr>
              <p:cNvPr id="20555" name="Object 75"/>
              <p:cNvGraphicFramePr>
                <a:graphicFrameLocks noChangeAspect="1"/>
              </p:cNvGraphicFramePr>
              <p:nvPr/>
            </p:nvGraphicFramePr>
            <p:xfrm>
              <a:off x="3447" y="3589"/>
              <a:ext cx="298" cy="409"/>
            </p:xfrm>
            <a:graphic>
              <a:graphicData uri="http://schemas.openxmlformats.org/presentationml/2006/ole">
                <p:oleObj spid="_x0000_s20555" name="Формула" r:id="rId11" imgW="291960" imgH="393480" progId="Equation.3">
                  <p:embed/>
                </p:oleObj>
              </a:graphicData>
            </a:graphic>
          </p:graphicFrame>
        </p:grpSp>
      </p:grpSp>
      <p:pic>
        <p:nvPicPr>
          <p:cNvPr id="20562" name="Picture 8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96188" y="5553075"/>
            <a:ext cx="1116012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7" name="Group 87"/>
          <p:cNvGrpSpPr>
            <a:grpSpLocks/>
          </p:cNvGrpSpPr>
          <p:nvPr/>
        </p:nvGrpSpPr>
        <p:grpSpPr bwMode="auto">
          <a:xfrm>
            <a:off x="5867400" y="6345238"/>
            <a:ext cx="1296988" cy="323850"/>
            <a:chOff x="3084" y="3997"/>
            <a:chExt cx="817" cy="204"/>
          </a:xfrm>
        </p:grpSpPr>
        <p:sp>
          <p:nvSpPr>
            <p:cNvPr id="20564" name="AutoShape 84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3424" y="3997"/>
              <a:ext cx="228" cy="204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65" name="AutoShape 85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3696" y="3997"/>
              <a:ext cx="205" cy="204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66" name="AutoShape 86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3084" y="3997"/>
              <a:ext cx="250" cy="204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5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9" name="Group 23"/>
          <p:cNvGrpSpPr>
            <a:grpSpLocks/>
          </p:cNvGrpSpPr>
          <p:nvPr/>
        </p:nvGrpSpPr>
        <p:grpSpPr bwMode="auto">
          <a:xfrm>
            <a:off x="7092950" y="6345238"/>
            <a:ext cx="1403350" cy="323850"/>
            <a:chOff x="4468" y="3997"/>
            <a:chExt cx="884" cy="204"/>
          </a:xfrm>
        </p:grpSpPr>
        <p:sp>
          <p:nvSpPr>
            <p:cNvPr id="14341" name="AutoShape 5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4830" y="3997"/>
              <a:ext cx="227" cy="204"/>
            </a:xfrm>
            <a:prstGeom prst="actionButtonBackPrevious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2" name="AutoShape 6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125" y="3997"/>
              <a:ext cx="227" cy="204"/>
            </a:xfrm>
            <a:prstGeom prst="actionButtonForwardNext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3" name="AutoShape 7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4468" y="3997"/>
              <a:ext cx="249" cy="204"/>
            </a:xfrm>
            <a:prstGeom prst="actionButtonHome">
              <a:avLst/>
            </a:prstGeom>
            <a:solidFill>
              <a:srgbClr val="7E6BF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7596187" cy="13684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00CC"/>
                    </a:gs>
                    <a:gs pos="100000">
                      <a:srgbClr val="3333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Зависимость между sin, cos и tg одного и того же угла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303463" y="1881188"/>
            <a:ext cx="46323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sin</a:t>
            </a:r>
            <a:r>
              <a:rPr lang="en-US" sz="4800" baseline="30000">
                <a:solidFill>
                  <a:schemeClr val="tx2"/>
                </a:solidFill>
              </a:rPr>
              <a:t>2</a:t>
            </a:r>
            <a:r>
              <a:rPr lang="en-US" sz="4800">
                <a:solidFill>
                  <a:schemeClr val="tx2"/>
                </a:solidFill>
              </a:rPr>
              <a:t>a + cos</a:t>
            </a:r>
            <a:r>
              <a:rPr lang="en-US" sz="4800" baseline="30000">
                <a:solidFill>
                  <a:schemeClr val="tx2"/>
                </a:solidFill>
              </a:rPr>
              <a:t>2</a:t>
            </a:r>
            <a:r>
              <a:rPr lang="en-US" sz="4800">
                <a:solidFill>
                  <a:schemeClr val="tx2"/>
                </a:solidFill>
              </a:rPr>
              <a:t>a = 1</a:t>
            </a:r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14348" name="Group 12"/>
          <p:cNvGrpSpPr>
            <a:grpSpLocks/>
          </p:cNvGrpSpPr>
          <p:nvPr/>
        </p:nvGrpSpPr>
        <p:grpSpPr bwMode="auto">
          <a:xfrm>
            <a:off x="250825" y="4149725"/>
            <a:ext cx="3971925" cy="1190625"/>
            <a:chOff x="287" y="2243"/>
            <a:chExt cx="2502" cy="750"/>
          </a:xfrm>
        </p:grpSpPr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87" y="2243"/>
              <a:ext cx="2407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600"/>
                <a:t>Sin</a:t>
              </a:r>
              <a:r>
                <a:rPr lang="en-US" sz="3600" baseline="30000"/>
                <a:t>2</a:t>
              </a:r>
              <a:r>
                <a:rPr lang="en-US" sz="3600"/>
                <a:t>a = 1 – cos</a:t>
              </a:r>
              <a:r>
                <a:rPr lang="en-US" sz="3600" baseline="30000"/>
                <a:t>2</a:t>
              </a:r>
              <a:r>
                <a:rPr lang="en-US" sz="3600"/>
                <a:t>a</a:t>
              </a:r>
            </a:p>
            <a:p>
              <a:pPr algn="ctr"/>
              <a:r>
                <a:rPr lang="en-US" sz="3600"/>
                <a:t>Sin a = √1 – cos</a:t>
              </a:r>
              <a:r>
                <a:rPr lang="en-US" sz="3600" baseline="30000"/>
                <a:t>2</a:t>
              </a:r>
              <a:r>
                <a:rPr lang="en-US" sz="3600"/>
                <a:t>a</a:t>
              </a:r>
              <a:endParaRPr lang="en-US" sz="3600">
                <a:latin typeface="Arial" charset="0"/>
              </a:endParaRPr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 flipV="1">
              <a:off x="1451" y="2636"/>
              <a:ext cx="1338" cy="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353" name="Group 17"/>
          <p:cNvGrpSpPr>
            <a:grpSpLocks/>
          </p:cNvGrpSpPr>
          <p:nvPr/>
        </p:nvGrpSpPr>
        <p:grpSpPr bwMode="auto">
          <a:xfrm>
            <a:off x="4787900" y="4149725"/>
            <a:ext cx="3803650" cy="1190625"/>
            <a:chOff x="3016" y="2614"/>
            <a:chExt cx="2396" cy="750"/>
          </a:xfrm>
        </p:grpSpPr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016" y="2614"/>
              <a:ext cx="239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3600"/>
                <a:t>Cos</a:t>
              </a:r>
              <a:r>
                <a:rPr lang="en-US" sz="3600" baseline="30000"/>
                <a:t>2</a:t>
              </a:r>
              <a:r>
                <a:rPr lang="en-US" sz="3600"/>
                <a:t>a = 1 – sin</a:t>
              </a:r>
              <a:r>
                <a:rPr lang="en-US" sz="3600" baseline="30000"/>
                <a:t>2</a:t>
              </a:r>
              <a:r>
                <a:rPr lang="en-US" sz="3600"/>
                <a:t>a</a:t>
              </a:r>
            </a:p>
            <a:p>
              <a:pPr algn="ctr"/>
              <a:r>
                <a:rPr lang="en-US" sz="3600"/>
                <a:t>Cos a = √1 – sin</a:t>
              </a:r>
              <a:r>
                <a:rPr lang="en-US" sz="3600" baseline="30000"/>
                <a:t>2</a:t>
              </a:r>
              <a:r>
                <a:rPr lang="en-US" sz="3600"/>
                <a:t>a</a:t>
              </a:r>
              <a:endParaRPr lang="en-US" sz="3600">
                <a:latin typeface="Arial" charset="0"/>
              </a:endParaRPr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 flipV="1">
              <a:off x="4195" y="3022"/>
              <a:ext cx="1202" cy="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2663825" y="2673350"/>
            <a:ext cx="1584325" cy="1331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040313" y="2708275"/>
            <a:ext cx="1584325" cy="126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2916238" y="5265738"/>
            <a:ext cx="2786062" cy="1187450"/>
            <a:chOff x="1837" y="3317"/>
            <a:chExt cx="1755" cy="748"/>
          </a:xfrm>
        </p:grpSpPr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1837" y="3471"/>
              <a:ext cx="1021" cy="40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/>
                <a:t>tg A = </a:t>
              </a:r>
              <a:endParaRPr lang="ru-RU" sz="3600"/>
            </a:p>
          </p:txBody>
        </p:sp>
        <p:graphicFrame>
          <p:nvGraphicFramePr>
            <p:cNvPr id="14355" name="Object 19"/>
            <p:cNvGraphicFramePr>
              <a:graphicFrameLocks noChangeAspect="1"/>
            </p:cNvGraphicFramePr>
            <p:nvPr/>
          </p:nvGraphicFramePr>
          <p:xfrm>
            <a:off x="2857" y="3317"/>
            <a:ext cx="735" cy="748"/>
          </p:xfrm>
          <a:graphic>
            <a:graphicData uri="http://schemas.openxmlformats.org/presentationml/2006/ole">
              <p:oleObj spid="_x0000_s14355" name="Формула" r:id="rId4" imgW="39348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  <p:bldP spid="14345" grpId="0"/>
      <p:bldP spid="14351" grpId="0" animBg="1"/>
      <p:bldP spid="14352" grpId="0" animBg="1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650</TotalTime>
  <Words>974</Words>
  <Application>Microsoft Office PowerPoint</Application>
  <PresentationFormat>Экран (4:3)</PresentationFormat>
  <Paragraphs>297</Paragraphs>
  <Slides>19</Slides>
  <Notes>19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Comic Sans MS</vt:lpstr>
      <vt:lpstr>Times New Roman</vt:lpstr>
      <vt:lpstr>Impact</vt:lpstr>
      <vt:lpstr>Пастель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Михайлов</dc:creator>
  <cp:lastModifiedBy>Алексей</cp:lastModifiedBy>
  <cp:revision>51</cp:revision>
  <dcterms:created xsi:type="dcterms:W3CDTF">2010-12-05T08:24:55Z</dcterms:created>
  <dcterms:modified xsi:type="dcterms:W3CDTF">2017-03-14T09:12:43Z</dcterms:modified>
</cp:coreProperties>
</file>