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2" r:id="rId8"/>
    <p:sldId id="263" r:id="rId9"/>
    <p:sldId id="261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4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EF417-9ACA-44F5-8B7C-E25A141B69F5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CD946-6187-4878-B652-CAD9F57C15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733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EF417-9ACA-44F5-8B7C-E25A141B69F5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CD946-6187-4878-B652-CAD9F57C15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261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EF417-9ACA-44F5-8B7C-E25A141B69F5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CD946-6187-4878-B652-CAD9F57C15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224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EF417-9ACA-44F5-8B7C-E25A141B69F5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CD946-6187-4878-B652-CAD9F57C15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451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EF417-9ACA-44F5-8B7C-E25A141B69F5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CD946-6187-4878-B652-CAD9F57C15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694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EF417-9ACA-44F5-8B7C-E25A141B69F5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CD946-6187-4878-B652-CAD9F57C15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177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EF417-9ACA-44F5-8B7C-E25A141B69F5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CD946-6187-4878-B652-CAD9F57C15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025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EF417-9ACA-44F5-8B7C-E25A141B69F5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CD946-6187-4878-B652-CAD9F57C15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402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EF417-9ACA-44F5-8B7C-E25A141B69F5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CD946-6187-4878-B652-CAD9F57C15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578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EF417-9ACA-44F5-8B7C-E25A141B69F5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CD946-6187-4878-B652-CAD9F57C15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772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EF417-9ACA-44F5-8B7C-E25A141B69F5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CD946-6187-4878-B652-CAD9F57C15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4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EF417-9ACA-44F5-8B7C-E25A141B69F5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CD946-6187-4878-B652-CAD9F57C15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290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4978" y="417689"/>
            <a:ext cx="9223022" cy="1783644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Comic Sans MS" panose="030F0702030302020204" pitchFamily="66" charset="0"/>
              </a:rPr>
              <a:t>Презентация на тему: </a:t>
            </a:r>
            <a:br>
              <a:rPr lang="ru-RU" sz="3600" dirty="0" smtClean="0">
                <a:latin typeface="Comic Sans MS" panose="030F0702030302020204" pitchFamily="66" charset="0"/>
              </a:rPr>
            </a:br>
            <a:r>
              <a:rPr lang="ru-RU" sz="3600" dirty="0" smtClean="0">
                <a:latin typeface="Comic Sans MS" panose="030F0702030302020204" pitchFamily="66" charset="0"/>
              </a:rPr>
              <a:t>«Коррекция оптической </a:t>
            </a:r>
            <a:r>
              <a:rPr lang="ru-RU" sz="3600" dirty="0" err="1" smtClean="0">
                <a:latin typeface="Comic Sans MS" panose="030F0702030302020204" pitchFamily="66" charset="0"/>
              </a:rPr>
              <a:t>дисграфии</a:t>
            </a:r>
            <a:r>
              <a:rPr lang="ru-RU" sz="3600" dirty="0" smtClean="0">
                <a:latin typeface="Comic Sans MS" panose="030F0702030302020204" pitchFamily="66" charset="0"/>
              </a:rPr>
              <a:t>»</a:t>
            </a:r>
            <a:endParaRPr lang="ru-RU" sz="3600" dirty="0"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43378" y="2676349"/>
            <a:ext cx="9144000" cy="165576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Comic Sans MS" panose="030F0702030302020204" pitchFamily="66" charset="0"/>
              </a:rPr>
              <a:t>Н.А. </a:t>
            </a:r>
            <a:r>
              <a:rPr lang="ru-RU" dirty="0" err="1" smtClean="0">
                <a:latin typeface="Comic Sans MS" panose="030F0702030302020204" pitchFamily="66" charset="0"/>
              </a:rPr>
              <a:t>Безякиной</a:t>
            </a:r>
            <a:r>
              <a:rPr lang="ru-RU" dirty="0" smtClean="0">
                <a:latin typeface="Comic Sans MS" panose="030F0702030302020204" pitchFamily="66" charset="0"/>
              </a:rPr>
              <a:t>, МОУ «Лицей №5» г. Подольска 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3152" y="4625269"/>
            <a:ext cx="238125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24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Comic Sans MS" panose="030F0702030302020204" pitchFamily="66" charset="0"/>
              </a:rPr>
              <a:t>Методические рекомендации В.Е Мазановой</a:t>
            </a:r>
            <a:endParaRPr lang="ru-RU" sz="3600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24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1.Уточнить и расширить объём зрительной памяти;</a:t>
            </a:r>
          </a:p>
          <a:p>
            <a:pPr marL="0" indent="0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2.Формировать и развивать зрительное восприятие и представления;</a:t>
            </a:r>
          </a:p>
          <a:p>
            <a:pPr marL="0" indent="0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3.Развивать зрительный анализ и синтез;</a:t>
            </a:r>
          </a:p>
          <a:p>
            <a:pPr marL="0" indent="0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4.Развивать зрительно-моторные координации;</a:t>
            </a:r>
          </a:p>
          <a:p>
            <a:pPr marL="0" indent="0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5.Формировать речевые средства, отражающие зрительно-пространственные отношения;</a:t>
            </a:r>
          </a:p>
          <a:p>
            <a:pPr marL="0" indent="0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6.Учить дифференциации смешиваемых по оптическим признакам букв.</a:t>
            </a:r>
            <a:endParaRPr lang="ru-RU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11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Comic Sans MS" panose="030F0702030302020204" pitchFamily="66" charset="0"/>
              </a:rPr>
              <a:t>Вставьте буквы о-а в слова и прочитайте текст</a:t>
            </a:r>
            <a:endParaRPr lang="ru-RU" sz="3600" dirty="0">
              <a:latin typeface="Comic Sans MS" panose="030F0702030302020204" pitchFamily="66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Т…м к…тик ус…</a:t>
            </a:r>
            <a:r>
              <a:rPr lang="ru-RU" sz="2400" dirty="0" err="1" smtClean="0">
                <a:latin typeface="Comic Sans MS" panose="030F0702030302020204" pitchFamily="66" charset="0"/>
              </a:rPr>
              <a:t>тый</a:t>
            </a:r>
            <a:endParaRPr lang="ru-RU" sz="24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П… с…</a:t>
            </a:r>
            <a:r>
              <a:rPr lang="ru-RU" sz="2400" dirty="0" err="1" smtClean="0">
                <a:latin typeface="Comic Sans MS" panose="030F0702030302020204" pitchFamily="66" charset="0"/>
              </a:rPr>
              <a:t>дику</a:t>
            </a:r>
            <a:r>
              <a:rPr lang="ru-RU" sz="2400" dirty="0" smtClean="0">
                <a:latin typeface="Comic Sans MS" panose="030F0702030302020204" pitchFamily="66" charset="0"/>
              </a:rPr>
              <a:t> </a:t>
            </a:r>
            <a:r>
              <a:rPr lang="ru-RU" sz="2400" dirty="0" err="1" smtClean="0">
                <a:latin typeface="Comic Sans MS" panose="030F0702030302020204" pitchFamily="66" charset="0"/>
              </a:rPr>
              <a:t>бр</a:t>
            </a:r>
            <a:r>
              <a:rPr lang="ru-RU" sz="2400" dirty="0" smtClean="0">
                <a:latin typeface="Comic Sans MS" panose="030F0702030302020204" pitchFamily="66" charset="0"/>
              </a:rPr>
              <a:t>…</a:t>
            </a:r>
            <a:r>
              <a:rPr lang="ru-RU" sz="2400" dirty="0" err="1" smtClean="0">
                <a:latin typeface="Comic Sans MS" panose="030F0702030302020204" pitchFamily="66" charset="0"/>
              </a:rPr>
              <a:t>дит</a:t>
            </a:r>
            <a:r>
              <a:rPr lang="ru-RU" sz="2400" dirty="0" smtClean="0">
                <a:latin typeface="Comic Sans MS" panose="030F0702030302020204" pitchFamily="66" charset="0"/>
              </a:rPr>
              <a:t>,</a:t>
            </a:r>
          </a:p>
          <a:p>
            <a:pPr marL="0" indent="0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А к…</a:t>
            </a:r>
            <a:r>
              <a:rPr lang="ru-RU" sz="2400" dirty="0" err="1" smtClean="0">
                <a:latin typeface="Comic Sans MS" panose="030F0702030302020204" pitchFamily="66" charset="0"/>
              </a:rPr>
              <a:t>злик</a:t>
            </a:r>
            <a:r>
              <a:rPr lang="ru-RU" sz="2400" dirty="0" smtClean="0">
                <a:latin typeface="Comic Sans MS" panose="030F0702030302020204" pitchFamily="66" charset="0"/>
              </a:rPr>
              <a:t> рог…</a:t>
            </a:r>
            <a:r>
              <a:rPr lang="ru-RU" sz="2400" dirty="0" err="1" smtClean="0">
                <a:latin typeface="Comic Sans MS" panose="030F0702030302020204" pitchFamily="66" charset="0"/>
              </a:rPr>
              <a:t>тый</a:t>
            </a:r>
            <a:endParaRPr lang="ru-RU" sz="24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За к…тиком х…</a:t>
            </a:r>
            <a:r>
              <a:rPr lang="ru-RU" sz="2400" dirty="0" err="1" smtClean="0">
                <a:latin typeface="Comic Sans MS" panose="030F0702030302020204" pitchFamily="66" charset="0"/>
              </a:rPr>
              <a:t>дит</a:t>
            </a:r>
            <a:r>
              <a:rPr lang="ru-RU" sz="2400" dirty="0" smtClean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lang="ru-RU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ru-RU" sz="24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И л…почкой к…тик</a:t>
            </a:r>
          </a:p>
          <a:p>
            <a:pPr marL="0" indent="0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Ум…</a:t>
            </a:r>
            <a:r>
              <a:rPr lang="ru-RU" sz="2400" dirty="0" err="1" smtClean="0">
                <a:latin typeface="Comic Sans MS" panose="030F0702030302020204" pitchFamily="66" charset="0"/>
              </a:rPr>
              <a:t>ет</a:t>
            </a:r>
            <a:r>
              <a:rPr lang="ru-RU" sz="2400" dirty="0" smtClean="0">
                <a:latin typeface="Comic Sans MS" panose="030F0702030302020204" pitchFamily="66" charset="0"/>
              </a:rPr>
              <a:t> </a:t>
            </a:r>
            <a:r>
              <a:rPr lang="ru-RU" sz="2400" dirty="0" err="1" smtClean="0">
                <a:latin typeface="Comic Sans MS" panose="030F0702030302020204" pitchFamily="66" charset="0"/>
              </a:rPr>
              <a:t>св</a:t>
            </a:r>
            <a:r>
              <a:rPr lang="ru-RU" sz="2400" dirty="0" smtClean="0">
                <a:latin typeface="Comic Sans MS" panose="030F0702030302020204" pitchFamily="66" charset="0"/>
              </a:rPr>
              <a:t>…й р…тик,</a:t>
            </a:r>
          </a:p>
          <a:p>
            <a:pPr marL="0" indent="0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А к…</a:t>
            </a:r>
            <a:r>
              <a:rPr lang="ru-RU" sz="2400" dirty="0" err="1" smtClean="0">
                <a:latin typeface="Comic Sans MS" panose="030F0702030302020204" pitchFamily="66" charset="0"/>
              </a:rPr>
              <a:t>злик</a:t>
            </a:r>
            <a:r>
              <a:rPr lang="ru-RU" sz="2400" dirty="0" smtClean="0">
                <a:latin typeface="Comic Sans MS" panose="030F0702030302020204" pitchFamily="66" charset="0"/>
              </a:rPr>
              <a:t> сед…ю</a:t>
            </a:r>
          </a:p>
          <a:p>
            <a:pPr marL="0" indent="0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Трясёт бород…ю.</a:t>
            </a:r>
          </a:p>
          <a:p>
            <a:pPr marL="0" indent="0">
              <a:buNone/>
            </a:pP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smtClean="0">
                <a:latin typeface="Comic Sans MS" panose="030F0702030302020204" pitchFamily="66" charset="0"/>
              </a:rPr>
              <a:t>                          В.А. Жуковский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21" y="4299127"/>
            <a:ext cx="1839483" cy="170656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6921" y="4299127"/>
            <a:ext cx="2021729" cy="170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37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Comic Sans MS" panose="030F0702030302020204" pitchFamily="66" charset="0"/>
              </a:rPr>
              <a:t/>
            </a:r>
            <a:br>
              <a:rPr lang="ru-RU" sz="3600" dirty="0" smtClean="0">
                <a:latin typeface="Comic Sans MS" panose="030F0702030302020204" pitchFamily="66" charset="0"/>
              </a:rPr>
            </a:br>
            <a:r>
              <a:rPr lang="ru-RU" sz="4000" dirty="0" smtClean="0">
                <a:latin typeface="Comic Sans MS" panose="030F0702030302020204" pitchFamily="66" charset="0"/>
              </a:rPr>
              <a:t>Дифференциация букв и-ш в словах</a:t>
            </a:r>
            <a:r>
              <a:rPr lang="ru-RU" sz="3600" dirty="0" smtClean="0">
                <a:latin typeface="Comic Sans MS" panose="030F0702030302020204" pitchFamily="66" charset="0"/>
              </a:rPr>
              <a:t/>
            </a:r>
            <a:br>
              <a:rPr lang="ru-RU" sz="3600" dirty="0" smtClean="0">
                <a:latin typeface="Comic Sans MS" panose="030F0702030302020204" pitchFamily="66" charset="0"/>
              </a:rPr>
            </a:br>
            <a:endParaRPr lang="ru-RU" sz="3600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3П2К</a:t>
            </a:r>
          </a:p>
          <a:p>
            <a:pPr marL="0" indent="0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3П2ОН</a:t>
            </a:r>
          </a:p>
          <a:p>
            <a:pPr marL="0" indent="0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2ДЁ3Ь</a:t>
            </a:r>
          </a:p>
          <a:p>
            <a:pPr marL="0" indent="0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М23КА</a:t>
            </a:r>
          </a:p>
          <a:p>
            <a:pPr marL="0" indent="0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3АР2К</a:t>
            </a:r>
          </a:p>
          <a:p>
            <a:pPr marL="0" indent="0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32ЛО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3УТК2</a:t>
            </a:r>
          </a:p>
          <a:p>
            <a:pPr marL="0" indent="0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323КА</a:t>
            </a:r>
          </a:p>
          <a:p>
            <a:pPr marL="0" indent="0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ЛЕТ23Ь</a:t>
            </a:r>
          </a:p>
          <a:p>
            <a:pPr marL="0" indent="0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АФ23А</a:t>
            </a:r>
          </a:p>
          <a:p>
            <a:pPr marL="0" indent="0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БЕЖ23Ь</a:t>
            </a:r>
          </a:p>
          <a:p>
            <a:pPr marL="0" indent="0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МАЛЫ32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5003" y="4378043"/>
            <a:ext cx="1815054" cy="179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99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Comic Sans MS" panose="030F0702030302020204" pitchFamily="66" charset="0"/>
              </a:rPr>
              <a:t>Составьте и запишите </a:t>
            </a:r>
            <a:r>
              <a:rPr lang="ru-RU" sz="3600" dirty="0" smtClean="0">
                <a:latin typeface="Comic Sans MS" panose="030F0702030302020204" pitchFamily="66" charset="0"/>
              </a:rPr>
              <a:t>словосочетания </a:t>
            </a:r>
            <a:br>
              <a:rPr lang="ru-RU" sz="3600" dirty="0" smtClean="0">
                <a:latin typeface="Comic Sans MS" panose="030F0702030302020204" pitchFamily="66" charset="0"/>
              </a:rPr>
            </a:br>
            <a:r>
              <a:rPr lang="ru-RU" sz="3600" dirty="0" smtClean="0">
                <a:latin typeface="Comic Sans MS" panose="030F0702030302020204" pitchFamily="66" charset="0"/>
              </a:rPr>
              <a:t>Е или З</a:t>
            </a:r>
            <a:endParaRPr lang="ru-RU" sz="3600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Comic Sans MS" panose="030F0702030302020204" pitchFamily="66" charset="0"/>
              </a:rPr>
              <a:t>В</a:t>
            </a:r>
            <a:r>
              <a:rPr lang="ru-RU" sz="2400" dirty="0" smtClean="0">
                <a:latin typeface="Comic Sans MS" panose="030F0702030302020204" pitchFamily="66" charset="0"/>
              </a:rPr>
              <a:t>семогущий</a:t>
            </a:r>
          </a:p>
          <a:p>
            <a:pPr marL="0" indent="0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Трудолюбивая</a:t>
            </a:r>
          </a:p>
          <a:p>
            <a:pPr marL="0" indent="0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Умный</a:t>
            </a:r>
          </a:p>
          <a:p>
            <a:pPr marL="0" indent="0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Премудрая</a:t>
            </a:r>
          </a:p>
          <a:p>
            <a:pPr marL="0" indent="0">
              <a:buNone/>
            </a:pPr>
            <a:r>
              <a:rPr lang="ru-RU" sz="2400" dirty="0">
                <a:latin typeface="Comic Sans MS" panose="030F0702030302020204" pitchFamily="66" charset="0"/>
              </a:rPr>
              <a:t>Д</a:t>
            </a:r>
            <a:r>
              <a:rPr lang="ru-RU" sz="2400" dirty="0" smtClean="0">
                <a:latin typeface="Comic Sans MS" panose="030F0702030302020204" pitchFamily="66" charset="0"/>
              </a:rPr>
              <a:t>обродушный</a:t>
            </a:r>
          </a:p>
          <a:p>
            <a:pPr marL="0" indent="0">
              <a:buNone/>
            </a:pPr>
            <a:r>
              <a:rPr lang="ru-RU" sz="2400" dirty="0">
                <a:latin typeface="Comic Sans MS" panose="030F0702030302020204" pitchFamily="66" charset="0"/>
              </a:rPr>
              <a:t>П</a:t>
            </a:r>
            <a:r>
              <a:rPr lang="ru-RU" sz="2400" dirty="0" smtClean="0">
                <a:latin typeface="Comic Sans MS" panose="030F0702030302020204" pitchFamily="66" charset="0"/>
              </a:rPr>
              <a:t>рекрасная</a:t>
            </a:r>
          </a:p>
          <a:p>
            <a:pPr marL="0" indent="0">
              <a:buNone/>
            </a:pPr>
            <a:endParaRPr lang="ru-RU" sz="24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ru-RU" sz="2400" dirty="0">
              <a:latin typeface="Comic Sans MS" panose="030F0702030302020204" pitchFamily="66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061606" y="1447632"/>
            <a:ext cx="1195916" cy="18628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5915" y="4505081"/>
            <a:ext cx="2161627" cy="21370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7510" y="1530104"/>
            <a:ext cx="1940982" cy="19409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2536" y="3001451"/>
            <a:ext cx="2009070" cy="181268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90160" y="4505081"/>
            <a:ext cx="1966047" cy="19660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0194" y="3001451"/>
            <a:ext cx="1964022" cy="196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03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Comic Sans MS" panose="030F0702030302020204" pitchFamily="66" charset="0"/>
              </a:rPr>
              <a:t>Назовите букву занятия в названии картинки</a:t>
            </a:r>
            <a:endParaRPr lang="ru-RU" sz="3600" dirty="0">
              <a:latin typeface="Comic Sans MS" panose="030F0702030302020204" pitchFamily="66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Comic Sans MS" panose="030F0702030302020204" pitchFamily="66" charset="0"/>
              </a:rPr>
              <a:t>Ребята набрали в лесу много …</a:t>
            </a:r>
          </a:p>
          <a:p>
            <a:r>
              <a:rPr lang="ru-RU" sz="2400" dirty="0" smtClean="0">
                <a:latin typeface="Comic Sans MS" panose="030F0702030302020204" pitchFamily="66" charset="0"/>
              </a:rPr>
              <a:t>В магазин привезли карандаши и …</a:t>
            </a:r>
          </a:p>
          <a:p>
            <a:r>
              <a:rPr lang="ru-RU" sz="2400" dirty="0" smtClean="0">
                <a:latin typeface="Comic Sans MS" panose="030F0702030302020204" pitchFamily="66" charset="0"/>
              </a:rPr>
              <a:t>Боря сделал игрушки из цветной …</a:t>
            </a:r>
          </a:p>
          <a:p>
            <a:r>
              <a:rPr lang="ru-RU" sz="2400" dirty="0" smtClean="0">
                <a:latin typeface="Comic Sans MS" panose="030F0702030302020204" pitchFamily="66" charset="0"/>
              </a:rPr>
              <a:t>Боров нашёл под дубом …</a:t>
            </a:r>
          </a:p>
          <a:p>
            <a:r>
              <a:rPr lang="ru-RU" sz="2400" dirty="0" smtClean="0">
                <a:latin typeface="Comic Sans MS" panose="030F0702030302020204" pitchFamily="66" charset="0"/>
              </a:rPr>
              <a:t>У Бори красивая и добрая  …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46" y="4646123"/>
            <a:ext cx="1089376" cy="16340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7646" y="4849161"/>
            <a:ext cx="1307571" cy="151690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7104" y="4823462"/>
            <a:ext cx="1586199" cy="14024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468" y="4805353"/>
            <a:ext cx="1761332" cy="156071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169" y="4857484"/>
            <a:ext cx="2034568" cy="152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55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Comic Sans MS" panose="030F0702030302020204" pitchFamily="66" charset="0"/>
              </a:rPr>
              <a:t>Вставьте буквы в слова и прочитайте предложения. Переставьте предложения так, чтобы получился рассказ. </a:t>
            </a:r>
            <a:endParaRPr lang="ru-RU" sz="2800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Comic Sans MS" panose="030F0702030302020204" pitchFamily="66" charset="0"/>
              </a:rPr>
              <a:t>Когда мальчик уходил в школу, …</a:t>
            </a:r>
            <a:r>
              <a:rPr lang="ru-RU" sz="2400" dirty="0" err="1" smtClean="0">
                <a:latin typeface="Comic Sans MS" panose="030F0702030302020204" pitchFamily="66" charset="0"/>
              </a:rPr>
              <a:t>енок</a:t>
            </a:r>
            <a:r>
              <a:rPr lang="ru-RU" sz="2400" dirty="0" smtClean="0">
                <a:latin typeface="Comic Sans MS" panose="030F0702030302020204" pitchFamily="66" charset="0"/>
              </a:rPr>
              <a:t> шалил со …</a:t>
            </a:r>
            <a:r>
              <a:rPr lang="ru-RU" sz="2400" dirty="0" err="1" smtClean="0">
                <a:latin typeface="Comic Sans MS" panose="030F0702030302020204" pitchFamily="66" charset="0"/>
              </a:rPr>
              <a:t>ёткой</a:t>
            </a:r>
            <a:r>
              <a:rPr lang="ru-RU" sz="2400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ru-RU" sz="2400" dirty="0" smtClean="0">
                <a:latin typeface="Comic Sans MS" panose="030F0702030302020204" pitchFamily="66" charset="0"/>
              </a:rPr>
              <a:t>У Бори жил маленький …</a:t>
            </a:r>
            <a:r>
              <a:rPr lang="ru-RU" sz="2400" dirty="0" err="1" smtClean="0">
                <a:latin typeface="Comic Sans MS" panose="030F0702030302020204" pitchFamily="66" charset="0"/>
              </a:rPr>
              <a:t>енок</a:t>
            </a:r>
            <a:r>
              <a:rPr lang="ru-RU" sz="2400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ru-RU" sz="2400" dirty="0" smtClean="0">
                <a:latin typeface="Comic Sans MS" panose="030F0702030302020204" pitchFamily="66" charset="0"/>
              </a:rPr>
              <a:t>Боря и …</a:t>
            </a:r>
            <a:r>
              <a:rPr lang="ru-RU" sz="2400" dirty="0" err="1" smtClean="0">
                <a:latin typeface="Comic Sans MS" panose="030F0702030302020204" pitchFamily="66" charset="0"/>
              </a:rPr>
              <a:t>енок</a:t>
            </a:r>
            <a:r>
              <a:rPr lang="ru-RU" sz="2400" dirty="0" smtClean="0">
                <a:latin typeface="Comic Sans MS" panose="030F0702030302020204" pitchFamily="66" charset="0"/>
              </a:rPr>
              <a:t> были настоя…ими друзьями.</a:t>
            </a:r>
          </a:p>
          <a:p>
            <a:r>
              <a:rPr lang="ru-RU" sz="2400" dirty="0" smtClean="0">
                <a:latin typeface="Comic Sans MS" panose="030F0702030302020204" pitchFamily="66" charset="0"/>
              </a:rPr>
              <a:t>Боря кормил …</a:t>
            </a:r>
            <a:r>
              <a:rPr lang="ru-RU" sz="2400" dirty="0" err="1" smtClean="0">
                <a:latin typeface="Comic Sans MS" panose="030F0702030302020204" pitchFamily="66" charset="0"/>
              </a:rPr>
              <a:t>енка</a:t>
            </a:r>
            <a:r>
              <a:rPr lang="ru-RU" sz="2400" dirty="0" smtClean="0">
                <a:latin typeface="Comic Sans MS" panose="030F0702030302020204" pitchFamily="66" charset="0"/>
              </a:rPr>
              <a:t> молоком.</a:t>
            </a:r>
          </a:p>
          <a:p>
            <a:pPr marL="0" indent="0">
              <a:buNone/>
            </a:pP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smtClean="0">
                <a:latin typeface="Comic Sans MS" panose="030F0702030302020204" pitchFamily="66" charset="0"/>
              </a:rPr>
              <a:t>  </a:t>
            </a:r>
          </a:p>
          <a:p>
            <a:pPr marL="0" indent="0">
              <a:buNone/>
            </a:pPr>
            <a:endParaRPr lang="ru-RU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ru-RU" sz="2400" dirty="0"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5198" y="3681437"/>
            <a:ext cx="1606197" cy="234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74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Вставьте буквы в слова и </a:t>
            </a:r>
            <a:r>
              <a:rPr lang="ru-RU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прочитайте рассказ</a:t>
            </a:r>
            <a:r>
              <a:rPr lang="ru-RU" sz="2800" smtClean="0">
                <a:solidFill>
                  <a:prstClr val="black"/>
                </a:solidFill>
                <a:latin typeface="Comic Sans MS" panose="030F0702030302020204" pitchFamily="66" charset="0"/>
              </a:rPr>
              <a:t/>
            </a:r>
            <a:br>
              <a:rPr lang="ru-RU" sz="2800" smtClean="0">
                <a:solidFill>
                  <a:prstClr val="black"/>
                </a:solidFill>
                <a:latin typeface="Comic Sans MS" panose="030F0702030302020204" pitchFamily="66" charset="0"/>
              </a:rPr>
            </a:br>
            <a:r>
              <a:rPr lang="ru-RU" sz="2800" smtClean="0">
                <a:solidFill>
                  <a:prstClr val="black"/>
                </a:solidFill>
                <a:latin typeface="Comic Sans MS" panose="030F0702030302020204" pitchFamily="66" charset="0"/>
              </a:rPr>
              <a:t>«Щенок </a:t>
            </a:r>
            <a:r>
              <a:rPr lang="ru-RU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Шарик и </a:t>
            </a:r>
            <a:r>
              <a:rPr lang="ru-RU" sz="2800" smtClean="0">
                <a:solidFill>
                  <a:prstClr val="black"/>
                </a:solidFill>
                <a:latin typeface="Comic Sans MS" panose="030F0702030302020204" pitchFamily="66" charset="0"/>
              </a:rPr>
              <a:t>его друзья»</a:t>
            </a:r>
            <a:endParaRPr lang="ru-RU" sz="2800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Жил-был …</a:t>
            </a:r>
            <a:r>
              <a:rPr lang="ru-RU" sz="2400" dirty="0" err="1" smtClean="0">
                <a:latin typeface="Comic Sans MS" panose="030F0702030302020204" pitchFamily="66" charset="0"/>
              </a:rPr>
              <a:t>енок</a:t>
            </a:r>
            <a:r>
              <a:rPr lang="ru-RU" sz="2400" dirty="0" smtClean="0">
                <a:latin typeface="Comic Sans MS" panose="030F0702030302020204" pitchFamily="66" charset="0"/>
              </a:rPr>
              <a:t>. Его звали …</a:t>
            </a:r>
            <a:r>
              <a:rPr lang="ru-RU" sz="2400" dirty="0" err="1" smtClean="0">
                <a:latin typeface="Comic Sans MS" panose="030F0702030302020204" pitchFamily="66" charset="0"/>
              </a:rPr>
              <a:t>арик</a:t>
            </a:r>
            <a:r>
              <a:rPr lang="ru-RU" sz="2400" dirty="0" smtClean="0">
                <a:latin typeface="Comic Sans MS" panose="030F0702030302020204" pitchFamily="66" charset="0"/>
              </a:rPr>
              <a:t>. Он жил на …</a:t>
            </a:r>
            <a:r>
              <a:rPr lang="ru-RU" sz="2400" dirty="0" err="1" smtClean="0">
                <a:latin typeface="Comic Sans MS" panose="030F0702030302020204" pitchFamily="66" charset="0"/>
              </a:rPr>
              <a:t>ироком</a:t>
            </a:r>
            <a:r>
              <a:rPr lang="ru-RU" sz="2400" dirty="0" smtClean="0">
                <a:latin typeface="Comic Sans MS" panose="030F0702030302020204" pitchFamily="66" charset="0"/>
              </a:rPr>
              <a:t> дворе в деревянной будке. Каждое утро хозяйка выносила …</a:t>
            </a:r>
            <a:r>
              <a:rPr lang="ru-RU" sz="2400" dirty="0" err="1" smtClean="0">
                <a:latin typeface="Comic Sans MS" panose="030F0702030302020204" pitchFamily="66" charset="0"/>
              </a:rPr>
              <a:t>енку</a:t>
            </a:r>
            <a:r>
              <a:rPr lang="ru-RU" sz="2400" dirty="0" smtClean="0">
                <a:latin typeface="Comic Sans MS" panose="030F0702030302020204" pitchFamily="66" charset="0"/>
              </a:rPr>
              <a:t> молоко и ка…у. У …</a:t>
            </a:r>
            <a:r>
              <a:rPr lang="ru-RU" sz="2400" dirty="0" err="1" smtClean="0">
                <a:latin typeface="Comic Sans MS" panose="030F0702030302020204" pitchFamily="66" charset="0"/>
              </a:rPr>
              <a:t>енка</a:t>
            </a:r>
            <a:r>
              <a:rPr lang="ru-RU" sz="2400" dirty="0" smtClean="0">
                <a:latin typeface="Comic Sans MS" panose="030F0702030302020204" pitchFamily="66" charset="0"/>
              </a:rPr>
              <a:t> были друзья мы…</a:t>
            </a:r>
            <a:r>
              <a:rPr lang="ru-RU" sz="2400" dirty="0" err="1" smtClean="0">
                <a:latin typeface="Comic Sans MS" panose="030F0702030302020204" pitchFamily="66" charset="0"/>
              </a:rPr>
              <a:t>онок</a:t>
            </a:r>
            <a:r>
              <a:rPr lang="ru-RU" sz="2400" dirty="0" smtClean="0">
                <a:latin typeface="Comic Sans MS" panose="030F0702030302020204" pitchFamily="66" charset="0"/>
              </a:rPr>
              <a:t>  и лягу…</a:t>
            </a:r>
            <a:r>
              <a:rPr lang="ru-RU" sz="2400" dirty="0" err="1" smtClean="0">
                <a:latin typeface="Comic Sans MS" panose="030F0702030302020204" pitchFamily="66" charset="0"/>
              </a:rPr>
              <a:t>онок</a:t>
            </a:r>
            <a:r>
              <a:rPr lang="ru-RU" sz="2400" dirty="0" smtClean="0">
                <a:latin typeface="Comic Sans MS" panose="030F0702030302020204" pitchFamily="66" charset="0"/>
              </a:rPr>
              <a:t>. Каждый день </a:t>
            </a:r>
          </a:p>
          <a:p>
            <a:pPr marL="0" indent="0">
              <a:buNone/>
            </a:pP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smtClean="0">
                <a:latin typeface="Comic Sans MS" panose="030F0702030302020204" pitchFamily="66" charset="0"/>
              </a:rPr>
              <a:t>         </a:t>
            </a:r>
          </a:p>
          <a:p>
            <a:pPr marL="0" indent="0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они </a:t>
            </a:r>
            <a:r>
              <a:rPr lang="ru-RU" sz="2400" dirty="0" err="1" smtClean="0">
                <a:latin typeface="Comic Sans MS" panose="030F0702030302020204" pitchFamily="66" charset="0"/>
              </a:rPr>
              <a:t>спе</a:t>
            </a:r>
            <a:r>
              <a:rPr lang="ru-RU" sz="2400" dirty="0" smtClean="0">
                <a:latin typeface="Comic Sans MS" panose="030F0702030302020204" pitchFamily="66" charset="0"/>
              </a:rPr>
              <a:t>…или в </a:t>
            </a:r>
            <a:r>
              <a:rPr lang="ru-RU" sz="2400" dirty="0" err="1" smtClean="0">
                <a:latin typeface="Comic Sans MS" panose="030F0702030302020204" pitchFamily="66" charset="0"/>
              </a:rPr>
              <a:t>ча</a:t>
            </a:r>
            <a:r>
              <a:rPr lang="ru-RU" sz="2400" dirty="0" smtClean="0">
                <a:latin typeface="Comic Sans MS" panose="030F0702030302020204" pitchFamily="66" charset="0"/>
              </a:rPr>
              <a:t>…у. </a:t>
            </a:r>
            <a:r>
              <a:rPr lang="ru-RU" sz="2400" dirty="0">
                <a:latin typeface="Comic Sans MS" panose="030F0702030302020204" pitchFamily="66" charset="0"/>
              </a:rPr>
              <a:t>О</a:t>
            </a:r>
            <a:r>
              <a:rPr lang="ru-RU" sz="2400" dirty="0" smtClean="0">
                <a:latin typeface="Comic Sans MS" panose="030F0702030302020204" pitchFamily="66" charset="0"/>
              </a:rPr>
              <a:t>днажды </a:t>
            </a:r>
            <a:r>
              <a:rPr lang="ru-RU" sz="2400" dirty="0">
                <a:latin typeface="Comic Sans MS" panose="030F0702030302020204" pitchFamily="66" charset="0"/>
              </a:rPr>
              <a:t>д</a:t>
            </a:r>
            <a:r>
              <a:rPr lang="ru-RU" sz="2400" dirty="0" smtClean="0">
                <a:latin typeface="Comic Sans MS" panose="030F0702030302020204" pitchFamily="66" charset="0"/>
              </a:rPr>
              <a:t>рузья за…</a:t>
            </a:r>
            <a:r>
              <a:rPr lang="ru-RU" sz="2400" dirty="0" err="1" smtClean="0">
                <a:latin typeface="Comic Sans MS" panose="030F0702030302020204" pitchFamily="66" charset="0"/>
              </a:rPr>
              <a:t>итили</a:t>
            </a:r>
            <a:r>
              <a:rPr lang="ru-RU" sz="2400" dirty="0" smtClean="0">
                <a:latin typeface="Comic Sans MS" panose="030F0702030302020204" pitchFamily="66" charset="0"/>
              </a:rPr>
              <a:t> птенца от </a:t>
            </a:r>
            <a:r>
              <a:rPr lang="ru-RU" sz="2400" dirty="0" err="1" smtClean="0">
                <a:latin typeface="Comic Sans MS" panose="030F0702030302020204" pitchFamily="66" charset="0"/>
              </a:rPr>
              <a:t>хи..ной</a:t>
            </a:r>
            <a:r>
              <a:rPr lang="ru-RU" sz="2400" dirty="0" smtClean="0">
                <a:latin typeface="Comic Sans MS" panose="030F0702030302020204" pitchFamily="66" charset="0"/>
              </a:rPr>
              <a:t> ко…</a:t>
            </a:r>
            <a:r>
              <a:rPr lang="ru-RU" sz="2400" dirty="0" err="1" smtClean="0">
                <a:latin typeface="Comic Sans MS" panose="030F0702030302020204" pitchFamily="66" charset="0"/>
              </a:rPr>
              <a:t>ки</a:t>
            </a:r>
            <a:r>
              <a:rPr lang="ru-RU" sz="2400" dirty="0" smtClean="0">
                <a:latin typeface="Comic Sans MS" panose="030F0702030302020204" pitchFamily="66" charset="0"/>
              </a:rPr>
              <a:t>. Птенец громко пи…ал. Они принесли ему пи…у. А потом на…ли гнездо и помогли птенцу вернуться домой. Друг – в беде </a:t>
            </a:r>
            <a:r>
              <a:rPr lang="ru-RU" sz="2400" dirty="0" err="1" smtClean="0">
                <a:latin typeface="Comic Sans MS" panose="030F0702030302020204" pitchFamily="66" charset="0"/>
              </a:rPr>
              <a:t>помо</a:t>
            </a:r>
            <a:r>
              <a:rPr lang="ru-RU" sz="2400" dirty="0" smtClean="0">
                <a:latin typeface="Comic Sans MS" panose="030F0702030302020204" pitchFamily="66" charset="0"/>
              </a:rPr>
              <a:t>…ник. </a:t>
            </a:r>
          </a:p>
          <a:p>
            <a:pPr marL="0" indent="0">
              <a:buNone/>
            </a:pP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smtClean="0">
                <a:latin typeface="Comic Sans MS" panose="030F0702030302020204" pitchFamily="66" charset="0"/>
              </a:rPr>
              <a:t>                                        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0400" y="4722261"/>
            <a:ext cx="2385835" cy="158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67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Comic Sans MS" panose="030F0702030302020204" pitchFamily="66" charset="0"/>
              </a:rPr>
              <a:t>Текстовые ресурсы</a:t>
            </a:r>
            <a:endParaRPr lang="ru-RU" sz="3600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Е.В. Мазанова. Коррекция оптической </a:t>
            </a:r>
            <a:r>
              <a:rPr lang="ru-RU" sz="2400" dirty="0" err="1" smtClean="0">
                <a:latin typeface="Comic Sans MS" panose="030F0702030302020204" pitchFamily="66" charset="0"/>
              </a:rPr>
              <a:t>дисграфии</a:t>
            </a:r>
            <a:r>
              <a:rPr lang="ru-RU" sz="2400" dirty="0" smtClean="0">
                <a:latin typeface="Comic Sans MS" panose="030F0702030302020204" pitchFamily="66" charset="0"/>
              </a:rPr>
              <a:t>. Конспекты занятий для логопедов, М., Издательство Гном, 2012.</a:t>
            </a:r>
            <a:endParaRPr lang="ru-RU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25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321</Words>
  <Application>Microsoft Office PowerPoint</Application>
  <PresentationFormat>Произвольный</PresentationFormat>
  <Paragraphs>60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на тему:  «Коррекция оптической дисграфии»</vt:lpstr>
      <vt:lpstr>Методические рекомендации В.Е Мазановой</vt:lpstr>
      <vt:lpstr>Вставьте буквы о-а в слова и прочитайте текст</vt:lpstr>
      <vt:lpstr> Дифференциация букв и-ш в словах </vt:lpstr>
      <vt:lpstr>Составьте и запишите словосочетания  Е или З</vt:lpstr>
      <vt:lpstr>Назовите букву занятия в названии картинки</vt:lpstr>
      <vt:lpstr>Вставьте буквы в слова и прочитайте предложения. Переставьте предложения так, чтобы получился рассказ. </vt:lpstr>
      <vt:lpstr>Вставьте буквы в слова и прочитайте рассказ «Щенок Шарик и его друзья»</vt:lpstr>
      <vt:lpstr>Текстовые ресурсы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 «Коррекция оптической дисграфии»</dc:title>
  <dc:creator>serg</dc:creator>
  <cp:lastModifiedBy>serge</cp:lastModifiedBy>
  <cp:revision>60</cp:revision>
  <dcterms:created xsi:type="dcterms:W3CDTF">2018-02-04T17:46:57Z</dcterms:created>
  <dcterms:modified xsi:type="dcterms:W3CDTF">2020-04-23T14:57:58Z</dcterms:modified>
</cp:coreProperties>
</file>