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9" r:id="rId2"/>
    <p:sldId id="278" r:id="rId3"/>
    <p:sldId id="263" r:id="rId4"/>
    <p:sldId id="264" r:id="rId5"/>
    <p:sldId id="265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803" autoAdjust="0"/>
  </p:normalViewPr>
  <p:slideViewPr>
    <p:cSldViewPr>
      <p:cViewPr varScale="1">
        <p:scale>
          <a:sx n="67" d="100"/>
          <a:sy n="67" d="100"/>
        </p:scale>
        <p:origin x="-42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80FD52-97B0-4FA8-B176-A766B1187C86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C8EB1F-A460-4C1F-A2F9-3553FFC2E3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200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C8EB1F-A460-4C1F-A2F9-3553FFC2E315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060938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FE86EA-1F4F-43BB-8DF4-853E1C6F6B7D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987CC3-50F8-4A5C-9FB3-DBBA5C920E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i="1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Коми лун.</a:t>
            </a:r>
            <a:endParaRPr lang="ru-RU" sz="6600" i="1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555776" y="2636912"/>
            <a:ext cx="3888432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2708176" y="2789312"/>
            <a:ext cx="3888432" cy="2448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1571612"/>
            <a:ext cx="42484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rgbClr val="7030A0"/>
                </a:solidFill>
              </a:rPr>
              <a:t>Кывз</a:t>
            </a:r>
            <a:r>
              <a:rPr lang="en-US" sz="2000" b="1" dirty="0" smtClean="0">
                <a:solidFill>
                  <a:srgbClr val="7030A0"/>
                </a:solidFill>
              </a:rPr>
              <a:t>ő</a:t>
            </a:r>
            <a:r>
              <a:rPr lang="ru-RU" sz="2000" b="1" dirty="0" err="1" smtClean="0">
                <a:solidFill>
                  <a:srgbClr val="7030A0"/>
                </a:solidFill>
              </a:rPr>
              <a:t>й</a:t>
            </a:r>
            <a:r>
              <a:rPr lang="en-US" sz="2000" b="1" dirty="0" smtClean="0">
                <a:solidFill>
                  <a:srgbClr val="7030A0"/>
                </a:solidFill>
              </a:rPr>
              <a:t>, </a:t>
            </a:r>
            <a:r>
              <a:rPr lang="ru-RU" sz="2000" b="1" dirty="0">
                <a:solidFill>
                  <a:srgbClr val="7030A0"/>
                </a:solidFill>
              </a:rPr>
              <a:t>бур й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з, </a:t>
            </a:r>
            <a:r>
              <a:rPr lang="ru-RU" sz="2000" b="1" dirty="0" err="1">
                <a:solidFill>
                  <a:srgbClr val="7030A0"/>
                </a:solidFill>
              </a:rPr>
              <a:t>сьыл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 err="1">
                <a:solidFill>
                  <a:srgbClr val="7030A0"/>
                </a:solidFill>
              </a:rPr>
              <a:t>мс</a:t>
            </a:r>
            <a:r>
              <a:rPr lang="en-US" sz="2000" b="1" dirty="0">
                <a:solidFill>
                  <a:srgbClr val="7030A0"/>
                </a:solidFill>
              </a:rPr>
              <a:t>ő,</a:t>
            </a:r>
          </a:p>
          <a:p>
            <a:r>
              <a:rPr lang="ru-RU" sz="2000" b="1" dirty="0" err="1" smtClean="0">
                <a:solidFill>
                  <a:srgbClr val="7030A0"/>
                </a:solidFill>
              </a:rPr>
              <a:t>Садйын</a:t>
            </a:r>
            <a:r>
              <a:rPr lang="ru-RU" sz="2000" b="1" dirty="0" smtClean="0">
                <a:solidFill>
                  <a:srgbClr val="7030A0"/>
                </a:solidFill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</a:rPr>
              <a:t>ол</a:t>
            </a:r>
            <a:r>
              <a:rPr lang="en-US" sz="2000" b="1" dirty="0" smtClean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м- выл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 err="1">
                <a:solidFill>
                  <a:srgbClr val="7030A0"/>
                </a:solidFill>
              </a:rPr>
              <a:t>мс</a:t>
            </a:r>
            <a:r>
              <a:rPr lang="en-US" sz="2000" b="1" dirty="0">
                <a:solidFill>
                  <a:srgbClr val="7030A0"/>
                </a:solidFill>
              </a:rPr>
              <a:t>ő,</a:t>
            </a:r>
          </a:p>
          <a:p>
            <a:r>
              <a:rPr lang="ru-RU" sz="2000" b="1" dirty="0" err="1">
                <a:solidFill>
                  <a:srgbClr val="7030A0"/>
                </a:solidFill>
              </a:rPr>
              <a:t>Ол</a:t>
            </a:r>
            <a:r>
              <a:rPr lang="en-US" sz="2000" b="1" dirty="0">
                <a:solidFill>
                  <a:srgbClr val="7030A0"/>
                </a:solidFill>
              </a:rPr>
              <a:t>ő </a:t>
            </a:r>
            <a:r>
              <a:rPr lang="ru-RU" sz="2000" b="1" dirty="0" err="1">
                <a:solidFill>
                  <a:srgbClr val="7030A0"/>
                </a:solidFill>
              </a:rPr>
              <a:t>пыр</a:t>
            </a:r>
            <a:r>
              <a:rPr lang="ru-RU" sz="2000" b="1" dirty="0">
                <a:solidFill>
                  <a:srgbClr val="7030A0"/>
                </a:solidFill>
              </a:rPr>
              <a:t> бур </a:t>
            </a:r>
            <a:r>
              <a:rPr lang="ru-RU" sz="2000" b="1" dirty="0" err="1">
                <a:solidFill>
                  <a:srgbClr val="7030A0"/>
                </a:solidFill>
              </a:rPr>
              <a:t>сь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л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м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н,</a:t>
            </a:r>
          </a:p>
          <a:p>
            <a:r>
              <a:rPr lang="ru-RU" sz="2000" b="1" dirty="0" err="1">
                <a:solidFill>
                  <a:srgbClr val="7030A0"/>
                </a:solidFill>
              </a:rPr>
              <a:t>Кад</a:t>
            </a:r>
            <a:r>
              <a:rPr lang="ru-RU" sz="2000" b="1" dirty="0">
                <a:solidFill>
                  <a:srgbClr val="7030A0"/>
                </a:solidFill>
              </a:rPr>
              <a:t> </a:t>
            </a:r>
            <a:r>
              <a:rPr lang="ru-RU" sz="2000" b="1" dirty="0" err="1">
                <a:solidFill>
                  <a:srgbClr val="7030A0"/>
                </a:solidFill>
              </a:rPr>
              <a:t>коллял</a:t>
            </a:r>
            <a:r>
              <a:rPr lang="en-US" sz="2000" b="1" dirty="0">
                <a:solidFill>
                  <a:srgbClr val="7030A0"/>
                </a:solidFill>
              </a:rPr>
              <a:t>ő </a:t>
            </a:r>
            <a:r>
              <a:rPr lang="ru-RU" sz="2000" b="1" dirty="0" err="1">
                <a:solidFill>
                  <a:srgbClr val="7030A0"/>
                </a:solidFill>
              </a:rPr>
              <a:t>сьыл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м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н</a:t>
            </a:r>
          </a:p>
          <a:p>
            <a:r>
              <a:rPr lang="ru-RU" sz="2000" b="1" dirty="0">
                <a:solidFill>
                  <a:srgbClr val="7030A0"/>
                </a:solidFill>
              </a:rPr>
              <a:t>Коми </a:t>
            </a:r>
            <a:r>
              <a:rPr lang="ru-RU" sz="2000" b="1" dirty="0" err="1">
                <a:solidFill>
                  <a:srgbClr val="7030A0"/>
                </a:solidFill>
              </a:rPr>
              <a:t>сьыланкывй</a:t>
            </a:r>
            <a:r>
              <a:rPr lang="en-US" sz="2000" b="1" dirty="0">
                <a:solidFill>
                  <a:srgbClr val="7030A0"/>
                </a:solidFill>
              </a:rPr>
              <a:t>ő</a:t>
            </a:r>
            <a:r>
              <a:rPr lang="ru-RU" sz="2000" b="1" dirty="0">
                <a:solidFill>
                  <a:srgbClr val="7030A0"/>
                </a:solidFill>
              </a:rPr>
              <a:t>н.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86182" y="1500174"/>
            <a:ext cx="5052053" cy="37890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0669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Этапы реализации проекта: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2400" b="1" dirty="0" smtClean="0">
                <a:solidFill>
                  <a:srgbClr val="7030A0"/>
                </a:solidFill>
              </a:rPr>
              <a:t>1)</a:t>
            </a:r>
            <a:r>
              <a:rPr lang="ru-RU" sz="2400" b="1" u="sng" dirty="0" smtClean="0">
                <a:solidFill>
                  <a:srgbClr val="7030A0"/>
                </a:solidFill>
              </a:rPr>
              <a:t>Подготовительный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-Подготовка мотивации, целей и задач </a:t>
            </a:r>
            <a:r>
              <a:rPr lang="ru-RU" sz="2400" b="1" dirty="0" smtClean="0">
                <a:solidFill>
                  <a:srgbClr val="7030A0"/>
                </a:solidFill>
              </a:rPr>
              <a:t>педагогам</a:t>
            </a:r>
            <a:r>
              <a:rPr lang="ru-RU" sz="2400" b="1" dirty="0" smtClean="0">
                <a:solidFill>
                  <a:srgbClr val="7030A0"/>
                </a:solidFill>
              </a:rPr>
              <a:t>, родителям и детям по ознакомлению с традициями праздника.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-Подбор </a:t>
            </a:r>
            <a:r>
              <a:rPr lang="ru-RU" sz="2400" b="1" dirty="0" smtClean="0">
                <a:solidFill>
                  <a:srgbClr val="7030A0"/>
                </a:solidFill>
              </a:rPr>
              <a:t>литературы, </a:t>
            </a:r>
            <a:r>
              <a:rPr lang="ru-RU" sz="2400" b="1" dirty="0" smtClean="0">
                <a:solidFill>
                  <a:srgbClr val="7030A0"/>
                </a:solidFill>
              </a:rPr>
              <a:t>материала, </a:t>
            </a:r>
            <a:r>
              <a:rPr lang="ru-RU" sz="2400" b="1" dirty="0" smtClean="0">
                <a:solidFill>
                  <a:srgbClr val="7030A0"/>
                </a:solidFill>
              </a:rPr>
              <a:t>изготовление </a:t>
            </a:r>
            <a:r>
              <a:rPr lang="ru-RU" sz="2400" b="1" dirty="0" smtClean="0">
                <a:solidFill>
                  <a:srgbClr val="7030A0"/>
                </a:solidFill>
              </a:rPr>
              <a:t>костюмов, масок, коми шумовых инструментов силами детей, воспитателей и родителей.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-Ознакомление с коми традициями.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2)</a:t>
            </a:r>
            <a:r>
              <a:rPr lang="ru-RU" sz="2400" b="1" u="sng" dirty="0" smtClean="0">
                <a:solidFill>
                  <a:srgbClr val="7030A0"/>
                </a:solidFill>
              </a:rPr>
              <a:t>Основной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Формирование знаний дошкольников о Коми традиционном празднике. Разучивание песен</a:t>
            </a:r>
            <a:r>
              <a:rPr lang="ru-RU" sz="2400" b="1" dirty="0" smtClean="0">
                <a:solidFill>
                  <a:srgbClr val="7030A0"/>
                </a:solidFill>
              </a:rPr>
              <a:t>, плясок, </a:t>
            </a:r>
            <a:r>
              <a:rPr lang="ru-RU" sz="2400" b="1" dirty="0" smtClean="0">
                <a:solidFill>
                  <a:srgbClr val="7030A0"/>
                </a:solidFill>
              </a:rPr>
              <a:t>пословиц, считалок, стихотворений, </a:t>
            </a:r>
            <a:r>
              <a:rPr lang="ru-RU" sz="2400" b="1" dirty="0" smtClean="0">
                <a:solidFill>
                  <a:srgbClr val="7030A0"/>
                </a:solidFill>
              </a:rPr>
              <a:t> инсценировок, загадок.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3) </a:t>
            </a:r>
            <a:r>
              <a:rPr lang="ru-RU" sz="2400" b="1" u="sng" dirty="0" smtClean="0">
                <a:solidFill>
                  <a:srgbClr val="7030A0"/>
                </a:solidFill>
              </a:rPr>
              <a:t>Заключительный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Проведение праздника «Коми лун» вместе с детьми дошкольного возраста и 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родителями.</a:t>
            </a:r>
            <a:endParaRPr lang="ru-RU" sz="2000" b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9695" cy="68586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305" y="-594"/>
            <a:ext cx="359695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412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8775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305" y="-594"/>
            <a:ext cx="359695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158" y="3286124"/>
            <a:ext cx="4375847" cy="3281885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28794" y="0"/>
            <a:ext cx="4933952" cy="317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86314" y="3286124"/>
            <a:ext cx="3943342" cy="2957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5524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4018458"/>
          </a:xfrm>
        </p:spPr>
        <p:txBody>
          <a:bodyPr>
            <a:normAutofit/>
          </a:bodyPr>
          <a:lstStyle/>
          <a:p>
            <a:pPr algn="l"/>
            <a:r>
              <a:rPr lang="ru-RU" sz="2800" b="1" i="1" dirty="0" smtClean="0">
                <a:solidFill>
                  <a:srgbClr val="FF0000"/>
                </a:solidFill>
              </a:rPr>
              <a:t>Прогнозируемый результат:</a:t>
            </a:r>
            <a:r>
              <a:rPr lang="ru-RU" sz="2800" b="1" i="1" dirty="0" smtClean="0"/>
              <a:t/>
            </a:r>
            <a:br>
              <a:rPr lang="ru-RU" sz="2800" b="1" i="1" dirty="0" smtClean="0"/>
            </a:br>
            <a:r>
              <a:rPr lang="ru-RU" sz="3200" dirty="0" smtClean="0">
                <a:solidFill>
                  <a:srgbClr val="7030A0"/>
                </a:solidFill>
              </a:rPr>
              <a:t>1)Развитие музыкальных способностей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2)Праздник «Коми лун» помогает детям приблизиться к истории и традициям малой Родины.</a:t>
            </a:r>
            <a:br>
              <a:rPr lang="ru-RU" sz="3200" dirty="0" smtClean="0">
                <a:solidFill>
                  <a:srgbClr val="7030A0"/>
                </a:solidFill>
              </a:rPr>
            </a:br>
            <a:r>
              <a:rPr lang="ru-RU" sz="3200" dirty="0" smtClean="0">
                <a:solidFill>
                  <a:srgbClr val="7030A0"/>
                </a:solidFill>
              </a:rPr>
              <a:t>3) Создание в группе атмосферы радости и совместного творчества.</a:t>
            </a:r>
            <a:endParaRPr lang="ru-RU" sz="2800" b="1" i="1" dirty="0">
              <a:solidFill>
                <a:srgbClr val="7030A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59694" cy="685859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9686" y="0"/>
            <a:ext cx="359695" cy="6858594"/>
          </a:xfrm>
          <a:prstGeom prst="rect">
            <a:avLst/>
          </a:prstGeom>
        </p:spPr>
      </p:pic>
      <p:pic>
        <p:nvPicPr>
          <p:cNvPr id="6" name="Содержимое 6" descr="SDC1298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2643174" y="3643314"/>
            <a:ext cx="4035459" cy="3025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56348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03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305" y="0"/>
            <a:ext cx="359695" cy="6858594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0"/>
            <a:ext cx="4357718" cy="32682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10" y="3429000"/>
            <a:ext cx="4071966" cy="3233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86314" y="1785926"/>
            <a:ext cx="3885763" cy="2909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773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03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4305" y="7400"/>
            <a:ext cx="359695" cy="6858594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214554"/>
            <a:ext cx="3857652" cy="2893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428604"/>
            <a:ext cx="4622274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643314"/>
            <a:ext cx="4544083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549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285852" y="1285860"/>
            <a:ext cx="650085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Волна 3"/>
          <p:cNvSpPr/>
          <p:nvPr/>
        </p:nvSpPr>
        <p:spPr>
          <a:xfrm>
            <a:off x="1214414" y="0"/>
            <a:ext cx="6286544" cy="1285860"/>
          </a:xfrm>
          <a:prstGeom prst="wave">
            <a:avLst/>
          </a:prstGeom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Спасибо за внимание!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rgbClr val="FF0000"/>
                </a:solidFill>
              </a:rPr>
              <a:t>Автор проекта: музыкальный руководитель МБДОУ «Детский сад №10» села </a:t>
            </a:r>
            <a:r>
              <a:rPr lang="ru-RU" sz="3100" dirty="0" smtClean="0">
                <a:solidFill>
                  <a:srgbClr val="FF0000"/>
                </a:solidFill>
              </a:rPr>
              <a:t>Сизябск </a:t>
            </a:r>
            <a:r>
              <a:rPr lang="ru-RU" sz="3100" dirty="0" smtClean="0">
                <a:solidFill>
                  <a:srgbClr val="FF0000"/>
                </a:solidFill>
              </a:rPr>
              <a:t>Чупрова Н.Я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00166" y="1714488"/>
            <a:ext cx="6429420" cy="47149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63723" y="188640"/>
            <a:ext cx="7772400" cy="714375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rgbClr val="FF0000"/>
                </a:solidFill>
              </a:rPr>
              <a:t>Тип проекта</a:t>
            </a:r>
            <a:r>
              <a:rPr lang="ru-RU" sz="2400" dirty="0" smtClean="0">
                <a:solidFill>
                  <a:srgbClr val="FF0000"/>
                </a:solidFill>
              </a:rPr>
              <a:t>: творческий, </a:t>
            </a:r>
            <a:r>
              <a:rPr lang="ru-RU" sz="2400" dirty="0" smtClean="0">
                <a:solidFill>
                  <a:srgbClr val="FF0000"/>
                </a:solidFill>
              </a:rPr>
              <a:t>познавательный</a:t>
            </a:r>
            <a:endParaRPr lang="ru-RU" sz="2400" dirty="0" smtClean="0"/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bright="10000" contras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8662" y="857232"/>
            <a:ext cx="7236296" cy="542722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772400" cy="155907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>
                <a:solidFill>
                  <a:srgbClr val="FF0000"/>
                </a:solidFill>
              </a:rPr>
              <a:t>Цель проекта: Формирование у детей дошкольного возраста устойчивого интереса к коми языку,  коми национальным традициям</a:t>
            </a:r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lum contrast="-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728" y="1643050"/>
            <a:ext cx="6300192" cy="472514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500" y="285750"/>
            <a:ext cx="7772400" cy="2423170"/>
          </a:xfrm>
        </p:spPr>
        <p:txBody>
          <a:bodyPr/>
          <a:lstStyle/>
          <a:p>
            <a:pPr eaLnBrk="1" hangingPunct="1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1000100" y="285728"/>
            <a:ext cx="72008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Задачи: 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Воспитывать у детей патриотические чувства. 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Обогатить духовный мир детей.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Познакомить с творчеством местных композиторов.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Продолжать обучать игре на коми народных </a:t>
            </a:r>
            <a:r>
              <a:rPr lang="ru-RU" sz="2000" b="1" dirty="0" smtClean="0">
                <a:solidFill>
                  <a:srgbClr val="0070C0"/>
                </a:solidFill>
              </a:rPr>
              <a:t>инструментах.</a:t>
            </a:r>
            <a:endParaRPr lang="ru-RU" sz="2000" b="1" dirty="0" smtClean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Прививать любовь к играм-забавам своего народа , развивать интерес к традициям родного края.</a:t>
            </a:r>
          </a:p>
          <a:p>
            <a:pPr marL="285750" indent="-285750">
              <a:buFontTx/>
              <a:buChar char="-"/>
            </a:pPr>
            <a:r>
              <a:rPr lang="ru-RU" sz="2000" b="1" dirty="0" smtClean="0">
                <a:solidFill>
                  <a:srgbClr val="0070C0"/>
                </a:solidFill>
              </a:rPr>
              <a:t>Создать эмоциональную атмосферу праздника.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844" y="3214686"/>
            <a:ext cx="4502271" cy="337670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257629"/>
            <a:ext cx="4143404" cy="3408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357158" y="0"/>
            <a:ext cx="8058152" cy="3143250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Образовательные </a:t>
            </a:r>
            <a:r>
              <a:rPr lang="ru-RU" sz="2400" b="1" dirty="0" smtClean="0">
                <a:solidFill>
                  <a:srgbClr val="7030A0"/>
                </a:solidFill>
              </a:rPr>
              <a:t>области: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-музыка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-коммуникация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-познание 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-чтение художественной 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литературы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-художественное творчество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00"/>
          <a:stretch/>
        </p:blipFill>
        <p:spPr>
          <a:xfrm>
            <a:off x="4214810" y="214290"/>
            <a:ext cx="4618030" cy="3764698"/>
          </a:xfrm>
          <a:prstGeom prst="rect">
            <a:avLst/>
          </a:prstGeom>
        </p:spPr>
      </p:pic>
      <p:pic>
        <p:nvPicPr>
          <p:cNvPr id="3" name="Picture 2" descr="C:\Documents and Settings\Admin\Рабочий стол\фото детсад\этнокультурное 2\DSC0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929066"/>
            <a:ext cx="4270628" cy="270827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571472" y="214290"/>
            <a:ext cx="7772400" cy="2999234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b="1" u="sng" dirty="0" smtClean="0">
                <a:solidFill>
                  <a:srgbClr val="7030A0"/>
                </a:solidFill>
              </a:rPr>
              <a:t>Формы </a:t>
            </a:r>
            <a:r>
              <a:rPr lang="ru-RU" sz="2400" b="1" u="sng" dirty="0" smtClean="0">
                <a:solidFill>
                  <a:srgbClr val="7030A0"/>
                </a:solidFill>
              </a:rPr>
              <a:t>работы:</a:t>
            </a:r>
            <a:r>
              <a:rPr lang="ru-RU" sz="2400" b="1" dirty="0" smtClean="0">
                <a:solidFill>
                  <a:srgbClr val="7030A0"/>
                </a:solidFill>
              </a:rPr>
              <a:t/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-Разучивание песен, игр, хороводов, танцев.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-Подбор материала о праздновании праздника «Коми лун»</a:t>
            </a:r>
            <a:br>
              <a:rPr lang="ru-RU" sz="2400" b="1" dirty="0" smtClean="0">
                <a:solidFill>
                  <a:srgbClr val="7030A0"/>
                </a:solidFill>
              </a:rPr>
            </a:br>
            <a:r>
              <a:rPr lang="ru-RU" sz="2400" b="1" dirty="0" smtClean="0">
                <a:solidFill>
                  <a:srgbClr val="7030A0"/>
                </a:solidFill>
              </a:rPr>
              <a:t>-Художественное творчество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2500306"/>
            <a:ext cx="6000792" cy="4090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Актуальность </a:t>
            </a:r>
            <a:r>
              <a:rPr lang="ru-RU" dirty="0" smtClean="0">
                <a:solidFill>
                  <a:srgbClr val="FF0000"/>
                </a:solidFill>
              </a:rPr>
              <a:t>проблемы.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>
            <a:off x="0" y="0"/>
            <a:ext cx="357190" cy="6858000"/>
          </a:xfrm>
          <a:prstGeom prst="rect">
            <a:avLst/>
          </a:prstGeom>
          <a:noFill/>
        </p:spPr>
      </p:pic>
      <p:pic>
        <p:nvPicPr>
          <p:cNvPr id="6" name="Picture 2" descr="C:\Documents and Settings\1\Рабочий стол\малица\Орнамент НАО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23679" t="7296" r="17110"/>
          <a:stretch>
            <a:fillRect/>
          </a:stretch>
        </p:blipFill>
        <p:spPr bwMode="auto">
          <a:xfrm flipH="1">
            <a:off x="8786810" y="0"/>
            <a:ext cx="357190" cy="6858000"/>
          </a:xfrm>
          <a:prstGeom prst="rect">
            <a:avLst/>
          </a:prstGeom>
          <a:noFill/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500034" y="1500174"/>
            <a:ext cx="8329610" cy="39512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Самый благородный тип воспитания преданности Отечеству, гордости за </a:t>
            </a:r>
            <a:r>
              <a:rPr lang="ru-RU" b="1" dirty="0" smtClean="0">
                <a:solidFill>
                  <a:srgbClr val="7030A0"/>
                </a:solidFill>
              </a:rPr>
              <a:t>него - возрождение </a:t>
            </a:r>
            <a:r>
              <a:rPr lang="ru-RU" b="1" dirty="0" smtClean="0">
                <a:solidFill>
                  <a:srgbClr val="7030A0"/>
                </a:solidFill>
              </a:rPr>
              <a:t>забытых национальных ценностей. К счастью, </a:t>
            </a:r>
            <a:r>
              <a:rPr lang="ru-RU" b="1" dirty="0" smtClean="0">
                <a:solidFill>
                  <a:srgbClr val="7030A0"/>
                </a:solidFill>
              </a:rPr>
              <a:t>детство - </a:t>
            </a:r>
            <a:r>
              <a:rPr lang="ru-RU" b="1" dirty="0" smtClean="0">
                <a:solidFill>
                  <a:srgbClr val="7030A0"/>
                </a:solidFill>
              </a:rPr>
              <a:t>то время, когда возможно искреннее погружение в истоки национальной культуры. У всех народов основной целью воспитания является забота о сохранении, </a:t>
            </a:r>
            <a:r>
              <a:rPr lang="ru-RU" b="1" dirty="0" smtClean="0">
                <a:solidFill>
                  <a:srgbClr val="7030A0"/>
                </a:solidFill>
              </a:rPr>
              <a:t>укреплении </a:t>
            </a:r>
            <a:r>
              <a:rPr lang="ru-RU" b="1" dirty="0" smtClean="0">
                <a:solidFill>
                  <a:srgbClr val="7030A0"/>
                </a:solidFill>
              </a:rPr>
              <a:t>и </a:t>
            </a:r>
            <a:r>
              <a:rPr lang="ru-RU" b="1" dirty="0" smtClean="0">
                <a:solidFill>
                  <a:srgbClr val="7030A0"/>
                </a:solidFill>
              </a:rPr>
              <a:t>развитии </a:t>
            </a:r>
            <a:r>
              <a:rPr lang="ru-RU" b="1" dirty="0" smtClean="0">
                <a:solidFill>
                  <a:srgbClr val="7030A0"/>
                </a:solidFill>
              </a:rPr>
              <a:t>добрых народных обычаев и традиций, забота о передаче подрастающим поколениям житейского, духовного, педагогического опыта, накопленного предшествующими поколениями. Национальная культура становится для ребенка первым шагом в освоении богатств мировой культуры, </a:t>
            </a:r>
            <a:r>
              <a:rPr lang="ru-RU" b="1" dirty="0" smtClean="0">
                <a:solidFill>
                  <a:srgbClr val="7030A0"/>
                </a:solidFill>
              </a:rPr>
              <a:t>присвоении </a:t>
            </a:r>
            <a:r>
              <a:rPr lang="ru-RU" b="1" dirty="0" smtClean="0">
                <a:solidFill>
                  <a:srgbClr val="7030A0"/>
                </a:solidFill>
              </a:rPr>
              <a:t>общечеловеческих ценностей. Она учит детей любить свой родной язык, родной край, его прошлое, настоящее и будущее, знать традиции своего народа.</a:t>
            </a: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               </a:t>
            </a:r>
            <a:endParaRPr lang="ru-RU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360363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3087" y="0"/>
            <a:ext cx="359695" cy="685859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0562" y="3143248"/>
            <a:ext cx="4238061" cy="3419772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3061044"/>
            <a:ext cx="3643338" cy="346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2910" y="0"/>
            <a:ext cx="3706810" cy="303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0"/>
            <a:ext cx="3357586" cy="3066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4472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265</Words>
  <Application>Microsoft Office PowerPoint</Application>
  <PresentationFormat>Экран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Коми лун.</vt:lpstr>
      <vt:lpstr>Автор проекта: музыкальный руководитель МБДОУ «Детский сад №10» села Сизябск Чупрова Н.Я.</vt:lpstr>
      <vt:lpstr>Тип проекта: творческий, познавательный</vt:lpstr>
      <vt:lpstr>Цель проекта: Формирование у детей дошкольного возраста устойчивого интереса к коми языку,  коми национальным традициям</vt:lpstr>
      <vt:lpstr>   </vt:lpstr>
      <vt:lpstr>        Образовательные области: -музыка -коммуникация -познание  -чтение художественной  литературы -художественное творчество </vt:lpstr>
      <vt:lpstr>Формы работы: -Разучивание песен, игр, хороводов, танцев. -Подбор материала о праздновании праздника «Коми лун» -Художественное творчество </vt:lpstr>
      <vt:lpstr>Актуальность проблемы.</vt:lpstr>
      <vt:lpstr>Слайд 9</vt:lpstr>
      <vt:lpstr>Этапы реализации проекта: 1)Подготовительный  -Подготовка мотивации, целей и задач педагогам, родителям и детям по ознакомлению с традициями праздника. -Подбор литературы, материала, изготовление костюмов, масок, коми шумовых инструментов силами детей, воспитателей и родителей. -Ознакомление с коми традициями. 2)Основной  Формирование знаний дошкольников о Коми традиционном празднике. Разучивание песен, плясок, пословиц, считалок, стихотворений,  инсценировок, загадок. 3) Заключительный Проведение праздника «Коми лун» вместе с детьми дошкольного возраста и  родителями.</vt:lpstr>
      <vt:lpstr>Слайд 11</vt:lpstr>
      <vt:lpstr>Прогнозируемый результат: 1)Развитие музыкальных способностей 2)Праздник «Коми лун» помогает детям приблизиться к истории и традициям малой Родины. 3) Создание в группе атмосферы радости и совместного творчества.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«Бакуринская СОШ»</dc:title>
  <dc:creator>Ученик</dc:creator>
  <cp:lastModifiedBy>Admin</cp:lastModifiedBy>
  <cp:revision>53</cp:revision>
  <dcterms:created xsi:type="dcterms:W3CDTF">2013-02-27T11:52:05Z</dcterms:created>
  <dcterms:modified xsi:type="dcterms:W3CDTF">2014-11-18T11:03:30Z</dcterms:modified>
</cp:coreProperties>
</file>