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  <p:sldId id="269" r:id="rId14"/>
    <p:sldId id="298" r:id="rId15"/>
    <p:sldId id="299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300" r:id="rId34"/>
    <p:sldId id="291" r:id="rId35"/>
    <p:sldId id="292" r:id="rId36"/>
    <p:sldId id="303" r:id="rId37"/>
    <p:sldId id="293" r:id="rId38"/>
    <p:sldId id="294" r:id="rId39"/>
    <p:sldId id="295" r:id="rId40"/>
    <p:sldId id="301" r:id="rId41"/>
    <p:sldId id="302" r:id="rId42"/>
    <p:sldId id="25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him.1september.ru/2005/02/13-1.jpg" TargetMode="External"/><Relationship Id="rId5" Type="http://schemas.openxmlformats.org/officeDocument/2006/relationships/image" Target="../media/image8.jpeg"/><Relationship Id="rId4" Type="http://schemas.openxmlformats.org/officeDocument/2006/relationships/image" Target="http://him.1september.ru/2005/06/22-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708920"/>
            <a:ext cx="6660232" cy="923330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Химия – фронту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0112" y="4241089"/>
            <a:ext cx="3384376" cy="2206758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 8б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</a:t>
            </a:r>
          </a:p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филиала МБОУ «Комсомольская СОШ»</a:t>
            </a:r>
          </a:p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пос.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свх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«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Селезнёвский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l">
              <a:lnSpc>
                <a:spcPct val="90000"/>
              </a:lnSpc>
            </a:pP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Стрыгин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Вячеслав Игоревич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</a:pPr>
            <a:endParaRPr lang="ru-RU" sz="1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</a:p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химии</a:t>
            </a:r>
          </a:p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Новикова И.П.</a:t>
            </a: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Autofit/>
          </a:bodyPr>
          <a:lstStyle/>
          <a:p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Автоматическая </a:t>
            </a:r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сварка </a:t>
            </a:r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под флюсом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7931" y="1628800"/>
            <a:ext cx="3881531" cy="4258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Сократились сроки изготовления танков и другой бронетехники</a:t>
            </a:r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endParaRPr lang="ru-RU" sz="800" dirty="0" smtClean="0"/>
          </a:p>
          <a:p>
            <a:pPr marL="0" indent="0">
              <a:buNone/>
            </a:pPr>
            <a:r>
              <a:rPr lang="ru-RU" sz="2800" dirty="0" smtClean="0"/>
              <a:t>Прочность «швов Патона» в разы превышала прочность сварных швов любого иностранного танка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1" y="1764916"/>
            <a:ext cx="1944216" cy="2876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87" y="4077072"/>
            <a:ext cx="238763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2330729" cy="1748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38870" y="3203103"/>
            <a:ext cx="906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/>
              <a:t>Танк </a:t>
            </a:r>
            <a:r>
              <a:rPr lang="ru-RU" sz="1400" b="1" i="1" dirty="0" smtClean="0"/>
              <a:t>Т-34</a:t>
            </a:r>
            <a:endParaRPr lang="ru-RU" sz="1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23642" y="5445224"/>
            <a:ext cx="936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/>
              <a:t>Танк </a:t>
            </a:r>
            <a:r>
              <a:rPr lang="ru-RU" sz="1400" b="1" i="1" dirty="0" smtClean="0"/>
              <a:t>ИС-3</a:t>
            </a:r>
            <a:endParaRPr lang="ru-RU" sz="1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761148"/>
            <a:ext cx="25724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Евгений </a:t>
            </a:r>
            <a:r>
              <a:rPr lang="ru-RU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Оскарович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Патон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(1870-1953)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198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Бронестекло</a:t>
            </a:r>
            <a:endParaRPr lang="ru-RU" sz="39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Прочность в </a:t>
            </a:r>
            <a:r>
              <a:rPr lang="ru-RU" dirty="0"/>
              <a:t>25 раз превосходила прочность обычного </a:t>
            </a:r>
            <a:r>
              <a:rPr lang="ru-RU" dirty="0" smtClean="0"/>
              <a:t>стекла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его основе удалось создать прозрачную пуленепробиваемую броню для кабин </a:t>
            </a:r>
            <a:r>
              <a:rPr lang="ru-RU" dirty="0" smtClean="0"/>
              <a:t>самолетов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5312866"/>
            <a:ext cx="3234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Ильич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Китайгородский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1888-1965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320" y="1687395"/>
            <a:ext cx="2813578" cy="3657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919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Производство</a:t>
            </a:r>
            <a:r>
              <a:rPr lang="ru-RU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резины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получения </a:t>
            </a:r>
            <a:r>
              <a:rPr lang="ru-RU" dirty="0" err="1"/>
              <a:t>изопренового</a:t>
            </a:r>
            <a:r>
              <a:rPr lang="ru-RU" dirty="0"/>
              <a:t> синтетического каучука из угля и </a:t>
            </a:r>
            <a:r>
              <a:rPr lang="ru-RU" dirty="0" smtClean="0"/>
              <a:t>воды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err="1" smtClean="0"/>
              <a:t>изопреновый</a:t>
            </a:r>
            <a:r>
              <a:rPr lang="ru-RU" sz="1800" dirty="0" smtClean="0"/>
              <a:t> каучук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1"/>
            <a:ext cx="2304256" cy="347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0955" y="5033748"/>
            <a:ext cx="3407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Евграфович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Фаворский</a:t>
            </a:r>
          </a:p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(1860-1945)</a:t>
            </a:r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50" name="Picture 6" descr="Самостоятельная работа по теме: &quot;Алкадиены. Каучук&quot;"/>
          <p:cNvPicPr>
            <a:picLocks noChangeAspect="1" noChangeArrowheads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9080"/>
            <a:ext cx="3705410" cy="13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30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Взрывчатые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1668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1941 г. для </a:t>
            </a:r>
            <a:r>
              <a:rPr lang="ru-RU" dirty="0"/>
              <a:t>получения тротила </a:t>
            </a:r>
            <a:r>
              <a:rPr lang="ru-RU" dirty="0" smtClean="0"/>
              <a:t>выполнил </a:t>
            </a:r>
            <a:r>
              <a:rPr lang="ru-RU" dirty="0"/>
              <a:t>работу по синтезу </a:t>
            </a:r>
            <a:r>
              <a:rPr lang="ru-RU" dirty="0" smtClean="0"/>
              <a:t>толуола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5017531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Юсиф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Гейдар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оглы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Мамедалиев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(1905-1961)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19934"/>
            <a:ext cx="2434327" cy="34975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Toluol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72086"/>
            <a:ext cx="884591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Trinitrotoluene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2086"/>
            <a:ext cx="2160240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9687" y="5408290"/>
            <a:ext cx="436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толуол                                 тротил</a:t>
            </a:r>
          </a:p>
          <a:p>
            <a:r>
              <a:rPr lang="ru-RU" dirty="0" smtClean="0"/>
              <a:t>                                               (тринитротолуол)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74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Взрывчатые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1569"/>
            <a:ext cx="4762872" cy="30515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Придумал устройство </a:t>
            </a:r>
            <a:r>
              <a:rPr lang="ru-RU" sz="2600" dirty="0"/>
              <a:t>для получения в неограниченном количестве жидкого кислорода из </a:t>
            </a:r>
            <a:r>
              <a:rPr lang="ru-RU" sz="2600" dirty="0" smtClean="0"/>
              <a:t>воздуха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Для </a:t>
            </a:r>
            <a:r>
              <a:rPr lang="ru-RU" sz="2600" dirty="0"/>
              <a:t>получения взрывчатки достаточно было пропитать им опилки или торф и </a:t>
            </a:r>
            <a:r>
              <a:rPr lang="ru-RU" sz="2600" dirty="0" smtClean="0"/>
              <a:t>поджечь</a:t>
            </a:r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2600" dirty="0" smtClean="0"/>
              <a:t>Такой </a:t>
            </a:r>
            <a:r>
              <a:rPr lang="ru-RU" sz="2600" dirty="0"/>
              <a:t>взрывчаткой в 1941 </a:t>
            </a:r>
            <a:r>
              <a:rPr lang="ru-RU" sz="2600" dirty="0" smtClean="0"/>
              <a:t>г.  </a:t>
            </a:r>
            <a:r>
              <a:rPr lang="ru-RU" sz="2600" dirty="0"/>
              <a:t>начиняли даже авиационные бомбы на аэродромах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4454081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Леонидович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Капица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(1894-1984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4" descr="Николай Константинович Рерих. Художник, археолог, писатель и общественный дея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528392" cy="2813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1191529" cy="2452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51109"/>
            <a:ext cx="3695372" cy="2234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671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Взрывчатые вещества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962" y="4365104"/>
            <a:ext cx="8352928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Созданы </a:t>
            </a:r>
            <a:r>
              <a:rPr lang="ru-RU" sz="2000" dirty="0"/>
              <a:t>взрывчатые смеси на основе нитратов в качестве окислителей, такие как </a:t>
            </a:r>
            <a:r>
              <a:rPr lang="ru-RU" sz="2000" b="1" dirty="0"/>
              <a:t>аммонит</a:t>
            </a:r>
            <a:r>
              <a:rPr lang="ru-RU" sz="2000" dirty="0"/>
              <a:t>, </a:t>
            </a:r>
            <a:r>
              <a:rPr lang="ru-RU" sz="2000" b="1" dirty="0" err="1"/>
              <a:t>аммотол</a:t>
            </a:r>
            <a:r>
              <a:rPr lang="ru-RU" sz="2000" dirty="0"/>
              <a:t> и </a:t>
            </a:r>
            <a:r>
              <a:rPr lang="ru-RU" sz="2000" b="1" dirty="0" smtClean="0"/>
              <a:t>аммонал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взрыве аммонала протекает следующая химическая реакция: </a:t>
            </a:r>
            <a:endParaRPr lang="ru-RU" sz="2000" dirty="0" smtClean="0"/>
          </a:p>
          <a:p>
            <a:pPr marL="0" indent="0">
              <a:buNone/>
            </a:pPr>
            <a:endParaRPr lang="ru-RU" sz="700" dirty="0" smtClean="0"/>
          </a:p>
          <a:p>
            <a:pPr marL="0" indent="0"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+ 6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513585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Николаевич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Семенов  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(1896–1986)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0383"/>
            <a:ext cx="1656184" cy="219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16" y="1328615"/>
            <a:ext cx="1538594" cy="2178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27081" y="3510972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Юлий Борисович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Харитон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(1904-1996)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94" y="1259943"/>
            <a:ext cx="1685720" cy="218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55" y="1328615"/>
            <a:ext cx="1659544" cy="2116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0558" y="3513585"/>
            <a:ext cx="19305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Дмитриевич</a:t>
            </a:r>
          </a:p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Зелинский</a:t>
            </a:r>
          </a:p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(1861–1953)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19850" y="3513585"/>
            <a:ext cx="16193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Семёнович</a:t>
            </a:r>
          </a:p>
          <a:p>
            <a:pPr algn="ctr"/>
            <a:r>
              <a:rPr lang="ru-RU" sz="1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Намёткин</a:t>
            </a:r>
            <a:endParaRPr lang="ru-RU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(1876–1950)</a:t>
            </a:r>
          </a:p>
        </p:txBody>
      </p:sp>
    </p:spTree>
    <p:extLst>
      <p:ext uri="{BB962C8B-B14F-4D97-AF65-F5344CB8AC3E}">
        <p14:creationId xmlns:p14="http://schemas.microsoft.com/office/powerpoint/2010/main" val="1788497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Алюминий</a:t>
            </a:r>
            <a:endParaRPr lang="ru-RU" sz="39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3052935"/>
          </a:xfrm>
        </p:spPr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создание </a:t>
            </a:r>
            <a:r>
              <a:rPr lang="ru-RU" dirty="0"/>
              <a:t>авиатехники и взрывчатых </a:t>
            </a:r>
            <a:r>
              <a:rPr lang="ru-RU" dirty="0" smtClean="0"/>
              <a:t>веществ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«активная» защита самолетов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ленты </a:t>
            </a:r>
            <a:r>
              <a:rPr lang="ru-RU" dirty="0"/>
              <a:t>из алюминиевой </a:t>
            </a:r>
            <a:r>
              <a:rPr lang="ru-RU" dirty="0" smtClean="0"/>
              <a:t>фольги вызывали помехи</a:t>
            </a:r>
            <a:r>
              <a:rPr lang="ru-RU" dirty="0"/>
              <a:t>, которые делали невозможным распознавание сигналов от приближающихся </a:t>
            </a:r>
            <a:r>
              <a:rPr lang="ru-RU" dirty="0" smtClean="0"/>
              <a:t>самолетов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711929" cy="2425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393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Порох</a:t>
            </a:r>
            <a:endParaRPr lang="ru-RU" sz="39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173860" cy="63976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Нитроцеллюлозный (бездымный)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251520" y="2174875"/>
            <a:ext cx="4176464" cy="3951288"/>
          </a:xfrm>
          <a:ln w="1905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Основа –высокомолекулярное </a:t>
            </a:r>
            <a:r>
              <a:rPr lang="ru-RU" dirty="0"/>
              <a:t>взрывчатое вещество </a:t>
            </a:r>
            <a:r>
              <a:rPr lang="ru-RU" dirty="0" smtClean="0"/>
              <a:t>нитроцеллюлоза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smtClean="0"/>
              <a:t>его основе </a:t>
            </a:r>
            <a:r>
              <a:rPr lang="ru-RU" dirty="0"/>
              <a:t>нашими учёными были созданы новые разновидности бездымного пороха – </a:t>
            </a:r>
            <a:r>
              <a:rPr lang="ru-RU" b="1" dirty="0" err="1"/>
              <a:t>балиститные</a:t>
            </a:r>
            <a:r>
              <a:rPr lang="ru-RU" b="1" dirty="0"/>
              <a:t> пороха</a:t>
            </a:r>
            <a:r>
              <a:rPr lang="ru-RU" dirty="0"/>
              <a:t>, которые служили топливом для реактивных снарядов, используемых грозными боевыми </a:t>
            </a:r>
            <a:r>
              <a:rPr lang="ru-RU" dirty="0" smtClean="0"/>
              <a:t>«Катюшами</a:t>
            </a:r>
            <a:r>
              <a:rPr lang="ru-RU" dirty="0"/>
              <a:t>» и знаменитыми штурмовиками </a:t>
            </a:r>
            <a:r>
              <a:rPr lang="ru-RU" dirty="0" smtClean="0"/>
              <a:t>ИЛ-2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556792"/>
            <a:ext cx="4176464" cy="639762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dirty="0" smtClean="0"/>
              <a:t>Чёрный (дымный)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  <a:ln w="19050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Смесь </a:t>
            </a:r>
            <a:r>
              <a:rPr lang="ru-RU" dirty="0"/>
              <a:t>нитрата калия (75%), угля (15%) и серы (10</a:t>
            </a:r>
            <a:r>
              <a:rPr lang="ru-RU" dirty="0" smtClean="0"/>
              <a:t>%)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dirty="0" smtClean="0"/>
              <a:t>Реакция </a:t>
            </a:r>
            <a:r>
              <a:rPr lang="ru-RU" dirty="0"/>
              <a:t>горения </a:t>
            </a:r>
            <a:r>
              <a:rPr lang="ru-RU" dirty="0" smtClean="0"/>
              <a:t>выражается </a:t>
            </a:r>
            <a:r>
              <a:rPr lang="ru-RU" dirty="0"/>
              <a:t>уравнением: </a:t>
            </a:r>
            <a:endParaRPr lang="ru-RU" dirty="0" smtClean="0"/>
          </a:p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</a:t>
            </a:r>
            <a:r>
              <a:rPr lang="ru-RU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+ 3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ru-RU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2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81128"/>
            <a:ext cx="2514388" cy="1460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865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5598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Кордит</a:t>
            </a:r>
            <a:endParaRPr lang="ru-RU" sz="39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340769"/>
            <a:ext cx="684076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Использовался для </a:t>
            </a:r>
            <a:r>
              <a:rPr lang="ru-RU" dirty="0"/>
              <a:t>начинки гранат и разрывных пуль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Состоит </a:t>
            </a:r>
            <a:r>
              <a:rPr lang="ru-RU" dirty="0"/>
              <a:t>на 30% из нитроглицерина и 65% пироксилина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2293" name="Picture 5" descr="IV. Органическая химия / Сборник основных формул по химии дл…"/>
          <p:cNvPicPr>
            <a:picLocks noChangeAspect="1" noChangeArrowheads="1"/>
          </p:cNvPicPr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2" t="50000" r="16375" b="6165"/>
          <a:stretch/>
        </p:blipFill>
        <p:spPr bwMode="auto">
          <a:xfrm>
            <a:off x="1043608" y="3802802"/>
            <a:ext cx="2952328" cy="203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Nitro-Dur Transdermal Infusion System :: Sche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08">
                        <a14:foregroundMark x1="35417" y1="64163" x2="35417" y2="64163"/>
                        <a14:foregroundMark x1="7500" y1="9360" x2="7500" y2="9360"/>
                        <a14:foregroundMark x1="23958" y1="14163" x2="23958" y2="14163"/>
                        <a14:foregroundMark x1="30417" y1="11700" x2="30417" y2="11700"/>
                        <a14:foregroundMark x1="43542" y1="11700" x2="43542" y2="11700"/>
                        <a14:foregroundMark x1="60000" y1="11700" x2="60000" y2="11700"/>
                        <a14:foregroundMark x1="70625" y1="11700" x2="70625" y2="11700"/>
                        <a14:foregroundMark x1="92083" y1="12192" x2="92083" y2="12192"/>
                        <a14:foregroundMark x1="79792" y1="45197" x2="79792" y2="45197"/>
                        <a14:foregroundMark x1="91250" y1="51478" x2="91250" y2="51478"/>
                        <a14:foregroundMark x1="68958" y1="48153" x2="68958" y2="48153"/>
                        <a14:foregroundMark x1="26458" y1="48153" x2="26458" y2="48153"/>
                        <a14:foregroundMark x1="31250" y1="46182" x2="31250" y2="46182"/>
                        <a14:foregroundMark x1="48542" y1="46182" x2="48542" y2="46182"/>
                        <a14:foregroundMark x1="18958" y1="86453" x2="18958" y2="86453"/>
                        <a14:foregroundMark x1="24792" y1="88793" x2="24792" y2="88793"/>
                        <a14:foregroundMark x1="32083" y1="88793" x2="32083" y2="88793"/>
                        <a14:foregroundMark x1="45208" y1="86453" x2="45208" y2="86453"/>
                        <a14:foregroundMark x1="62500" y1="85468" x2="62500" y2="85468"/>
                        <a14:foregroundMark x1="77292" y1="83990" x2="77292" y2="83990"/>
                        <a14:foregroundMark x1="88750" y1="88424" x2="88750" y2="88424"/>
                        <a14:backgroundMark x1="69792" y1="30172" x2="69792" y2="30172"/>
                        <a14:backgroundMark x1="53542" y1="29187" x2="53542" y2="29187"/>
                        <a14:backgroundMark x1="78958" y1="34975" x2="78958" y2="34975"/>
                        <a14:backgroundMark x1="79792" y1="30172" x2="79792" y2="30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50796"/>
            <a:ext cx="123442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83902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пироксилин                                     нитроглицерин</a:t>
            </a:r>
          </a:p>
          <a:p>
            <a:r>
              <a:rPr lang="ru-RU" dirty="0" smtClean="0"/>
              <a:t>(</a:t>
            </a:r>
            <a:r>
              <a:rPr lang="ru-RU" dirty="0" err="1" smtClean="0"/>
              <a:t>тринитроцеллюлоза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579" y="188640"/>
            <a:ext cx="1960439" cy="1308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75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Николай </a:t>
            </a:r>
            <a:r>
              <a:rPr lang="ru-RU" sz="32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Николаевич </a:t>
            </a:r>
            <a:r>
              <a:rPr lang="ru-RU" sz="32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Семенов</a:t>
            </a:r>
            <a:br>
              <a:rPr lang="ru-RU" sz="32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(1896–1986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28800"/>
            <a:ext cx="3384376" cy="23762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Его исследования использовались </a:t>
            </a:r>
            <a:r>
              <a:rPr lang="ru-RU" dirty="0"/>
              <a:t>при создании и совершенствовании кумулятивных снарядов, гранат и мин для борьбы с вражескими </a:t>
            </a:r>
            <a:r>
              <a:rPr lang="ru-RU" dirty="0" smtClean="0"/>
              <a:t>танками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42" y="1268760"/>
            <a:ext cx="1728192" cy="228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100618"/>
            <a:ext cx="55021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Разработка теории цепных разветвленных реакций, которая давала возможность ускорять реакции вплоть до образования взрывной лавины, замедлять их и даже останавливать на любой промежуточной стадии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976428" cy="2001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6" y="3284984"/>
            <a:ext cx="2016224" cy="2945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66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723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Посвящается  тем, чьи  имена  в  силу  обстоятельств  военного  времени  вынуждены были  оставаться  в  тени,  но  между  тем,  они  принимали  самое  активное  участие  в  обеспечении  победы  над  фашистской  Германией,  направляя  свои  усилия на  укрепление  обороноспособности  страны  –  </a:t>
            </a:r>
            <a:r>
              <a:rPr lang="ru-RU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советским  учёным</a:t>
            </a:r>
            <a:r>
              <a:rPr lang="ru-RU" sz="2000" i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 rot="1509370">
            <a:off x="5148064" y="1198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Великая Отечественная война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5735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ПОБЕДА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692479">
            <a:off x="6390450" y="377862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Героизм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sz="36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Семен Исаакович </a:t>
            </a:r>
            <a:r>
              <a:rPr lang="ru-RU" sz="3600" b="1" i="1" dirty="0" err="1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Вольфкович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(1896-1980)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1"/>
            <a:ext cx="5544616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На базе научно-исследовательского института удобрений </a:t>
            </a:r>
            <a:r>
              <a:rPr lang="ru-RU" sz="2000" dirty="0" smtClean="0"/>
              <a:t>организовал </a:t>
            </a:r>
            <a:r>
              <a:rPr lang="ru-RU" sz="2000" dirty="0"/>
              <a:t>производство фосфорсодержащих веществ, на основе которых  изготавливались зажигательные средства для противотанкового </a:t>
            </a:r>
            <a:r>
              <a:rPr lang="ru-RU" sz="2000" dirty="0" smtClean="0"/>
              <a:t>оружия</a:t>
            </a:r>
          </a:p>
          <a:p>
            <a:pPr marL="0" indent="0">
              <a:buNone/>
            </a:pPr>
            <a:endParaRPr lang="ru-RU" sz="700" dirty="0" smtClean="0"/>
          </a:p>
          <a:p>
            <a:pPr marL="0" indent="0">
              <a:buNone/>
            </a:pPr>
            <a:r>
              <a:rPr lang="ru-RU" sz="2000" dirty="0" smtClean="0"/>
              <a:t>Наладил </a:t>
            </a:r>
            <a:r>
              <a:rPr lang="ru-RU" sz="2000" dirty="0"/>
              <a:t>производство сплавов фосфора с серой, которые заливались в стеклянные бутылки и служили зажигательными противотанковыми «бомбами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59228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b="4939"/>
          <a:stretch/>
        </p:blipFill>
        <p:spPr bwMode="auto">
          <a:xfrm>
            <a:off x="3563888" y="4625134"/>
            <a:ext cx="3024336" cy="204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873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22114"/>
          </a:xfrm>
        </p:spPr>
        <p:txBody>
          <a:bodyPr>
            <a:normAutofit/>
          </a:bodyPr>
          <a:lstStyle/>
          <a:p>
            <a:r>
              <a:rPr lang="ru-RU" sz="43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Зажигательные смеси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3"/>
            <a:ext cx="5616624" cy="3888432"/>
          </a:xfrm>
        </p:spPr>
        <p:txBody>
          <a:bodyPr>
            <a:normAutofit fontScale="550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/>
              <a:t>Горючие </a:t>
            </a:r>
            <a:r>
              <a:rPr lang="ru-RU" b="1" dirty="0"/>
              <a:t>смеси № 1 и № </a:t>
            </a:r>
            <a:r>
              <a:rPr lang="ru-RU" b="1" dirty="0" smtClean="0"/>
              <a:t>3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/>
              <a:t>Состояли </a:t>
            </a:r>
            <a:r>
              <a:rPr lang="ru-RU" dirty="0"/>
              <a:t>из авиационного бензина, керосина, лигроина, для </a:t>
            </a:r>
            <a:r>
              <a:rPr lang="ru-RU" dirty="0" err="1"/>
              <a:t>загущения</a:t>
            </a:r>
            <a:r>
              <a:rPr lang="ru-RU" dirty="0"/>
              <a:t> которых добавляли технические  масла или специальный </a:t>
            </a:r>
            <a:r>
              <a:rPr lang="ru-RU" dirty="0" err="1"/>
              <a:t>отверждающий</a:t>
            </a:r>
            <a:r>
              <a:rPr lang="ru-RU" dirty="0"/>
              <a:t> порошок </a:t>
            </a:r>
            <a:r>
              <a:rPr lang="ru-RU" dirty="0" smtClean="0"/>
              <a:t>ОП-2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7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Самовоспламеняющиеся жидкости «КС»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/>
              <a:t>В </a:t>
            </a:r>
            <a:r>
              <a:rPr lang="ru-RU" dirty="0"/>
              <a:t>бутылки </a:t>
            </a:r>
            <a:r>
              <a:rPr lang="ru-RU" dirty="0" smtClean="0"/>
              <a:t>заливали </a:t>
            </a:r>
            <a:r>
              <a:rPr lang="ru-RU" dirty="0"/>
              <a:t>бензин, керосин или масло и прикрепляли к ним резинкой ампулы, содержащие концентрированную серную кислоту, бертолетову соль и сахарную </a:t>
            </a:r>
            <a:r>
              <a:rPr lang="ru-RU" dirty="0" smtClean="0"/>
              <a:t>пудру</a:t>
            </a:r>
          </a:p>
          <a:p>
            <a:pPr marL="0" indent="0">
              <a:buClr>
                <a:srgbClr val="C00000"/>
              </a:buClr>
              <a:buNone/>
            </a:pPr>
            <a:endParaRPr lang="ru-RU" sz="900" dirty="0"/>
          </a:p>
          <a:p>
            <a:pPr marL="0" indent="0">
              <a:buClr>
                <a:srgbClr val="C00000"/>
              </a:buClr>
              <a:buNone/>
            </a:pPr>
            <a:r>
              <a:rPr lang="ru-RU" dirty="0" smtClean="0"/>
              <a:t>Реакции</a:t>
            </a:r>
            <a:r>
              <a:rPr lang="ru-RU" dirty="0"/>
              <a:t>, иллюстрирующие действие запала: </a:t>
            </a:r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3KClO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2ClO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2ClO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+2O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+ 12O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12CO</a:t>
            </a:r>
            <a:r>
              <a:rPr lang="en-US" sz="3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11H</a:t>
            </a:r>
            <a:r>
              <a:rPr lang="en-US" sz="36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190" y="1412776"/>
            <a:ext cx="2250218" cy="2862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9508" y="4298619"/>
            <a:ext cx="1279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А.П. Ионов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2705409" cy="1850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14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ru-RU" sz="43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«Коктейль Молотова»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085185"/>
            <a:ext cx="8496944" cy="122413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/>
              <a:t>По официальным данным, за годы войны с помощью зажигательных бутылок было уничтожено в общей сложности 2500 танков, самоходок и бронемашин, 1200 </a:t>
            </a:r>
            <a:r>
              <a:rPr lang="ru-RU" dirty="0" err="1"/>
              <a:t>ДОТов</a:t>
            </a:r>
            <a:r>
              <a:rPr lang="ru-RU" dirty="0"/>
              <a:t> и </a:t>
            </a:r>
            <a:r>
              <a:rPr lang="ru-RU" dirty="0" err="1"/>
              <a:t>ДЗОТов</a:t>
            </a:r>
            <a:r>
              <a:rPr lang="ru-RU" dirty="0"/>
              <a:t>, 2500 других укрепленных сооружений, 800 автомашин и 65 военных </a:t>
            </a:r>
            <a:r>
              <a:rPr lang="ru-RU" dirty="0" smtClean="0"/>
              <a:t>складов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82912"/>
            <a:ext cx="4680520" cy="3775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789440" cy="1008112"/>
          </a:xfrm>
        </p:spPr>
        <p:txBody>
          <a:bodyPr>
            <a:noAutofit/>
          </a:bodyPr>
          <a:lstStyle/>
          <a:p>
            <a:r>
              <a:rPr lang="ru-RU" sz="43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Термитные зажигательные средства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576064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Термит</a:t>
            </a:r>
            <a:r>
              <a:rPr lang="ru-RU" sz="2600" dirty="0" smtClean="0"/>
              <a:t> </a:t>
            </a:r>
            <a:r>
              <a:rPr lang="ru-RU" sz="2600" dirty="0"/>
              <a:t>– смесь </a:t>
            </a:r>
            <a:r>
              <a:rPr lang="ru-RU" sz="2600" dirty="0" smtClean="0"/>
              <a:t>железной окалины Fe</a:t>
            </a:r>
            <a:r>
              <a:rPr lang="ru-RU" sz="2600" baseline="-25000" dirty="0" smtClean="0"/>
              <a:t>3</a:t>
            </a:r>
            <a:r>
              <a:rPr lang="ru-RU" sz="2600" dirty="0" smtClean="0"/>
              <a:t>O</a:t>
            </a:r>
            <a:r>
              <a:rPr lang="ru-RU" sz="2600" baseline="-25000" dirty="0" smtClean="0"/>
              <a:t>4</a:t>
            </a:r>
            <a:r>
              <a:rPr lang="ru-RU" sz="2600" dirty="0" smtClean="0"/>
              <a:t> </a:t>
            </a:r>
            <a:r>
              <a:rPr lang="ru-RU" sz="2600" dirty="0"/>
              <a:t>c алюминиевым </a:t>
            </a:r>
            <a:r>
              <a:rPr lang="ru-RU" sz="2600" dirty="0" smtClean="0"/>
              <a:t>порошком</a:t>
            </a:r>
          </a:p>
          <a:p>
            <a:pPr marL="0" indent="0">
              <a:buNone/>
            </a:pPr>
            <a:r>
              <a:rPr lang="ru-RU" sz="2200" dirty="0" smtClean="0"/>
              <a:t>При </a:t>
            </a:r>
            <a:r>
              <a:rPr lang="ru-RU" sz="2200" dirty="0"/>
              <a:t>поджигании этой смеси происходит бурная реакция с выделением большого количества теплоты:</a:t>
            </a:r>
          </a:p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+ 3Fe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4Al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+ 9Fe +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200" dirty="0"/>
              <a:t>Температура в зоне реакции достигает 3000°С. При такой высокой температуре плавится броня </a:t>
            </a:r>
            <a:r>
              <a:rPr lang="ru-RU" sz="2200" dirty="0" smtClean="0"/>
              <a:t>танков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400" dirty="0" smtClean="0"/>
              <a:t>Только в ручном применении термитными средствами за </a:t>
            </a:r>
            <a:r>
              <a:rPr lang="ru-RU" sz="2400" dirty="0"/>
              <a:t>годы </a:t>
            </a:r>
            <a:r>
              <a:rPr lang="ru-RU" sz="2400" dirty="0" smtClean="0"/>
              <a:t>ВОВ было </a:t>
            </a:r>
            <a:r>
              <a:rPr lang="ru-RU" sz="2400" dirty="0"/>
              <a:t>уничтожено 11 танков, штурмовых орудий и бронетранспортеров, 60 дотов и дзотов, 165 укрепленных строений, 4 военных склада и </a:t>
            </a:r>
            <a:r>
              <a:rPr lang="ru-RU" sz="2400" dirty="0" smtClean="0"/>
              <a:t>автомашина</a:t>
            </a:r>
            <a:endParaRPr lang="ru-RU" sz="2400" dirty="0"/>
          </a:p>
        </p:txBody>
      </p:sp>
      <p:pic>
        <p:nvPicPr>
          <p:cNvPr id="17410" name="Picture 2" descr="Павлоградские новоститехнологии , Павлоградские новости (7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70198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Личное оруж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76" y="3356992"/>
            <a:ext cx="22621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566124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Термитный шар</a:t>
            </a:r>
          </a:p>
        </p:txBody>
      </p:sp>
    </p:spTree>
    <p:extLst>
      <p:ext uri="{BB962C8B-B14F-4D97-AF65-F5344CB8AC3E}">
        <p14:creationId xmlns:p14="http://schemas.microsoft.com/office/powerpoint/2010/main" val="1949590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355160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Диверсионное зажигательное </a:t>
            </a:r>
            <a:r>
              <a:rPr lang="ru-RU" sz="36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ru-RU" sz="36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36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средство</a:t>
            </a:r>
            <a:endParaRPr lang="ru-RU" sz="36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4834880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Изготовленная </a:t>
            </a:r>
            <a:r>
              <a:rPr lang="ru-RU" dirty="0"/>
              <a:t>им </a:t>
            </a:r>
            <a:r>
              <a:rPr lang="ru-RU" b="1" dirty="0"/>
              <a:t>на основе соединений фосфора </a:t>
            </a:r>
            <a:r>
              <a:rPr lang="ru-RU" dirty="0"/>
              <a:t>мастика внешне походила на мыло и выглядела очень безобидно. Партизаны прикрепляли мастику к вагонам, а когда поезд набирал скорость, фосфор окислялся из-за трения о воздух и загорался, поджигая мастику, которая при горении развивала температуру более 1000°С. Установить, где, когда и отчего начался пожар, было </a:t>
            </a:r>
            <a:r>
              <a:rPr lang="ru-RU" dirty="0" smtClean="0"/>
              <a:t>невозможно</a:t>
            </a:r>
            <a:endParaRPr lang="ru-RU" dirty="0"/>
          </a:p>
          <a:p>
            <a:pPr marL="0" indent="0">
              <a:buNone/>
            </a:pPr>
            <a:endParaRPr lang="ru-RU" sz="1500" dirty="0" smtClean="0"/>
          </a:p>
          <a:p>
            <a:pPr marL="0" indent="0" algn="ctr"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4Р + 5О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2Р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664296" cy="36561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62700" y="5045386"/>
            <a:ext cx="34354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Анатолий Трофимович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Качугин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(1895-1971)</a:t>
            </a:r>
          </a:p>
        </p:txBody>
      </p:sp>
    </p:spTree>
    <p:extLst>
      <p:ext uri="{BB962C8B-B14F-4D97-AF65-F5344CB8AC3E}">
        <p14:creationId xmlns:p14="http://schemas.microsoft.com/office/powerpoint/2010/main" val="132765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Водоро</a:t>
            </a:r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160" y="1268760"/>
            <a:ext cx="4978896" cy="26642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Небо </a:t>
            </a:r>
            <a:r>
              <a:rPr lang="ru-RU" dirty="0"/>
              <a:t>над городами защищали наполненные водородом шары, которые мешали пикированию немецких бомбардировщиков</a:t>
            </a:r>
            <a:r>
              <a:rPr lang="ru-RU" i="1" dirty="0"/>
              <a:t>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заполнения шаров водородом </a:t>
            </a:r>
            <a:r>
              <a:rPr lang="ru-RU" dirty="0" smtClean="0"/>
              <a:t>использовался </a:t>
            </a:r>
            <a:r>
              <a:rPr lang="ru-RU" dirty="0"/>
              <a:t>силиконовый </a:t>
            </a:r>
            <a:r>
              <a:rPr lang="ru-RU" dirty="0" smtClean="0"/>
              <a:t>способ:</a:t>
            </a:r>
          </a:p>
          <a:p>
            <a:pPr marL="0" indent="0">
              <a:buNone/>
            </a:pPr>
            <a:endParaRPr lang="ru-RU" sz="1100" dirty="0" smtClean="0"/>
          </a:p>
          <a:p>
            <a:pPr marL="0" indent="0" algn="ctr">
              <a:buNone/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ru-RU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+ 2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NaOH</a:t>
            </a:r>
            <a:r>
              <a:rPr lang="ru-RU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37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ru-RU" sz="37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ru-RU" sz="37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37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7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8434" name="Picture 2" descr="Pobeda_1944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117" y="1215167"/>
            <a:ext cx="3491580" cy="241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2770" y="3478525"/>
            <a:ext cx="30859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/>
              <a:t>Аэростат, заполненный водородом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5792" y="3933056"/>
            <a:ext cx="7272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Таблетки </a:t>
            </a:r>
            <a:r>
              <a:rPr lang="en-US" sz="2200" dirty="0" err="1"/>
              <a:t>LiH</a:t>
            </a:r>
            <a:r>
              <a:rPr lang="ru-RU" sz="2200" dirty="0"/>
              <a:t> служили летчикам портативным источником водорода. При авариях над морем под действием воды таблетки моментально разлагались, наполняя водородом спасательные средства – надувные лодки, жилеты, сигнальные шары-антенны: </a:t>
            </a:r>
            <a:endParaRPr lang="ru-RU" sz="2200" dirty="0" smtClean="0"/>
          </a:p>
          <a:p>
            <a:endParaRPr lang="ru-RU" sz="800" dirty="0"/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ru-RU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261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994122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Литий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5842992" cy="381642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/>
              <a:t>Литий </a:t>
            </a:r>
            <a:r>
              <a:rPr lang="ru-RU" sz="2400" dirty="0"/>
              <a:t>добавляли в трассирующие пули, которые благодаря этому оставляли при полете  сине-зеленый </a:t>
            </a:r>
            <a:r>
              <a:rPr lang="ru-RU" sz="2400" dirty="0" smtClean="0"/>
              <a:t>след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/>
              <a:t>Соединения </a:t>
            </a:r>
            <a:r>
              <a:rPr lang="ru-RU" sz="2400" dirty="0"/>
              <a:t>лития использовались на подводных лодках для очистки </a:t>
            </a:r>
            <a:r>
              <a:rPr lang="ru-RU" sz="2400" dirty="0" smtClean="0"/>
              <a:t>воздуха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/>
              <a:t>Добавка гидроксида лития </a:t>
            </a:r>
            <a:r>
              <a:rPr lang="en-US" sz="2400" dirty="0" err="1" smtClean="0"/>
              <a:t>LiOH</a:t>
            </a:r>
            <a:r>
              <a:rPr lang="en-US" sz="2400" dirty="0" smtClean="0"/>
              <a:t> </a:t>
            </a:r>
            <a:r>
              <a:rPr lang="ru-RU" sz="2400" dirty="0" smtClean="0"/>
              <a:t>в </a:t>
            </a:r>
            <a:r>
              <a:rPr lang="ru-RU" sz="2400" dirty="0"/>
              <a:t>щелочные аккумуляторы увеличивает срок их службы в 2–3 </a:t>
            </a:r>
            <a:r>
              <a:rPr lang="ru-RU" sz="2400" dirty="0" smtClean="0"/>
              <a:t>раза</a:t>
            </a:r>
            <a:endParaRPr lang="ru-RU" sz="2400" dirty="0"/>
          </a:p>
        </p:txBody>
      </p:sp>
      <p:pic>
        <p:nvPicPr>
          <p:cNvPr id="20484" name="Picture 4" descr="FAQ шо эта такое... :) - Страница 3 - ::: Клуб любителей Меченой Власти - автомобили, ксивы, номера, спецсигна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17" y="908720"/>
            <a:ext cx="195840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АВИАЦИЯ СПЕЦИАЛЬНОГО НАЗНАЧЕНИЯ / Авиация и космонавтика 1999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437112"/>
            <a:ext cx="4301043" cy="224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56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221488" cy="778098"/>
          </a:xfrm>
        </p:spPr>
        <p:txBody>
          <a:bodyPr>
            <a:noAutofit/>
          </a:bodyPr>
          <a:lstStyle/>
          <a:p>
            <a:r>
              <a:rPr lang="ru-RU" sz="40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Магний, кальций, стронций</a:t>
            </a:r>
            <a:endParaRPr lang="ru-RU" sz="40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Магний</a:t>
            </a:r>
            <a:r>
              <a:rPr lang="ru-RU" dirty="0" smtClean="0"/>
              <a:t> использовался </a:t>
            </a:r>
            <a:r>
              <a:rPr lang="ru-RU" dirty="0"/>
              <a:t>как добавка к стратегическим  сплавам  и для создания осветительных </a:t>
            </a:r>
            <a:r>
              <a:rPr lang="ru-RU" dirty="0" smtClean="0"/>
              <a:t>ракет</a:t>
            </a:r>
          </a:p>
          <a:p>
            <a:pPr marL="0" indent="0">
              <a:buNone/>
            </a:pPr>
            <a:endParaRPr lang="ru-RU" sz="400" dirty="0"/>
          </a:p>
          <a:p>
            <a:pPr marL="0" indent="0">
              <a:buNone/>
            </a:pPr>
            <a:r>
              <a:rPr lang="ru-RU" dirty="0" smtClean="0"/>
              <a:t>Добывали магний даже </a:t>
            </a:r>
            <a:r>
              <a:rPr lang="ru-RU" dirty="0"/>
              <a:t>из </a:t>
            </a:r>
            <a:r>
              <a:rPr lang="ru-RU" dirty="0" smtClean="0"/>
              <a:t>морской воды:  </a:t>
            </a:r>
          </a:p>
          <a:p>
            <a:pPr marL="0" indent="0">
              <a:buNone/>
            </a:pPr>
            <a:endParaRPr lang="ru-RU" sz="3100" dirty="0" smtClean="0"/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MgCl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(OH)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Mg(OH)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↓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CaCl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Mg(OH)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+ 2HCl = MgCl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+ 2H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MgCl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Mg + Cl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↑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ослепления пилотов вражеской авиации во время ночных налетов использовали составы, содержащие </a:t>
            </a:r>
            <a:r>
              <a:rPr lang="ru-RU" b="1" dirty="0"/>
              <a:t>соли стронция</a:t>
            </a:r>
            <a:r>
              <a:rPr lang="ru-RU" dirty="0"/>
              <a:t>, окрашивающие пламя в малиновый цвет, и </a:t>
            </a:r>
            <a:r>
              <a:rPr lang="ru-RU" b="1" dirty="0"/>
              <a:t>соли кальция</a:t>
            </a:r>
            <a:r>
              <a:rPr lang="ru-RU" dirty="0"/>
              <a:t>, придающие пламени  кирпично-красную </a:t>
            </a:r>
            <a:r>
              <a:rPr lang="ru-RU" dirty="0" smtClean="0"/>
              <a:t>окраску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76872"/>
            <a:ext cx="2639444" cy="1923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28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571184" cy="825488"/>
          </a:xfrm>
        </p:spPr>
        <p:txBody>
          <a:bodyPr>
            <a:normAutofit/>
          </a:bodyPr>
          <a:lstStyle/>
          <a:p>
            <a:r>
              <a:rPr lang="ru-RU" sz="48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Дымовые составы</a:t>
            </a:r>
            <a:endParaRPr lang="ru-RU" sz="48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122912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smtClean="0"/>
              <a:t>Представляли </a:t>
            </a:r>
            <a:r>
              <a:rPr lang="ru-RU" sz="2600" dirty="0"/>
              <a:t>собой комплекс окислителей, горючие </a:t>
            </a:r>
            <a:r>
              <a:rPr lang="ru-RU" sz="2600" dirty="0" smtClean="0"/>
              <a:t>компоненты </a:t>
            </a:r>
            <a:r>
              <a:rPr lang="ru-RU" sz="2600" dirty="0"/>
              <a:t>и </a:t>
            </a:r>
            <a:r>
              <a:rPr lang="ru-RU" sz="2600" dirty="0" err="1" smtClean="0"/>
              <a:t>дымообразователи</a:t>
            </a:r>
            <a:endParaRPr lang="ru-RU" sz="2600" dirty="0" smtClean="0"/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sz="2600" dirty="0"/>
              <a:t>Широко </a:t>
            </a:r>
            <a:r>
              <a:rPr lang="ru-RU" sz="2600" dirty="0" smtClean="0"/>
              <a:t>использовались дымовые </a:t>
            </a:r>
            <a:r>
              <a:rPr lang="ru-RU" sz="2600" dirty="0"/>
              <a:t>шашки, заполненные </a:t>
            </a:r>
            <a:r>
              <a:rPr lang="ru-RU" sz="2600" b="1" dirty="0"/>
              <a:t>хлоридом аммония NH</a:t>
            </a:r>
            <a:r>
              <a:rPr lang="ru-RU" sz="2600" b="1" baseline="-25000" dirty="0"/>
              <a:t>4</a:t>
            </a:r>
            <a:r>
              <a:rPr lang="ru-RU" sz="2600" b="1" dirty="0"/>
              <a:t>CI</a:t>
            </a:r>
            <a:r>
              <a:rPr lang="ru-RU" sz="2600" dirty="0"/>
              <a:t>, который при возгорании зажигательной смеси начинал бурно разлагаться, образуя густой белый дым: </a:t>
            </a:r>
            <a:endParaRPr lang="ru-RU" sz="2600" dirty="0" smtClean="0"/>
          </a:p>
          <a:p>
            <a:pPr marL="0" indent="0"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ru-RU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NH</a:t>
            </a:r>
            <a:r>
              <a:rPr lang="ru-R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HCI</a:t>
            </a:r>
          </a:p>
          <a:p>
            <a:pPr marL="0" indent="0" algn="ctr">
              <a:buNone/>
            </a:pPr>
            <a:endParaRPr lang="ru-RU" sz="1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2600" dirty="0" smtClean="0"/>
              <a:t>Хлорид </a:t>
            </a:r>
            <a:r>
              <a:rPr lang="ru-RU" sz="2600" dirty="0"/>
              <a:t>аммония применяли также и в производстве сигнальных составов, представляющих собой мини ракеты с дымовым и цветным </a:t>
            </a:r>
            <a:r>
              <a:rPr lang="ru-RU" sz="2600" dirty="0" smtClean="0"/>
              <a:t>наполнителями</a:t>
            </a:r>
            <a:endParaRPr lang="ru-RU" sz="2600" dirty="0"/>
          </a:p>
        </p:txBody>
      </p:sp>
      <p:pic>
        <p:nvPicPr>
          <p:cNvPr id="22530" name="Picture 2" descr="271944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00126"/>
            <a:ext cx="3341678" cy="322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7319" y="4329764"/>
            <a:ext cx="1563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i="1" dirty="0"/>
              <a:t>Дымовые шашки</a:t>
            </a:r>
          </a:p>
        </p:txBody>
      </p:sp>
    </p:spTree>
    <p:extLst>
      <p:ext uri="{BB962C8B-B14F-4D97-AF65-F5344CB8AC3E}">
        <p14:creationId xmlns:p14="http://schemas.microsoft.com/office/powerpoint/2010/main" val="3571775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994122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Медный </a:t>
            </a:r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купорос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начале войны, когда от торпед и бомб, привязанных к специально обученным акулам, тонуло немало советских кораблей, возникла необходимость в надежном средстве защиты от </a:t>
            </a:r>
            <a:r>
              <a:rPr lang="ru-RU" dirty="0" smtClean="0"/>
              <a:t>акул</a:t>
            </a:r>
          </a:p>
          <a:p>
            <a:pPr marL="0" indent="0">
              <a:buNone/>
            </a:pPr>
            <a:r>
              <a:rPr lang="ru-RU" dirty="0" smtClean="0"/>
              <a:t>Оказалось</a:t>
            </a:r>
            <a:r>
              <a:rPr lang="ru-RU" dirty="0"/>
              <a:t>, что акулы просто не переносят сульфата меди (</a:t>
            </a:r>
            <a:r>
              <a:rPr lang="en-US" dirty="0"/>
              <a:t>II</a:t>
            </a:r>
            <a:r>
              <a:rPr lang="ru-RU" dirty="0" smtClean="0"/>
              <a:t>) </a:t>
            </a:r>
            <a:r>
              <a:rPr lang="en-US" dirty="0" smtClean="0"/>
              <a:t>CuSO</a:t>
            </a:r>
            <a:r>
              <a:rPr lang="en-US" baseline="-25000" dirty="0" smtClean="0"/>
              <a:t>4</a:t>
            </a:r>
            <a:endParaRPr lang="ru-RU" baseline="-25000" dirty="0"/>
          </a:p>
        </p:txBody>
      </p:sp>
      <p:pic>
        <p:nvPicPr>
          <p:cNvPr id="23554" name="Picture 2" descr="Медь сернокислая &quot;ч&quot; (медный купорос) в Челябинске от компании Технохим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3056"/>
            <a:ext cx="4284816" cy="321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endParaRPr lang="ru-RU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благодаря прогрессивной научной деятельности учёных-химиков в годы Великой Отечественной войны своевременно создавались необходимые для фронта вещества и материалы, что позволило одержать превосходство над </a:t>
            </a:r>
            <a:r>
              <a:rPr lang="ru-RU" dirty="0" smtClean="0"/>
              <a:t>противником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179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634082"/>
          </a:xfrm>
        </p:spPr>
        <p:txBody>
          <a:bodyPr>
            <a:no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Химические войска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24744"/>
            <a:ext cx="4104455" cy="324036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химическая </a:t>
            </a:r>
            <a:r>
              <a:rPr lang="ru-RU" sz="2000" dirty="0"/>
              <a:t>и </a:t>
            </a:r>
            <a:r>
              <a:rPr lang="ru-RU" sz="2000" dirty="0" smtClean="0"/>
              <a:t>биологическая разведка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дезактивация, дегазация </a:t>
            </a:r>
            <a:r>
              <a:rPr lang="ru-RU" sz="2000" dirty="0"/>
              <a:t>и </a:t>
            </a:r>
            <a:r>
              <a:rPr lang="ru-RU" sz="2000" dirty="0" smtClean="0"/>
              <a:t>дезинфекция вооружения, обмундирования</a:t>
            </a:r>
            <a:r>
              <a:rPr lang="ru-RU" sz="2000" dirty="0"/>
              <a:t>, других материальных средств и </a:t>
            </a:r>
            <a:r>
              <a:rPr lang="ru-RU" sz="2000" dirty="0" smtClean="0"/>
              <a:t>местности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/>
              <a:t>маскировка </a:t>
            </a:r>
            <a:r>
              <a:rPr lang="ru-RU" sz="2000" dirty="0"/>
              <a:t>дымом боевых действий наших войск и важных тыловых </a:t>
            </a:r>
            <a:r>
              <a:rPr lang="ru-RU" sz="2000" dirty="0" smtClean="0"/>
              <a:t>объектов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321" y="4149080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Тысячи воинов химических войск награждены орденами и медалями, а 28 из них присвоено звание Героя Советского Союза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124744"/>
            <a:ext cx="4600165" cy="2793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 descr="http://www.himvoiska.narod.ru/n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21" y="5002062"/>
            <a:ext cx="88582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http://www.himvoiska.narod.ru/n0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46" y="5002062"/>
            <a:ext cx="771525" cy="132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www.himvoiska.narod.ru/n0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71" y="5026509"/>
            <a:ext cx="867410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http://www.himvoiska.narod.ru/n0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78" y="5043019"/>
            <a:ext cx="762000" cy="1288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http://www.himvoiska.narod.ru/n02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378" y="5048417"/>
            <a:ext cx="803910" cy="129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http://www.himvoiska.narod.ru/n02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62" y="5026509"/>
            <a:ext cx="781050" cy="1295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http://www.himvoiska.narod.ru/n0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250" y="5027303"/>
            <a:ext cx="895350" cy="131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www.himvoiska.narod.ru/n01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600" y="5027303"/>
            <a:ext cx="923925" cy="131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http://www.himvoiska.narod.ru/n017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525" y="5008521"/>
            <a:ext cx="933450" cy="133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http://www.himvoiska.narod.ru/n01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975" y="5008521"/>
            <a:ext cx="927735" cy="1314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700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922114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Химическая грелка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6203032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Впервые </a:t>
            </a:r>
            <a:r>
              <a:rPr lang="ru-RU" sz="2800" dirty="0"/>
              <a:t>было использовано тепло, возникающее при вытеснении одного металла </a:t>
            </a:r>
            <a:r>
              <a:rPr lang="ru-RU" sz="2800" dirty="0" smtClean="0"/>
              <a:t>другим</a:t>
            </a:r>
            <a:endParaRPr lang="en-US" sz="2800" dirty="0" smtClean="0"/>
          </a:p>
          <a:p>
            <a:pPr marL="0" indent="0">
              <a:buNone/>
            </a:pPr>
            <a:endParaRPr lang="ru-RU" sz="500" dirty="0" smtClean="0"/>
          </a:p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Ленинграде, в блокадную зиму 1942 года, использовали грелки, заполненные смесью хлористой меди и железных </a:t>
            </a:r>
            <a:r>
              <a:rPr lang="ru-RU" sz="2800" dirty="0" smtClean="0"/>
              <a:t>стружек</a:t>
            </a:r>
          </a:p>
          <a:p>
            <a:pPr marL="0" indent="0">
              <a:buNone/>
            </a:pPr>
            <a:r>
              <a:rPr lang="ru-RU" sz="2800" dirty="0" smtClean="0"/>
              <a:t>От </a:t>
            </a:r>
            <a:r>
              <a:rPr lang="ru-RU" sz="2800" dirty="0"/>
              <a:t>одной заправки водой такие грелки работали 60-70 </a:t>
            </a:r>
            <a:r>
              <a:rPr lang="ru-RU" sz="2800" dirty="0" smtClean="0"/>
              <a:t>часов</a:t>
            </a:r>
          </a:p>
          <a:p>
            <a:pPr marL="0" indent="0" algn="ctr">
              <a:buNone/>
            </a:pPr>
            <a:r>
              <a:rPr lang="en-US" dirty="0" smtClean="0"/>
              <a:t>CuCl</a:t>
            </a:r>
            <a:r>
              <a:rPr lang="en-US" baseline="-25000" dirty="0" smtClean="0"/>
              <a:t>2</a:t>
            </a:r>
            <a:r>
              <a:rPr lang="en-US" dirty="0" smtClean="0"/>
              <a:t> + Fe = FeCl</a:t>
            </a:r>
            <a:r>
              <a:rPr lang="en-US" baseline="-25000" dirty="0" smtClean="0"/>
              <a:t>2</a:t>
            </a:r>
            <a:r>
              <a:rPr lang="en-US" dirty="0" smtClean="0"/>
              <a:t> + Cu + Q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30" y="1628800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37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8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ВЫВОДЫ</a:t>
            </a:r>
            <a:endParaRPr lang="ru-RU" sz="48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124744"/>
            <a:ext cx="8229600" cy="2376263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/>
              <a:t>Невозможно в одной работе перечислить всё, что было сделано учёными, и химиками в том числе, во благо Победы.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Люди </a:t>
            </a:r>
            <a:r>
              <a:rPr lang="ru-RU" dirty="0"/>
              <a:t>умственного труда находились в одном строю с солдатами.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Многие </a:t>
            </a:r>
            <a:r>
              <a:rPr lang="ru-RU" dirty="0"/>
              <a:t>из них уходили на фронт, чтобы с оружием в руках уничтожать фашистов.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Но </a:t>
            </a:r>
            <a:r>
              <a:rPr lang="ru-RU" dirty="0"/>
              <a:t>основная часть научной интеллигенции вела «тихую» войну с противником, побеждая его своим «интеллектуальным гением», используя в борьбе с ним знания, опыт, профессионализм. </a:t>
            </a: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3484781"/>
            <a:ext cx="49685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«</a:t>
            </a:r>
            <a:r>
              <a:rPr lang="ru-RU" i="1" dirty="0"/>
              <a:t>Я не вижу моего врага – немца-конструктора, который сидит над своими чертежами ... в глубоком убежище. Но, не видя его, я воюю с ним ... Я знаю, что бы ни придумал немец, я обязан придумать лучше. Я собираю всю мою волю и фантазию, все мои знания и опыт ... чтобы в день, когда два новых самолета – наш и вражеский — столкнутся в военном небе, наш оказался победителем</a:t>
            </a:r>
            <a:r>
              <a:rPr lang="ru-RU" i="1" dirty="0" smtClean="0"/>
              <a:t>»</a:t>
            </a:r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03"/>
          <a:stretch/>
        </p:blipFill>
        <p:spPr bwMode="auto">
          <a:xfrm>
            <a:off x="539552" y="3317595"/>
            <a:ext cx="2520280" cy="2919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9975" y="6070104"/>
            <a:ext cx="3079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 Алексеевич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Лавочкин</a:t>
            </a:r>
          </a:p>
          <a:p>
            <a:pPr algn="ctr" fontAlgn="base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1900-1960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728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48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ВЫВОДЫ</a:t>
            </a:r>
            <a:endParaRPr lang="ru-RU" sz="48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808312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/>
              <a:t>Несомненно, достижения химической науки в те годы послужили одним из существенных факторов, повлиявших на исход войны.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Благодаря </a:t>
            </a:r>
            <a:r>
              <a:rPr lang="ru-RU" dirty="0"/>
              <a:t>деятельности учёных-химиков уже с первых дней войны было налажено производство необходимых для фронта и тыла веществ и материалов, создавались новые взрывчатые и горючие материалы, лекарства, совершенствовались боевые устройства, разрабатывались химические процессы горения и взрывов и многое другое, без чего победа над врагом была бы невозможна.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6" y="3933057"/>
            <a:ext cx="3315624" cy="2239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7"/>
            <a:ext cx="3315624" cy="22398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78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Эксперимент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 descr="C:\Users\Иришка\Desktop\Химия-фронту\106_PANA\P1060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332" y="1772816"/>
            <a:ext cx="3564396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842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Опыт, иллюстрирующий действие запала в зажигательных бутылках 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9" name="Picture 5" descr="C:\Users\Иришка\Desktop\Химия-фронту\106_PANA\P10601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4934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Иришка\Desktop\Химия-фронту\106_PANA\P1060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26" y="2060848"/>
            <a:ext cx="2646294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Иришка\Desktop\Химия-фронту\106_PANA\P1060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95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Опыт, иллюстрирующий действие осветительной ракеты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Иришка\Desktop\Химия-фронту\106_PANA\P106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5" y="1484784"/>
            <a:ext cx="2754306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Иришка\Desktop\Химия-фронту\106_PANA\P1060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44" y="1484784"/>
            <a:ext cx="2747939" cy="3663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Иришка\Desktop\Химия-фронту\106_PANA\P10601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89332"/>
            <a:ext cx="316835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2963186" y="2276872"/>
            <a:ext cx="3120528" cy="6089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2Mg + O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2MgO + Q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934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Опыт, иллюстрирующий действие ослепляющих составов </a:t>
            </a:r>
          </a:p>
        </p:txBody>
      </p:sp>
      <p:pic>
        <p:nvPicPr>
          <p:cNvPr id="12291" name="Picture 3" descr="C:\Users\Иришка\Desktop\Химия-фронту\106_PANA\P1060188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1"/>
            <a:ext cx="3647941" cy="4863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22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Опыт, иллюстрирующий действие задымляющих средств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9047" y="2105945"/>
            <a:ext cx="4661105" cy="7486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NH</a:t>
            </a:r>
            <a:r>
              <a:rPr lang="en-US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Иришка\Desktop\Химия-фронту\106_PANA\P1060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3" y="1484784"/>
            <a:ext cx="1801655" cy="2402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Иришка\Desktop\Химия-фронту\106_PANA\P106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Иришка\Desktop\Химия-фронту\106_PANA\P10601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378042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4926"/>
            <a:ext cx="2632526" cy="1974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1690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Заключение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В процессе работы по теме исследования было выяснено, что </a:t>
            </a:r>
            <a:r>
              <a:rPr lang="ru-RU" dirty="0" smtClean="0"/>
              <a:t>учёные</a:t>
            </a:r>
            <a:r>
              <a:rPr lang="en-US" dirty="0" smtClean="0"/>
              <a:t>-</a:t>
            </a:r>
            <a:r>
              <a:rPr lang="ru-RU" dirty="0" smtClean="0"/>
              <a:t>химики </a:t>
            </a:r>
            <a:r>
              <a:rPr lang="ru-RU" dirty="0"/>
              <a:t>принимали самое активное участие в обеспечении победы над фашисткой Германией, приближая её своим умом, талантом, самоотверженным </a:t>
            </a:r>
            <a:r>
              <a:rPr lang="ru-RU" dirty="0" smtClean="0"/>
              <a:t>трудом</a:t>
            </a:r>
            <a:endParaRPr lang="en-US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endParaRPr lang="en-US" sz="10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Учёные </a:t>
            </a:r>
            <a:r>
              <a:rPr lang="ru-RU" dirty="0"/>
              <a:t>в годы войны не просто создавали новые металлы и сплавы, пластмассы и зажигательные смеси, топливо для ракетных установок и новые медицинские и технические препараты, но также содействовали развитию металлургической, машиностроительной и оборонной промышленности, участвовали в поиске новых видов </a:t>
            </a:r>
            <a:r>
              <a:rPr lang="ru-RU" dirty="0" smtClean="0"/>
              <a:t>сырья</a:t>
            </a:r>
            <a:endParaRPr lang="en-US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endParaRPr lang="ru-RU" sz="1100" dirty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Благодаря </a:t>
            </a:r>
            <a:r>
              <a:rPr lang="ru-RU" dirty="0"/>
              <a:t>их активной деятельности предприятия химической промышленности полностью удовлетворяли потребности фронта и оборонной промышленности в кислотах, щелочах и других </a:t>
            </a:r>
            <a:r>
              <a:rPr lang="ru-RU" dirty="0" smtClean="0"/>
              <a:t>химикатах</a:t>
            </a:r>
            <a:endParaRPr lang="en-US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endParaRPr lang="en-US" sz="11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короткий срок было создано производство новых видов военной </a:t>
            </a:r>
            <a:r>
              <a:rPr lang="ru-RU" dirty="0" smtClean="0"/>
              <a:t>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153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400" dirty="0"/>
              <a:t>ознакомление с вкладом ученых-химиков в победу над фашизмом в Великой Отечественной войне, раскрытие патриотизма и героизма людей науки в тяжёлое для страны </a:t>
            </a:r>
            <a:r>
              <a:rPr lang="ru-RU" sz="3400" dirty="0" smtClean="0"/>
              <a:t>время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3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3400" dirty="0" smtClean="0"/>
              <a:t>выяснить</a:t>
            </a:r>
            <a:r>
              <a:rPr lang="ru-RU" sz="3400" dirty="0"/>
              <a:t>, что было проделано учеными-химиками для нужд фронта и тыла и обеспечения победы над </a:t>
            </a:r>
            <a:r>
              <a:rPr lang="ru-RU" sz="3400" dirty="0" smtClean="0"/>
              <a:t>фашистами;</a:t>
            </a:r>
            <a:endParaRPr lang="ru-RU" sz="3400" dirty="0"/>
          </a:p>
          <a:p>
            <a:pPr lvl="0"/>
            <a:r>
              <a:rPr lang="ru-RU" sz="3400" dirty="0" smtClean="0"/>
              <a:t>охарактеризовать </a:t>
            </a:r>
            <a:r>
              <a:rPr lang="ru-RU" sz="3400" dirty="0"/>
              <a:t>химические вещества и материалы, используемые в годы войны советской армией и показать их роль и практическую значимость в деле победы над </a:t>
            </a:r>
            <a:r>
              <a:rPr lang="ru-RU" sz="3400" dirty="0" smtClean="0"/>
              <a:t>врагом;</a:t>
            </a:r>
            <a:endParaRPr lang="ru-RU" sz="3400" dirty="0"/>
          </a:p>
          <a:p>
            <a:pPr lvl="0"/>
            <a:r>
              <a:rPr lang="ru-RU" sz="3400" dirty="0" smtClean="0"/>
              <a:t>спланировать</a:t>
            </a:r>
            <a:r>
              <a:rPr lang="ru-RU" sz="3400" dirty="0"/>
              <a:t>, подобрать методику и осуществить безопасный эксперимент с применением некоторых веществ, используемых в военное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Заключение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/>
              <a:t>В восточных районах страны были построены десятки новых </a:t>
            </a:r>
            <a:r>
              <a:rPr lang="ru-RU" sz="2000" dirty="0" smtClean="0"/>
              <a:t>химических заводов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endParaRPr lang="ru-RU" sz="4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Увеличены мощности действующих предприятий и организованы новые производства на площадях других отраслей промышленности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endParaRPr lang="ru-RU" sz="400" dirty="0" smtClean="0"/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/>
              <a:t>Выпуск </a:t>
            </a:r>
            <a:r>
              <a:rPr lang="ru-RU" sz="2000" dirty="0"/>
              <a:t>химической продукции к концу войны приблизился к довоенному уровню, а в 1945 г. он достиг 92% от уровня 1940 г.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9437319"/>
              </p:ext>
            </p:extLst>
          </p:nvPr>
        </p:nvGraphicFramePr>
        <p:xfrm>
          <a:off x="971600" y="3717032"/>
          <a:ext cx="7071242" cy="24555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563342"/>
                <a:gridCol w="1100841"/>
                <a:gridCol w="1101580"/>
                <a:gridCol w="1101580"/>
                <a:gridCol w="1101580"/>
                <a:gridCol w="1102319"/>
              </a:tblGrid>
              <a:tr h="16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1940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1942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1943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1944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1945 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Серная кислота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1587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766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Аммиак синтетический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1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Сода каустическая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5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Сода кальцинированная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59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Минеральные удобрения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Синтетический каучук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38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Синтетические красители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34,3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9,9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13,5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897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Заключение</a:t>
            </a:r>
            <a:endParaRPr lang="ru-RU" sz="54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Всё это позволило не только повысить обороноспособность страны в трудный для неё период, но и обеспечить превосходство советских вооружённых сил над немецкими </a:t>
            </a:r>
            <a:r>
              <a:rPr lang="ru-RU" dirty="0" smtClean="0"/>
              <a:t>захватчиками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Советские </a:t>
            </a:r>
            <a:r>
              <a:rPr lang="ru-RU" dirty="0"/>
              <a:t>химики доказали всему миру, что их «научный гений» самый </a:t>
            </a:r>
            <a:r>
              <a:rPr lang="ru-RU" dirty="0" smtClean="0"/>
              <a:t>прогрессивный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Тысячи </a:t>
            </a:r>
            <a:r>
              <a:rPr lang="ru-RU" dirty="0"/>
              <a:t>работников химической промышленности </a:t>
            </a:r>
            <a:r>
              <a:rPr lang="ru-RU" dirty="0" smtClean="0"/>
              <a:t> за </a:t>
            </a:r>
            <a:r>
              <a:rPr lang="ru-RU" dirty="0"/>
              <a:t>самоотверженный труд в годы войны награждены орденами и медалями, многие удостоены званий Героя Социалистического труда, лауреата Государственной премии СССР.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dirty="0"/>
              <a:t>Результаты работы по теме исследования полностью доказали справедливость выдвинутой в ней гипотезы: работа учёных химиков не только помогла победе, но и заложила основу мирного существования в послевоенный период.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82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Источники информации</a:t>
            </a:r>
            <a:endParaRPr lang="ru-RU" sz="4800" b="1" i="1" dirty="0">
              <a:ln w="17780" cmpd="sng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Александр </a:t>
            </a:r>
            <a:r>
              <a:rPr lang="ru-RU" dirty="0"/>
              <a:t>Евгеньевич Ферсман. Жизнь и деятельность. </a:t>
            </a:r>
            <a:r>
              <a:rPr lang="ru-RU" dirty="0" smtClean="0"/>
              <a:t>– М</a:t>
            </a:r>
            <a:r>
              <a:rPr lang="ru-RU" dirty="0"/>
              <a:t>. "Наука</a:t>
            </a:r>
            <a:r>
              <a:rPr lang="ru-RU" dirty="0" smtClean="0"/>
              <a:t>", </a:t>
            </a:r>
            <a:r>
              <a:rPr lang="ru-RU" dirty="0"/>
              <a:t>1965</a:t>
            </a:r>
            <a:r>
              <a:rPr lang="ru-RU" dirty="0" smtClean="0"/>
              <a:t>.</a:t>
            </a:r>
            <a:endParaRPr lang="ru-RU" b="1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Андросова </a:t>
            </a:r>
            <a:r>
              <a:rPr lang="ru-RU" dirty="0"/>
              <a:t>В. Г., </a:t>
            </a:r>
            <a:r>
              <a:rPr lang="ru-RU" dirty="0" err="1"/>
              <a:t>Лазыкина</a:t>
            </a:r>
            <a:r>
              <a:rPr lang="ru-RU" dirty="0"/>
              <a:t> Л.Г. Во имя </a:t>
            </a:r>
            <a:r>
              <a:rPr lang="ru-RU" dirty="0" smtClean="0"/>
              <a:t>Победы // </a:t>
            </a:r>
            <a:r>
              <a:rPr lang="ru-RU" dirty="0"/>
              <a:t>Химия в школе</a:t>
            </a:r>
            <a:r>
              <a:rPr lang="ru-RU" dirty="0" smtClean="0"/>
              <a:t>. </a:t>
            </a:r>
            <a:r>
              <a:rPr lang="ru-RU" dirty="0"/>
              <a:t>–</a:t>
            </a:r>
            <a:r>
              <a:rPr lang="ru-RU" dirty="0" smtClean="0"/>
              <a:t>  </a:t>
            </a:r>
            <a:r>
              <a:rPr lang="ru-RU" dirty="0"/>
              <a:t>1985</a:t>
            </a:r>
            <a:r>
              <a:rPr lang="ru-RU" dirty="0" smtClean="0"/>
              <a:t>. – № </a:t>
            </a:r>
            <a:r>
              <a:rPr lang="ru-RU" dirty="0"/>
              <a:t>2</a:t>
            </a:r>
            <a:r>
              <a:rPr lang="ru-RU" dirty="0" smtClean="0"/>
              <a:t>. </a:t>
            </a:r>
            <a:r>
              <a:rPr lang="ru-RU" dirty="0"/>
              <a:t>– </a:t>
            </a:r>
            <a:r>
              <a:rPr lang="ru-RU" dirty="0" smtClean="0"/>
              <a:t>с.73-77.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Антонова </a:t>
            </a:r>
            <a:r>
              <a:rPr lang="ru-RU" dirty="0"/>
              <a:t>Л.С. Вклад химиков в Великую </a:t>
            </a:r>
            <a:r>
              <a:rPr lang="ru-RU" dirty="0" smtClean="0"/>
              <a:t>Победу //</a:t>
            </a:r>
            <a:r>
              <a:rPr lang="ru-RU" dirty="0"/>
              <a:t>Химия в   школе. – </a:t>
            </a:r>
            <a:r>
              <a:rPr lang="ru-RU" dirty="0" smtClean="0"/>
              <a:t>2006.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№3</a:t>
            </a:r>
            <a:r>
              <a:rPr lang="ru-RU" dirty="0" smtClean="0"/>
              <a:t>.</a:t>
            </a:r>
            <a:r>
              <a:rPr lang="ru-RU" dirty="0"/>
              <a:t> – </a:t>
            </a:r>
            <a:r>
              <a:rPr lang="ru-RU" dirty="0" smtClean="0"/>
              <a:t>с.73-80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Баранова </a:t>
            </a:r>
            <a:r>
              <a:rPr lang="ru-RU" dirty="0"/>
              <a:t>Ж.Г., Волков В.А., Кузнецов В. И. Советские </a:t>
            </a:r>
            <a:r>
              <a:rPr lang="ru-RU" dirty="0" smtClean="0"/>
              <a:t>ученые-химики </a:t>
            </a:r>
            <a:r>
              <a:rPr lang="ru-RU" dirty="0"/>
              <a:t>в период ВОВ </a:t>
            </a:r>
            <a:r>
              <a:rPr lang="ru-RU" dirty="0" smtClean="0"/>
              <a:t>// Химия </a:t>
            </a:r>
            <a:r>
              <a:rPr lang="ru-RU" dirty="0"/>
              <a:t>в школе</a:t>
            </a:r>
            <a:r>
              <a:rPr lang="ru-RU" dirty="0" smtClean="0"/>
              <a:t>.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1985</a:t>
            </a:r>
            <a:r>
              <a:rPr lang="ru-RU" dirty="0" smtClean="0"/>
              <a:t>.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№1</a:t>
            </a:r>
            <a:r>
              <a:rPr lang="ru-RU" dirty="0" smtClean="0"/>
              <a:t>.</a:t>
            </a:r>
            <a:r>
              <a:rPr lang="ru-RU" dirty="0"/>
              <a:t> – </a:t>
            </a:r>
            <a:r>
              <a:rPr lang="ru-RU" dirty="0" smtClean="0"/>
              <a:t>с</a:t>
            </a:r>
            <a:r>
              <a:rPr lang="ru-RU" dirty="0"/>
              <a:t>. 6-13.</a:t>
            </a:r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/>
              <a:t>Бойкова</a:t>
            </a:r>
            <a:r>
              <a:rPr lang="ru-RU" dirty="0" smtClean="0"/>
              <a:t> </a:t>
            </a:r>
            <a:r>
              <a:rPr lang="ru-RU" dirty="0"/>
              <a:t>В.М. </a:t>
            </a:r>
            <a:r>
              <a:rPr lang="ru-RU" dirty="0" smtClean="0"/>
              <a:t>Ученые-химики </a:t>
            </a:r>
            <a:r>
              <a:rPr lang="ru-RU" dirty="0"/>
              <a:t>в </a:t>
            </a:r>
            <a:r>
              <a:rPr lang="ru-RU" dirty="0" smtClean="0"/>
              <a:t>ВОВ // Химия </a:t>
            </a:r>
            <a:r>
              <a:rPr lang="ru-RU" dirty="0"/>
              <a:t>в школе. – </a:t>
            </a:r>
            <a:r>
              <a:rPr lang="ru-RU" dirty="0" smtClean="0"/>
              <a:t>1985</a:t>
            </a:r>
            <a:r>
              <a:rPr lang="ru-RU" dirty="0"/>
              <a:t>. –</a:t>
            </a:r>
            <a:r>
              <a:rPr lang="ru-RU" dirty="0" smtClean="0"/>
              <a:t> </a:t>
            </a:r>
            <a:r>
              <a:rPr lang="ru-RU" dirty="0"/>
              <a:t>№2</a:t>
            </a:r>
            <a:r>
              <a:rPr lang="ru-RU" dirty="0" smtClean="0"/>
              <a:t>.</a:t>
            </a:r>
            <a:r>
              <a:rPr lang="ru-RU" dirty="0"/>
              <a:t> –</a:t>
            </a:r>
            <a:r>
              <a:rPr lang="ru-RU" dirty="0" smtClean="0"/>
              <a:t> </a:t>
            </a:r>
            <a:r>
              <a:rPr lang="ru-RU" dirty="0"/>
              <a:t>с.77-78. </a:t>
            </a:r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smtClean="0"/>
              <a:t>Кушнарев </a:t>
            </a:r>
            <a:r>
              <a:rPr lang="ru-RU" dirty="0"/>
              <a:t>А.А. Химическое оружие: вчера, сегодня, </a:t>
            </a:r>
            <a:r>
              <a:rPr lang="ru-RU" dirty="0" smtClean="0"/>
              <a:t>завтра // </a:t>
            </a:r>
            <a:r>
              <a:rPr lang="ru-RU" dirty="0"/>
              <a:t>Химия </a:t>
            </a:r>
            <a:r>
              <a:rPr lang="ru-RU" dirty="0" smtClean="0"/>
              <a:t>в школе. </a:t>
            </a:r>
            <a:r>
              <a:rPr lang="ru-RU" dirty="0"/>
              <a:t>– </a:t>
            </a:r>
            <a:r>
              <a:rPr lang="ru-RU" dirty="0" smtClean="0"/>
              <a:t>1996. </a:t>
            </a:r>
            <a:r>
              <a:rPr lang="ru-RU" dirty="0"/>
              <a:t>- №</a:t>
            </a:r>
            <a:r>
              <a:rPr lang="ru-RU" dirty="0" smtClean="0"/>
              <a:t>1.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ru-RU" dirty="0" err="1" smtClean="0"/>
              <a:t>Фримантл</a:t>
            </a:r>
            <a:r>
              <a:rPr lang="ru-RU" dirty="0" smtClean="0"/>
              <a:t> </a:t>
            </a:r>
            <a:r>
              <a:rPr lang="ru-RU" dirty="0"/>
              <a:t>М. Химия в действии. – </a:t>
            </a:r>
            <a:r>
              <a:rPr lang="ru-RU" dirty="0" smtClean="0"/>
              <a:t>Т</a:t>
            </a:r>
            <a:r>
              <a:rPr lang="en-US" dirty="0"/>
              <a:t>. 2. </a:t>
            </a:r>
            <a:r>
              <a:rPr lang="ru-RU" dirty="0"/>
              <a:t>– </a:t>
            </a:r>
            <a:r>
              <a:rPr lang="ru-RU" dirty="0" smtClean="0"/>
              <a:t>М</a:t>
            </a:r>
            <a:r>
              <a:rPr lang="en-US" dirty="0"/>
              <a:t>.: </a:t>
            </a:r>
            <a:r>
              <a:rPr lang="ru-RU" dirty="0"/>
              <a:t>Мир</a:t>
            </a:r>
            <a:r>
              <a:rPr lang="en-US" dirty="0"/>
              <a:t>, </a:t>
            </a:r>
            <a:r>
              <a:rPr lang="en-US" dirty="0" smtClean="0"/>
              <a:t>1998</a:t>
            </a:r>
            <a:r>
              <a:rPr lang="ru-RU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Химия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ru-RU" dirty="0"/>
              <a:t>ИД</a:t>
            </a:r>
            <a:r>
              <a:rPr lang="en-US" dirty="0"/>
              <a:t> «</a:t>
            </a:r>
            <a:r>
              <a:rPr lang="ru-RU" dirty="0"/>
              <a:t>Первое сентября</a:t>
            </a:r>
            <a:r>
              <a:rPr lang="en-US" dirty="0"/>
              <a:t>»), 2001, № 7; 1999, № </a:t>
            </a:r>
            <a:r>
              <a:rPr lang="en-US" dirty="0" smtClean="0"/>
              <a:t>16</a:t>
            </a:r>
            <a:r>
              <a:rPr lang="ru-RU" dirty="0" smtClean="0"/>
              <a:t>. (</a:t>
            </a:r>
            <a:r>
              <a:rPr lang="en-US" dirty="0" smtClean="0"/>
              <a:t>him.1september.ru/2005/02/8.htm</a:t>
            </a:r>
            <a:r>
              <a:rPr lang="ru-RU" dirty="0" smtClean="0"/>
              <a:t>)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revolution.allbest.ru/…/</a:t>
            </a:r>
            <a:r>
              <a:rPr lang="en-US" dirty="0" smtClean="0"/>
              <a:t>00021798_0.html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school20-6b.narod.ru/victory.htm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/>
              <a:t>n-t.ru/</a:t>
            </a:r>
            <a:r>
              <a:rPr lang="en-US" dirty="0" err="1"/>
              <a:t>ri</a:t>
            </a:r>
            <a:r>
              <a:rPr lang="en-US" dirty="0"/>
              <a:t>/</a:t>
            </a:r>
            <a:r>
              <a:rPr lang="en-US" dirty="0" err="1"/>
              <a:t>gd</a:t>
            </a:r>
            <a:r>
              <a:rPr lang="en-US" dirty="0"/>
              <a:t>/yd29.htm</a:t>
            </a:r>
            <a:endParaRPr lang="ru-RU" dirty="0"/>
          </a:p>
          <a:p>
            <a:pPr marL="263525" indent="-263525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/>
              <a:t>warinform.ru/News-view-153.html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исследования </a:t>
            </a:r>
            <a:r>
              <a:rPr lang="ru-RU" dirty="0" smtClean="0"/>
              <a:t>- </a:t>
            </a:r>
            <a:r>
              <a:rPr lang="ru-RU" dirty="0"/>
              <a:t>деятельность учёных-химиков в годы </a:t>
            </a:r>
            <a:r>
              <a:rPr lang="ru-RU" dirty="0" smtClean="0"/>
              <a:t>войны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– изобретения химиков, которые помогли одержать победу над фашистскими захватчиками.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7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1374049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«Война потребовала грандиозного количества основных видов стратегического сырья. Потребовался целый ряд новых металлов для авиации, для бронебойной стали, потребовались магний и стронций для осветительных ракет и факелов, потребовалось больше йода и еще длинный ряд самых разнообразных веществ. И на нас лежит ответственность за обеспечение стратегическим сырьем. Необходимо помочь своими знаниями создать лучшие танки, самолеты, чтобы скорее освободить все народы от нашествия гитлеровской банды</a:t>
            </a:r>
            <a:r>
              <a:rPr lang="ru-RU" sz="2000" i="1" dirty="0" smtClean="0"/>
              <a:t>»</a:t>
            </a:r>
            <a:endParaRPr lang="ru-RU" sz="20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827" y="476672"/>
            <a:ext cx="8229600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Евгеньевич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Ферсман: 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384608"/>
            <a:ext cx="3273496" cy="4636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21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22325"/>
            <a:ext cx="631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Значение химии определялось ее участием в развитии   основных направлений, по которым проводились научно-исследовательские разработки для нужд </a:t>
            </a:r>
            <a:r>
              <a:rPr lang="ru-RU" dirty="0" smtClean="0"/>
              <a:t>фронта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3500112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боеприпасов и других составов специального назначения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564904"/>
            <a:ext cx="3572120" cy="15121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поиск новых видов сырья и энергии, а также содействие развитию металлургической, машиностроительной и оборонной промышленности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0637" y="1628262"/>
            <a:ext cx="324036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ОСНОВНЫЕ НАПРАВЛЕНИЯ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845241" y="2019195"/>
            <a:ext cx="591511" cy="5457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11" y="4143819"/>
            <a:ext cx="3513212" cy="2494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2604882" y="2020496"/>
            <a:ext cx="591511" cy="545707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24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Сплавы алюминия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56729"/>
            <a:ext cx="4330824" cy="4785395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err="1" smtClean="0"/>
              <a:t>Дюралюмин</a:t>
            </a:r>
            <a:r>
              <a:rPr lang="ru-RU" b="1" dirty="0" smtClean="0"/>
              <a:t> </a:t>
            </a:r>
            <a:r>
              <a:rPr lang="ru-RU" dirty="0"/>
              <a:t>(94% </a:t>
            </a:r>
            <a:r>
              <a:rPr lang="ru-RU" dirty="0" err="1"/>
              <a:t>Al</a:t>
            </a:r>
            <a:r>
              <a:rPr lang="ru-RU" dirty="0"/>
              <a:t>, 4% </a:t>
            </a:r>
            <a:r>
              <a:rPr lang="ru-RU" dirty="0" err="1"/>
              <a:t>Cu</a:t>
            </a:r>
            <a:r>
              <a:rPr lang="ru-RU" dirty="0"/>
              <a:t>, 0,5% </a:t>
            </a:r>
            <a:r>
              <a:rPr lang="ru-RU" dirty="0" err="1"/>
              <a:t>Mg</a:t>
            </a:r>
            <a:r>
              <a:rPr lang="ru-RU" dirty="0"/>
              <a:t>, 0,5% </a:t>
            </a:r>
            <a:r>
              <a:rPr lang="ru-RU" dirty="0" err="1"/>
              <a:t>Mn</a:t>
            </a:r>
            <a:r>
              <a:rPr lang="ru-RU" dirty="0"/>
              <a:t>, 0,5% </a:t>
            </a:r>
            <a:r>
              <a:rPr lang="ru-RU" dirty="0" err="1"/>
              <a:t>Fe</a:t>
            </a:r>
            <a:r>
              <a:rPr lang="ru-RU" dirty="0"/>
              <a:t>, 0,5% </a:t>
            </a:r>
            <a:r>
              <a:rPr lang="ru-RU" dirty="0" err="1"/>
              <a:t>Si</a:t>
            </a:r>
            <a:r>
              <a:rPr lang="ru-RU" dirty="0"/>
              <a:t>). 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На </a:t>
            </a:r>
            <a:r>
              <a:rPr lang="ru-RU" dirty="0"/>
              <a:t>его основе были созданы конструкции военных самолетов </a:t>
            </a:r>
            <a:r>
              <a:rPr lang="ru-RU" dirty="0" err="1"/>
              <a:t>С.А.Лавочкина</a:t>
            </a:r>
            <a:r>
              <a:rPr lang="ru-RU" dirty="0"/>
              <a:t>, </a:t>
            </a:r>
            <a:r>
              <a:rPr lang="ru-RU" dirty="0" err="1"/>
              <a:t>С.В.Ильюшина</a:t>
            </a:r>
            <a:r>
              <a:rPr lang="ru-RU" dirty="0"/>
              <a:t>, </a:t>
            </a:r>
            <a:r>
              <a:rPr lang="ru-RU" dirty="0" err="1" smtClean="0"/>
              <a:t>А.Н.Туполева</a:t>
            </a:r>
            <a:endParaRPr lang="ru-RU" dirty="0" smtClean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/>
              <a:t>Сплавы </a:t>
            </a:r>
            <a:r>
              <a:rPr lang="ru-RU" b="1" dirty="0"/>
              <a:t>алюминия с марганцем и магнием </a:t>
            </a:r>
            <a:r>
              <a:rPr lang="ru-RU" dirty="0"/>
              <a:t>специально были созданы для производства «Катюш» и управляемых ракетных </a:t>
            </a:r>
            <a:r>
              <a:rPr lang="ru-RU" dirty="0" smtClean="0"/>
              <a:t>снарядов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/>
              <a:t>Сплав</a:t>
            </a:r>
            <a:r>
              <a:rPr lang="ru-RU" b="1" dirty="0"/>
              <a:t>, состоящий из алюминия, бериллия, магния и титана </a:t>
            </a:r>
            <a:r>
              <a:rPr lang="ru-RU" dirty="0"/>
              <a:t>производился для изготовления ракет и скорострельных авиационных </a:t>
            </a:r>
            <a:r>
              <a:rPr lang="ru-RU" dirty="0" smtClean="0"/>
              <a:t>пулеметов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430" y="1121719"/>
            <a:ext cx="2390775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Истребитель Ла-5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92421"/>
            <a:ext cx="2381250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алп реактивных минометов «катюша»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21919"/>
            <a:ext cx="2400300" cy="1504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9373" y="2568030"/>
            <a:ext cx="2270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Штурмовик ИЛ-2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543600" y="418378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Реактивные миномёты «Катюша</a:t>
            </a:r>
            <a:r>
              <a:rPr lang="ru-RU" sz="1400" b="1" i="1" dirty="0" smtClean="0"/>
              <a:t>»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399584" y="601064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Истребитель Ла-5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7040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900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Сплавы и стали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98475"/>
            <a:ext cx="4670846" cy="5256584"/>
          </a:xfrm>
        </p:spPr>
        <p:txBody>
          <a:bodyPr>
            <a:normAutofit fontScale="62500" lnSpcReduction="20000"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Сплав титана </a:t>
            </a:r>
            <a:r>
              <a:rPr lang="ru-RU" dirty="0"/>
              <a:t>(до 88%) с другими металлами </a:t>
            </a:r>
            <a:r>
              <a:rPr lang="ru-RU" dirty="0" smtClean="0"/>
              <a:t>– танковая броня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/>
              <a:t>Ванадиевая сталь </a:t>
            </a:r>
            <a:r>
              <a:rPr lang="ru-RU" dirty="0"/>
              <a:t>– </a:t>
            </a:r>
            <a:r>
              <a:rPr lang="ru-RU" dirty="0" smtClean="0"/>
              <a:t>солдатские </a:t>
            </a:r>
            <a:r>
              <a:rPr lang="ru-RU" dirty="0"/>
              <a:t>каски, шлемы, броневые плиты на пушках, бронебойные </a:t>
            </a:r>
            <a:r>
              <a:rPr lang="ru-RU" dirty="0" smtClean="0"/>
              <a:t>снаряды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Хромовые стали </a:t>
            </a:r>
            <a:r>
              <a:rPr lang="ru-RU" dirty="0" smtClean="0"/>
              <a:t>– огнестрельные орудия, корпуса </a:t>
            </a:r>
            <a:r>
              <a:rPr lang="ru-RU" dirty="0"/>
              <a:t>подводных </a:t>
            </a:r>
            <a:r>
              <a:rPr lang="ru-RU" dirty="0" smtClean="0"/>
              <a:t>лодок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Кобальтовая сталь </a:t>
            </a:r>
            <a:r>
              <a:rPr lang="ru-RU" dirty="0" smtClean="0"/>
              <a:t>– магнитные мины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 smtClean="0"/>
              <a:t>Вольфрамовые стали </a:t>
            </a:r>
            <a:r>
              <a:rPr lang="ru-RU" b="1" dirty="0"/>
              <a:t>и </a:t>
            </a:r>
            <a:r>
              <a:rPr lang="ru-RU" b="1" dirty="0" smtClean="0"/>
              <a:t>сплавы </a:t>
            </a:r>
            <a:r>
              <a:rPr lang="ru-RU" dirty="0"/>
              <a:t>– </a:t>
            </a:r>
            <a:r>
              <a:rPr lang="ru-RU" dirty="0" smtClean="0"/>
              <a:t>танковая броня, </a:t>
            </a:r>
            <a:r>
              <a:rPr lang="ru-RU" dirty="0"/>
              <a:t>оболочки торпед и </a:t>
            </a:r>
            <a:r>
              <a:rPr lang="ru-RU" dirty="0" smtClean="0"/>
              <a:t>снарядов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Сплав </a:t>
            </a:r>
            <a:r>
              <a:rPr lang="en-US" b="1" dirty="0"/>
              <a:t>Cu</a:t>
            </a:r>
            <a:r>
              <a:rPr lang="ru-RU" b="1" dirty="0"/>
              <a:t> (90%) и </a:t>
            </a:r>
            <a:r>
              <a:rPr lang="en-US" b="1" dirty="0" err="1"/>
              <a:t>Sn</a:t>
            </a:r>
            <a:r>
              <a:rPr lang="ru-RU" b="1" dirty="0"/>
              <a:t> (10%) </a:t>
            </a:r>
            <a:r>
              <a:rPr lang="ru-RU" dirty="0"/>
              <a:t>–</a:t>
            </a:r>
            <a:r>
              <a:rPr lang="ru-RU" dirty="0" smtClean="0"/>
              <a:t>«пушечный металл» </a:t>
            </a:r>
            <a:r>
              <a:rPr lang="ru-RU" dirty="0"/>
              <a:t>– </a:t>
            </a:r>
            <a:r>
              <a:rPr lang="ru-RU" dirty="0" smtClean="0"/>
              <a:t>пушки </a:t>
            </a:r>
            <a:r>
              <a:rPr lang="ru-RU" dirty="0"/>
              <a:t>и </a:t>
            </a:r>
            <a:r>
              <a:rPr lang="ru-RU" dirty="0" smtClean="0"/>
              <a:t>зенитные орудия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ru-RU" sz="1300" dirty="0"/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b="1" dirty="0"/>
              <a:t>Латунь</a:t>
            </a:r>
            <a:r>
              <a:rPr lang="ru-RU" dirty="0"/>
              <a:t> </a:t>
            </a:r>
            <a:r>
              <a:rPr lang="ru-RU" dirty="0" smtClean="0"/>
              <a:t>– сплав </a:t>
            </a:r>
            <a:r>
              <a:rPr lang="en-US" dirty="0"/>
              <a:t>Cu</a:t>
            </a:r>
            <a:r>
              <a:rPr lang="ru-RU" dirty="0"/>
              <a:t> (68%) и </a:t>
            </a:r>
            <a:r>
              <a:rPr lang="en-US" dirty="0"/>
              <a:t>Zn</a:t>
            </a:r>
            <a:r>
              <a:rPr lang="ru-RU" dirty="0"/>
              <a:t> (32%) </a:t>
            </a:r>
            <a:r>
              <a:rPr lang="ru-RU" dirty="0" smtClean="0"/>
              <a:t>–артиллерийские снаряды </a:t>
            </a:r>
            <a:r>
              <a:rPr lang="ru-RU" dirty="0"/>
              <a:t>и </a:t>
            </a:r>
            <a:r>
              <a:rPr lang="ru-RU" dirty="0" smtClean="0"/>
              <a:t>патроны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631483" y="219499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Танк </a:t>
            </a:r>
            <a:r>
              <a:rPr lang="ru-RU" sz="1400" b="1" i="1" dirty="0" smtClean="0"/>
              <a:t>КВ-2</a:t>
            </a:r>
            <a:endParaRPr lang="ru-RU" sz="14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90193"/>
            <a:ext cx="2505075" cy="1781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99949" y="5671368"/>
            <a:ext cx="1933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/>
              <a:t>Подводная лодка К-21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92353"/>
            <a:ext cx="2200275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5234" y="3718989"/>
            <a:ext cx="22419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i="1" dirty="0"/>
              <a:t>Противотанковая пушка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02" y="811295"/>
            <a:ext cx="2102869" cy="1479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69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2413</Words>
  <Application>Microsoft Office PowerPoint</Application>
  <PresentationFormat>Экран (4:3)</PresentationFormat>
  <Paragraphs>313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Гипотеза</vt:lpstr>
      <vt:lpstr>Презентация PowerPoint</vt:lpstr>
      <vt:lpstr>Презентация PowerPoint</vt:lpstr>
      <vt:lpstr>Александр Евгеньевич Ферсман: </vt:lpstr>
      <vt:lpstr>Презентация PowerPoint</vt:lpstr>
      <vt:lpstr>Сплавы алюминия</vt:lpstr>
      <vt:lpstr>Сплавы и стали</vt:lpstr>
      <vt:lpstr>Автоматическая  сварка под флюсом</vt:lpstr>
      <vt:lpstr>Бронестекло</vt:lpstr>
      <vt:lpstr>Производство резины</vt:lpstr>
      <vt:lpstr>Взрывчатые вещества</vt:lpstr>
      <vt:lpstr>Взрывчатые вещества</vt:lpstr>
      <vt:lpstr>Взрывчатые вещества</vt:lpstr>
      <vt:lpstr>Алюминий</vt:lpstr>
      <vt:lpstr>Порох</vt:lpstr>
      <vt:lpstr>Кордит</vt:lpstr>
      <vt:lpstr>Николай Николаевич Семенов (1896–1986)</vt:lpstr>
      <vt:lpstr>Семен Исаакович Вольфкович (1896-1980)</vt:lpstr>
      <vt:lpstr>Зажигательные смеси</vt:lpstr>
      <vt:lpstr>«Коктейль Молотова»</vt:lpstr>
      <vt:lpstr>Термитные зажигательные средства</vt:lpstr>
      <vt:lpstr>Диверсионное зажигательное  средство</vt:lpstr>
      <vt:lpstr>Водород</vt:lpstr>
      <vt:lpstr>Литий</vt:lpstr>
      <vt:lpstr>Магний, кальций, стронций</vt:lpstr>
      <vt:lpstr>Дымовые составы</vt:lpstr>
      <vt:lpstr>Медный купорос</vt:lpstr>
      <vt:lpstr>Химические войска</vt:lpstr>
      <vt:lpstr>Химическая грелка</vt:lpstr>
      <vt:lpstr>ВЫВОДЫ</vt:lpstr>
      <vt:lpstr>ВЫВОДЫ</vt:lpstr>
      <vt:lpstr>Эксперимент</vt:lpstr>
      <vt:lpstr>Опыт, иллюстрирующий действие запала в зажигательных бутылках </vt:lpstr>
      <vt:lpstr>Опыт, иллюстрирующий действие осветительной ракеты</vt:lpstr>
      <vt:lpstr>Опыт, иллюстрирующий действие ослепляющих составов </vt:lpstr>
      <vt:lpstr>Опыт, иллюстрирующий действие задымляющих средств </vt:lpstr>
      <vt:lpstr>Заключение</vt:lpstr>
      <vt:lpstr>Заключение</vt:lpstr>
      <vt:lpstr>Заключение</vt:lpstr>
      <vt:lpstr>Источники информации</vt:lpstr>
    </vt:vector>
  </TitlesOfParts>
  <Company>Интернат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Иришка</cp:lastModifiedBy>
  <cp:revision>65</cp:revision>
  <dcterms:created xsi:type="dcterms:W3CDTF">2015-02-17T08:35:42Z</dcterms:created>
  <dcterms:modified xsi:type="dcterms:W3CDTF">2015-03-15T09:51:28Z</dcterms:modified>
</cp:coreProperties>
</file>