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FF00"/>
    <a:srgbClr val="0066FF"/>
    <a:srgbClr val="FF0066"/>
    <a:srgbClr val="0000FF"/>
    <a:srgbClr val="CC00FF"/>
    <a:srgbClr val="00CC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5248-CA4C-4FBD-9A7B-4D05F1CF1D6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B89F4-3945-4D8B-84DE-2CAD600CE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5248-CA4C-4FBD-9A7B-4D05F1CF1D6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B89F4-3945-4D8B-84DE-2CAD600CE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5248-CA4C-4FBD-9A7B-4D05F1CF1D6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B89F4-3945-4D8B-84DE-2CAD600CE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5248-CA4C-4FBD-9A7B-4D05F1CF1D6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B89F4-3945-4D8B-84DE-2CAD600CE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5248-CA4C-4FBD-9A7B-4D05F1CF1D6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B89F4-3945-4D8B-84DE-2CAD600CE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5248-CA4C-4FBD-9A7B-4D05F1CF1D6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B89F4-3945-4D8B-84DE-2CAD600CE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5248-CA4C-4FBD-9A7B-4D05F1CF1D6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B89F4-3945-4D8B-84DE-2CAD600CE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5248-CA4C-4FBD-9A7B-4D05F1CF1D6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B89F4-3945-4D8B-84DE-2CAD600CE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5248-CA4C-4FBD-9A7B-4D05F1CF1D6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B89F4-3945-4D8B-84DE-2CAD600CE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5248-CA4C-4FBD-9A7B-4D05F1CF1D6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B89F4-3945-4D8B-84DE-2CAD600CE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5248-CA4C-4FBD-9A7B-4D05F1CF1D6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B89F4-3945-4D8B-84DE-2CAD600CE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55248-CA4C-4FBD-9A7B-4D05F1CF1D6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B89F4-3945-4D8B-84DE-2CAD600CE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smtClean="0"/>
              <a:t/>
            </a:r>
            <a:br>
              <a:rPr lang="ru-RU" sz="3600" b="1" smtClean="0"/>
            </a:br>
            <a:r>
              <a:rPr lang="ru-RU" sz="3200" b="1" smtClean="0">
                <a:solidFill>
                  <a:srgbClr val="0000FF"/>
                </a:solidFill>
              </a:rPr>
              <a:t>Муниципальное бюджетное общеобразовательное учреждение </a:t>
            </a:r>
            <a:r>
              <a:rPr lang="ru-RU" sz="3200" b="1" i="1" smtClean="0">
                <a:solidFill>
                  <a:srgbClr val="0000FF"/>
                </a:solidFill>
              </a:rPr>
              <a:t>«Садовская средняя общеобразовательная школа»</a:t>
            </a:r>
            <a:br>
              <a:rPr lang="ru-RU" sz="3200" b="1" i="1" smtClean="0">
                <a:solidFill>
                  <a:srgbClr val="0000FF"/>
                </a:solidFill>
              </a:rPr>
            </a:br>
            <a:r>
              <a:rPr lang="ru-RU" sz="3200" b="1" i="1" smtClean="0">
                <a:solidFill>
                  <a:srgbClr val="0000FF"/>
                </a:solidFill>
              </a:rPr>
              <a:t>Нижнегорский район  Республика Крым</a:t>
            </a:r>
            <a:endParaRPr lang="ru-RU" sz="3200" b="1" i="1"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Гриша\Desktop\МО логопеды 2015\2015-10-05\Фото14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928934"/>
            <a:ext cx="7429552" cy="36433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000100" y="2857496"/>
            <a:ext cx="7284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b="1" smtClean="0">
                <a:solidFill>
                  <a:srgbClr val="FF0000"/>
                </a:solidFill>
                <a:latin typeface="Mistral" pitchFamily="66" charset="0"/>
              </a:rPr>
              <a:t>НАШИ  ШКОЛЬНЫЕ  БУДНИ</a:t>
            </a:r>
            <a:endParaRPr lang="ru-RU" sz="5400" b="1">
              <a:solidFill>
                <a:srgbClr val="FF0000"/>
              </a:solidFill>
              <a:latin typeface="Mistral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554" y="5643578"/>
            <a:ext cx="37103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smtClean="0">
                <a:solidFill>
                  <a:srgbClr val="FF0066"/>
                </a:solidFill>
              </a:rPr>
              <a:t>ИНКЛЮЗИЯ</a:t>
            </a:r>
            <a:endParaRPr lang="ru-RU" sz="5400" b="1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endParaRPr lang="ru-RU" i="1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500858"/>
          </a:xfrm>
        </p:spPr>
        <p:txBody>
          <a:bodyPr/>
          <a:lstStyle/>
          <a:p>
            <a:pPr>
              <a:buNone/>
            </a:pPr>
            <a:r>
              <a:rPr lang="ru-RU" b="1" smtClean="0"/>
              <a:t>    </a:t>
            </a:r>
            <a:r>
              <a:rPr lang="ru-RU" b="1" smtClean="0">
                <a:solidFill>
                  <a:srgbClr val="FF0066"/>
                </a:solidFill>
              </a:rPr>
              <a:t>Всеобщая Декларация прав человека от </a:t>
            </a:r>
          </a:p>
          <a:p>
            <a:pPr algn="ctr">
              <a:buNone/>
            </a:pPr>
            <a:r>
              <a:rPr lang="ru-RU" b="1" smtClean="0">
                <a:solidFill>
                  <a:srgbClr val="FF0066"/>
                </a:solidFill>
              </a:rPr>
              <a:t>10 декабря 1948 года статья 1</a:t>
            </a:r>
            <a:r>
              <a:rPr lang="ru-RU" sz="4800" b="1" smtClean="0">
                <a:solidFill>
                  <a:srgbClr val="FF0066"/>
                </a:solidFill>
              </a:rPr>
              <a:t>:</a:t>
            </a:r>
          </a:p>
          <a:p>
            <a:pPr algn="ctr">
              <a:buNone/>
            </a:pPr>
            <a:r>
              <a:rPr lang="ru-RU" sz="4800" b="1" smtClean="0">
                <a:solidFill>
                  <a:srgbClr val="0066FF"/>
                </a:solidFill>
              </a:rPr>
              <a:t>«</a:t>
            </a:r>
            <a:r>
              <a:rPr lang="ru-RU" sz="4800" b="1" i="1" smtClean="0">
                <a:solidFill>
                  <a:srgbClr val="0066FF"/>
                </a:solidFill>
              </a:rPr>
              <a:t>Все люди рождаются свободными и равными в своем достоинстве и правах».</a:t>
            </a:r>
            <a:endParaRPr lang="ru-RU" sz="4800" b="1">
              <a:solidFill>
                <a:srgbClr val="0066FF"/>
              </a:solidFill>
            </a:endParaRPr>
          </a:p>
        </p:txBody>
      </p:sp>
      <p:pic>
        <p:nvPicPr>
          <p:cNvPr id="4" name="Picture 7" descr="бабочка, анимаш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417994"/>
            <a:ext cx="3143272" cy="244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3" descr="horosh_nastroenia_345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14290"/>
            <a:ext cx="8750330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8" y="428604"/>
            <a:ext cx="83502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smtClean="0">
                <a:solidFill>
                  <a:srgbClr val="00B0F0"/>
                </a:solidFill>
              </a:rPr>
              <a:t>СПАСИБО  ЗА  ВНИМАНИЕ !</a:t>
            </a:r>
            <a:endParaRPr lang="ru-RU" sz="5400" b="1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smtClean="0">
                <a:solidFill>
                  <a:srgbClr val="FF0000"/>
                </a:solidFill>
              </a:rPr>
              <a:t>М Ы – К О М А Н Д А </a:t>
            </a:r>
            <a:r>
              <a:rPr lang="ru-RU" sz="6000" b="1" smtClean="0">
                <a:solidFill>
                  <a:srgbClr val="FF0000"/>
                </a:solidFill>
              </a:rPr>
              <a:t>!</a:t>
            </a:r>
            <a:endParaRPr lang="ru-RU" sz="6000" b="1">
              <a:solidFill>
                <a:srgbClr val="FF0000"/>
              </a:solidFill>
            </a:endParaRPr>
          </a:p>
        </p:txBody>
      </p:sp>
      <p:pic>
        <p:nvPicPr>
          <p:cNvPr id="1026" name="Picture 2" descr="G:\КОНСИЛИУМ\7rmmAibrBY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783317">
            <a:off x="766883" y="1671118"/>
            <a:ext cx="3595982" cy="2696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G:\КОНСИЛИУМ\dooJTa16Ql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65211">
            <a:off x="5072066" y="1571612"/>
            <a:ext cx="3692524" cy="2769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G:\КОНСИЛИУМ\yTHr4ZUVBK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000504"/>
            <a:ext cx="3714776" cy="2518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582726"/>
          </a:xfrm>
        </p:spPr>
        <p:txBody>
          <a:bodyPr>
            <a:noAutofit/>
          </a:bodyPr>
          <a:lstStyle/>
          <a:p>
            <a:r>
              <a:rPr lang="ru-RU" sz="3200" b="1" smtClean="0">
                <a:solidFill>
                  <a:srgbClr val="C00000"/>
                </a:solidFill>
              </a:rPr>
              <a:t>Инклюзия(</a:t>
            </a:r>
            <a:r>
              <a:rPr lang="ru-RU" sz="3200" b="1" i="1" smtClean="0">
                <a:solidFill>
                  <a:srgbClr val="C00000"/>
                </a:solidFill>
              </a:rPr>
              <a:t>включение</a:t>
            </a:r>
            <a:r>
              <a:rPr lang="ru-RU" sz="3200" b="1" smtClean="0">
                <a:solidFill>
                  <a:srgbClr val="C00000"/>
                </a:solidFill>
              </a:rPr>
              <a:t>) </a:t>
            </a:r>
            <a:r>
              <a:rPr lang="ru-RU" sz="3200" b="1">
                <a:solidFill>
                  <a:srgbClr val="C00000"/>
                </a:solidFill>
              </a:rPr>
              <a:t>– это изменение образовательной системы, и принятие ребёнка на уровне </a:t>
            </a:r>
            <a:r>
              <a:rPr lang="ru-RU" sz="3200" b="1" smtClean="0">
                <a:solidFill>
                  <a:srgbClr val="C00000"/>
                </a:solidFill>
              </a:rPr>
              <a:t>всей школы.</a:t>
            </a:r>
            <a:endParaRPr lang="ru-RU" sz="320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i="1" smtClean="0">
                <a:solidFill>
                  <a:srgbClr val="0000FF"/>
                </a:solidFill>
              </a:rPr>
              <a:t>Инклюзия в нашей школе осуществляется с  2014 года.</a:t>
            </a:r>
          </a:p>
          <a:p>
            <a:pPr algn="ctr">
              <a:buNone/>
            </a:pPr>
            <a:r>
              <a:rPr lang="ru-RU" b="1" i="1" smtClean="0">
                <a:solidFill>
                  <a:srgbClr val="0000FF"/>
                </a:solidFill>
              </a:rPr>
              <a:t>  Учащийся 3-Б класса:  </a:t>
            </a:r>
            <a:r>
              <a:rPr lang="ru-RU" b="1" smtClean="0">
                <a:solidFill>
                  <a:srgbClr val="0000FF"/>
                </a:solidFill>
              </a:rPr>
              <a:t>Куршев  Андре</a:t>
            </a:r>
            <a:r>
              <a:rPr lang="ru-RU" b="1" i="1" smtClean="0">
                <a:solidFill>
                  <a:srgbClr val="0000FF"/>
                </a:solidFill>
              </a:rPr>
              <a:t>й</a:t>
            </a:r>
            <a:endParaRPr lang="ru-RU" b="1" i="1">
              <a:solidFill>
                <a:srgbClr val="0000FF"/>
              </a:solidFill>
            </a:endParaRPr>
          </a:p>
        </p:txBody>
      </p:sp>
      <p:pic>
        <p:nvPicPr>
          <p:cNvPr id="2051" name="Picture 3" descr="C:\Users\admin\Desktop\ФОТО  инклюзия\20151009_125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286124"/>
            <a:ext cx="4786346" cy="3357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smtClean="0">
                <a:solidFill>
                  <a:srgbClr val="FF0000"/>
                </a:solidFill>
              </a:rPr>
              <a:t>Главное в нашей работе – терпение.</a:t>
            </a:r>
            <a:br>
              <a:rPr lang="ru-RU" sz="3200" b="1" smtClean="0">
                <a:solidFill>
                  <a:srgbClr val="FF0000"/>
                </a:solidFill>
              </a:rPr>
            </a:br>
            <a:r>
              <a:rPr lang="ru-RU" sz="3200" b="1" smtClean="0">
                <a:solidFill>
                  <a:srgbClr val="FF0000"/>
                </a:solidFill>
              </a:rPr>
              <a:t>Радуемся даже маленьким успехам.</a:t>
            </a:r>
            <a:endParaRPr lang="ru-RU" sz="3200" b="1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esktop\ФОТО  инклюзия\20150423_1134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772288">
            <a:off x="415931" y="1544527"/>
            <a:ext cx="2409419" cy="19827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admin\Desktop\ФОТО  инклюзия\20150423_0942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357298"/>
            <a:ext cx="2571768" cy="20613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admin\Desktop\ФОТО  инклюзия\20160119_0943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33736">
            <a:off x="6289677" y="1598545"/>
            <a:ext cx="2357454" cy="20722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1" name="Picture 7" descr="C:\Users\admin\Desktop\ФОТО  инклюзия\20150420_1141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96327">
            <a:off x="666311" y="4279579"/>
            <a:ext cx="2357454" cy="19239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2" name="Picture 8" descr="C:\Users\admin\Desktop\ФОТО  инклюзия\20150930_1136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000504"/>
            <a:ext cx="2357454" cy="21431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3" name="Picture 9" descr="C:\Users\admin\Desktop\ФОТО  инклюзия\20160128_0846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57067">
            <a:off x="6180921" y="4133893"/>
            <a:ext cx="2571768" cy="20351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smtClean="0">
                <a:solidFill>
                  <a:srgbClr val="CC0099"/>
                </a:solidFill>
              </a:rPr>
              <a:t>Тьютор – первый помощник учителя.</a:t>
            </a:r>
            <a:endParaRPr lang="ru-RU" sz="3600" b="1">
              <a:solidFill>
                <a:srgbClr val="CC0099"/>
              </a:solidFill>
            </a:endParaRPr>
          </a:p>
        </p:txBody>
      </p:sp>
      <p:pic>
        <p:nvPicPr>
          <p:cNvPr id="3074" name="Picture 2" descr="C:\Users\admin\Desktop\ФОТО  инклюзия\20150917_0857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66541">
            <a:off x="364504" y="1325191"/>
            <a:ext cx="2231491" cy="26257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Users\admin\Desktop\ФОТО  инклюзия\20151110_0955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142984"/>
            <a:ext cx="2354431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C:\Users\admin\Desktop\ФОТО  инклюзия\20151218_1241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80221">
            <a:off x="6274362" y="1502064"/>
            <a:ext cx="2373324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7" name="Picture 5" descr="C:\Users\admin\Desktop\ФОТО  инклюзия\20150429_1046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857628"/>
            <a:ext cx="4286280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smtClean="0">
                <a:solidFill>
                  <a:srgbClr val="0000FF"/>
                </a:solidFill>
              </a:rPr>
              <a:t>Андрей принимает активное участие во внерочной деятельности класса.</a:t>
            </a:r>
            <a:endParaRPr lang="ru-RU" sz="3600" b="1">
              <a:solidFill>
                <a:srgbClr val="0000FF"/>
              </a:solidFill>
            </a:endParaRPr>
          </a:p>
        </p:txBody>
      </p:sp>
      <p:pic>
        <p:nvPicPr>
          <p:cNvPr id="4098" name="Picture 2" descr="C:\Users\admin\Desktop\ФОТО  инклюзия\20151001_13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736"/>
            <a:ext cx="3214710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C:\Users\admin\Desktop\ФОТО  инклюзия\20151225_133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00174"/>
            <a:ext cx="3429024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0" name="Picture 4" descr="C:\Users\admin\Desktop\ФОТО  инклюзия\20150526_1151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071942"/>
            <a:ext cx="3143272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C:\Users\admin\Desktop\оценивание инклюзия\куршев\20141126_1313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071942"/>
            <a:ext cx="3429024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Autofit/>
          </a:bodyPr>
          <a:lstStyle/>
          <a:p>
            <a:r>
              <a:rPr lang="ru-RU" sz="2800" b="1">
                <a:solidFill>
                  <a:srgbClr val="7030A0"/>
                </a:solidFill>
              </a:rPr>
              <a:t>З</a:t>
            </a:r>
            <a:r>
              <a:rPr lang="ru-RU" sz="2800" b="1" smtClean="0">
                <a:solidFill>
                  <a:srgbClr val="7030A0"/>
                </a:solidFill>
              </a:rPr>
              <a:t>анятия с логопедом.Массаж, самомассаж.Работа с зондами.Развитие артикуляционного аппарата и мелкой моторики.</a:t>
            </a:r>
            <a:endParaRPr lang="ru-RU" sz="2800" b="1">
              <a:solidFill>
                <a:srgbClr val="7030A0"/>
              </a:solidFill>
            </a:endParaRPr>
          </a:p>
        </p:txBody>
      </p:sp>
      <p:pic>
        <p:nvPicPr>
          <p:cNvPr id="4" name="Picture 2" descr="C:\Users\Гриша\Desktop\МО логопеды 2015\2015-10-05\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14488"/>
            <a:ext cx="3344016" cy="2413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Гриша\Desktop\МО логопеды 2015\2015-10-05\0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72066" y="1643050"/>
            <a:ext cx="3143272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C:\Users\Гриша\Desktop\МО логопеды 2015\2015-10-05\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286256"/>
            <a:ext cx="3214710" cy="2357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G:\Андрей\lP2HCmNZIB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143380"/>
            <a:ext cx="307183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На занятиях с психологом.</a:t>
            </a:r>
            <a:endParaRPr lang="ru-RU" b="1">
              <a:solidFill>
                <a:srgbClr val="FF0000"/>
              </a:solidFill>
            </a:endParaRPr>
          </a:p>
        </p:txBody>
      </p:sp>
      <p:pic>
        <p:nvPicPr>
          <p:cNvPr id="1027" name="Picture 3" descr="G:\Андрей\5TkRdwwzTD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228779">
            <a:off x="493526" y="1252367"/>
            <a:ext cx="3512307" cy="2900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G:\Андрей\nSfX5N2wu0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16123">
            <a:off x="4992340" y="1319599"/>
            <a:ext cx="3580269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G:\Андрей\uasVuEL6Ks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214818"/>
            <a:ext cx="4406904" cy="2376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smtClean="0">
                <a:solidFill>
                  <a:srgbClr val="CC00FF"/>
                </a:solidFill>
              </a:rPr>
              <a:t>В этом учебом году в школе функционирует комната релаксации.</a:t>
            </a:r>
            <a:endParaRPr lang="ru-RU" sz="3600" b="1">
              <a:solidFill>
                <a:srgbClr val="CC00FF"/>
              </a:solidFill>
            </a:endParaRPr>
          </a:p>
        </p:txBody>
      </p:sp>
      <p:pic>
        <p:nvPicPr>
          <p:cNvPr id="1026" name="Picture 2" descr="C:\Users\admin\Desktop\ФОТО  инклюзия\20160201_1303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054932">
            <a:off x="985452" y="1079243"/>
            <a:ext cx="2337913" cy="35208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admin\Desktop\ФОТО  инклюзия\20160201_1258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05663">
            <a:off x="5373346" y="1026378"/>
            <a:ext cx="2462337" cy="3574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C:\Users\admin\Desktop\ФОТО  инклюзия\20160201_1301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071802" y="3500438"/>
            <a:ext cx="2428892" cy="3714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127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Муниципальное бюджетное общеобразовательное учреждение «Садовская средняя общеобразовательная школа» Нижнегорский район  Республика Крым</vt:lpstr>
      <vt:lpstr>М Ы – К О М А Н Д А !</vt:lpstr>
      <vt:lpstr>Инклюзия(включение) – это изменение образовательной системы, и принятие ребёнка на уровне всей школы.</vt:lpstr>
      <vt:lpstr>Главное в нашей работе – терпение. Радуемся даже маленьким успехам.</vt:lpstr>
      <vt:lpstr>Тьютор – первый помощник учителя.</vt:lpstr>
      <vt:lpstr>Андрей принимает активное участие во внерочной деятельности класса.</vt:lpstr>
      <vt:lpstr>Занятия с логопедом.Массаж, самомассаж.Работа с зондами.Развитие артикуляционного аппарата и мелкой моторики.</vt:lpstr>
      <vt:lpstr>На занятиях с психологом.</vt:lpstr>
      <vt:lpstr>В этом учебом году в школе функционирует комната релаксации.</vt:lpstr>
      <vt:lpstr>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«Садовская средняя общеобразовательная школа»</dc:title>
  <dc:creator>admin</dc:creator>
  <cp:lastModifiedBy>admin</cp:lastModifiedBy>
  <cp:revision>30</cp:revision>
  <dcterms:created xsi:type="dcterms:W3CDTF">2016-02-07T15:16:31Z</dcterms:created>
  <dcterms:modified xsi:type="dcterms:W3CDTF">2016-03-31T16:10:06Z</dcterms:modified>
</cp:coreProperties>
</file>