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60" r:id="rId1"/>
  </p:sldMasterIdLst>
  <p:sldIdLst>
    <p:sldId id="256" r:id="rId2"/>
    <p:sldId id="258" r:id="rId3"/>
    <p:sldId id="262" r:id="rId4"/>
    <p:sldId id="257" r:id="rId5"/>
    <p:sldId id="286" r:id="rId6"/>
    <p:sldId id="287" r:id="rId7"/>
    <p:sldId id="266" r:id="rId8"/>
    <p:sldId id="267" r:id="rId9"/>
    <p:sldId id="268" r:id="rId10"/>
    <p:sldId id="263" r:id="rId11"/>
    <p:sldId id="264" r:id="rId12"/>
    <p:sldId id="265" r:id="rId13"/>
    <p:sldId id="285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B9E2D01-7BE1-4D58-9577-F9D7F616178A}" type="datetimeFigureOut">
              <a:rPr lang="ru-RU" smtClean="0"/>
              <a:pPr/>
              <a:t>09.06.2021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7509161-3C79-4A4F-9461-BDB2E2B061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9E2D01-7BE1-4D58-9577-F9D7F616178A}" type="datetimeFigureOut">
              <a:rPr lang="ru-RU" smtClean="0"/>
              <a:pPr/>
              <a:t>09.06.2021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509161-3C79-4A4F-9461-BDB2E2B061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9E2D01-7BE1-4D58-9577-F9D7F616178A}" type="datetimeFigureOut">
              <a:rPr lang="ru-RU" smtClean="0"/>
              <a:pPr/>
              <a:t>09.06.2021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509161-3C79-4A4F-9461-BDB2E2B061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9E2D01-7BE1-4D58-9577-F9D7F616178A}" type="datetimeFigureOut">
              <a:rPr lang="ru-RU" smtClean="0"/>
              <a:pPr/>
              <a:t>09.06.2021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509161-3C79-4A4F-9461-BDB2E2B061E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9E2D01-7BE1-4D58-9577-F9D7F616178A}" type="datetimeFigureOut">
              <a:rPr lang="ru-RU" smtClean="0"/>
              <a:pPr/>
              <a:t>09.06.2021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509161-3C79-4A4F-9461-BDB2E2B061E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9E2D01-7BE1-4D58-9577-F9D7F616178A}" type="datetimeFigureOut">
              <a:rPr lang="ru-RU" smtClean="0"/>
              <a:pPr/>
              <a:t>09.06.2021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509161-3C79-4A4F-9461-BDB2E2B061E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9E2D01-7BE1-4D58-9577-F9D7F616178A}" type="datetimeFigureOut">
              <a:rPr lang="ru-RU" smtClean="0"/>
              <a:pPr/>
              <a:t>09.06.2021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509161-3C79-4A4F-9461-BDB2E2B061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9E2D01-7BE1-4D58-9577-F9D7F616178A}" type="datetimeFigureOut">
              <a:rPr lang="ru-RU" smtClean="0"/>
              <a:pPr/>
              <a:t>09.06.2021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509161-3C79-4A4F-9461-BDB2E2B061E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9E2D01-7BE1-4D58-9577-F9D7F616178A}" type="datetimeFigureOut">
              <a:rPr lang="ru-RU" smtClean="0"/>
              <a:pPr/>
              <a:t>09.06.2021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509161-3C79-4A4F-9461-BDB2E2B061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B9E2D01-7BE1-4D58-9577-F9D7F616178A}" type="datetimeFigureOut">
              <a:rPr lang="ru-RU" smtClean="0"/>
              <a:pPr/>
              <a:t>09.06.2021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509161-3C79-4A4F-9461-BDB2E2B061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B9E2D01-7BE1-4D58-9577-F9D7F616178A}" type="datetimeFigureOut">
              <a:rPr lang="ru-RU" smtClean="0"/>
              <a:pPr/>
              <a:t>09.06.2021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7509161-3C79-4A4F-9461-BDB2E2B061E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B9E2D01-7BE1-4D58-9577-F9D7F616178A}" type="datetimeFigureOut">
              <a:rPr lang="ru-RU" smtClean="0"/>
              <a:pPr/>
              <a:t>09.06.2021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7509161-3C79-4A4F-9461-BDB2E2B061E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maximumtest.ru/oge?utm_source=blog&amp;utm_medium=social&amp;utm_campaign=onl_zayavki_9cl_04-09-2019_name--izmeneniya-v-oge-2020-chto-novogo-po-gumanitarnym-predmetam-ivanblog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-243407"/>
            <a:ext cx="8640960" cy="3888431"/>
          </a:xfrm>
        </p:spPr>
        <p:txBody>
          <a:bodyPr>
            <a:normAutofit/>
          </a:bodyPr>
          <a:lstStyle/>
          <a:p>
            <a:r>
              <a:rPr lang="ru-RU" sz="4000" dirty="0" smtClean="0"/>
              <a:t>Экспертиза работ ОГЭ</a:t>
            </a:r>
            <a:br>
              <a:rPr lang="ru-RU" sz="4000" dirty="0" smtClean="0"/>
            </a:br>
            <a:r>
              <a:rPr lang="ru-RU" sz="4000" dirty="0" smtClean="0"/>
              <a:t> по русскому языку и литературе.</a:t>
            </a:r>
            <a:br>
              <a:rPr lang="ru-RU" sz="4000" dirty="0" smtClean="0"/>
            </a:br>
            <a:r>
              <a:rPr lang="ru-RU" sz="4000" dirty="0" smtClean="0"/>
              <a:t>Изменения в структуре КИМ и критериях  оценки </a:t>
            </a:r>
            <a:r>
              <a:rPr lang="ru-RU" sz="4000" smtClean="0"/>
              <a:t>в </a:t>
            </a:r>
            <a:r>
              <a:rPr lang="ru-RU" sz="4000" smtClean="0"/>
              <a:t>2021 </a:t>
            </a:r>
            <a:r>
              <a:rPr lang="ru-RU" sz="4000" dirty="0" smtClean="0"/>
              <a:t>году.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xmlns="" val="3897787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chemeClr val="accent4"/>
                </a:solidFill>
              </a:rPr>
              <a:t>ОГЭ-2020: ЛИТЕРАТУРА</a:t>
            </a:r>
          </a:p>
          <a:p>
            <a:r>
              <a:rPr lang="ru-RU" dirty="0"/>
              <a:t>Изменения в </a:t>
            </a:r>
            <a:r>
              <a:rPr lang="ru-RU" dirty="0">
                <a:hlinkClick r:id="rId2"/>
              </a:rPr>
              <a:t>ОГЭ-2020</a:t>
            </a:r>
            <a:r>
              <a:rPr lang="ru-RU" dirty="0"/>
              <a:t> по </a:t>
            </a:r>
            <a:r>
              <a:rPr lang="ru-RU" dirty="0" smtClean="0"/>
              <a:t>литературе: введена  дополнительная тема </a:t>
            </a:r>
            <a:r>
              <a:rPr lang="ru-RU" dirty="0"/>
              <a:t>сочинения во второй части.</a:t>
            </a:r>
          </a:p>
          <a:p>
            <a:r>
              <a:rPr lang="ru-RU" dirty="0"/>
              <a:t>Все темы 2.1–2.5 формулируются на основе творчества тех писателей, чьи произведения не были включены в первую часть, что позволяет охватить большую часть школьной программы.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0322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effectLst/>
              </a:rPr>
              <a:t>Темы 2020 года:</a:t>
            </a:r>
            <a:br>
              <a:rPr lang="ru-RU" dirty="0">
                <a:effectLst/>
              </a:rPr>
            </a:br>
            <a:endParaRPr lang="ru-RU" dirty="0"/>
          </a:p>
        </p:txBody>
      </p:sp>
      <p:pic>
        <p:nvPicPr>
          <p:cNvPr id="4" name="Объект 3" descr="Примеры изменений в ОГЭ-2020 по литературе"/>
          <p:cNvPicPr>
            <a:picLocks noGrp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3335" t="1711" r="15500" b="2508"/>
          <a:stretch/>
        </p:blipFill>
        <p:spPr bwMode="auto">
          <a:xfrm>
            <a:off x="107504" y="1196752"/>
            <a:ext cx="8784976" cy="460851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2823088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200" dirty="0" smtClean="0">
                <a:effectLst/>
              </a:rPr>
              <a:t/>
            </a:r>
            <a:br>
              <a:rPr lang="ru-RU" sz="2200" dirty="0" smtClean="0">
                <a:effectLst/>
              </a:rPr>
            </a:br>
            <a:r>
              <a:rPr lang="ru-RU" sz="2200" dirty="0">
                <a:effectLst/>
              </a:rPr>
              <a:t/>
            </a:r>
            <a:br>
              <a:rPr lang="ru-RU" sz="2200" dirty="0">
                <a:effectLst/>
              </a:rPr>
            </a:br>
            <a:r>
              <a:rPr lang="ru-RU" sz="2200" dirty="0" smtClean="0">
                <a:effectLst/>
              </a:rPr>
              <a:t/>
            </a:r>
            <a:br>
              <a:rPr lang="ru-RU" sz="2200" dirty="0" smtClean="0">
                <a:effectLst/>
              </a:rPr>
            </a:br>
            <a:r>
              <a:rPr lang="ru-RU" sz="2200" dirty="0">
                <a:effectLst/>
              </a:rPr>
              <a:t/>
            </a:r>
            <a:br>
              <a:rPr lang="ru-RU" sz="2200" dirty="0">
                <a:effectLst/>
              </a:rPr>
            </a:br>
            <a:r>
              <a:rPr lang="ru-RU" sz="2200" dirty="0" smtClean="0">
                <a:effectLst/>
              </a:rPr>
              <a:t/>
            </a:r>
            <a:br>
              <a:rPr lang="ru-RU" sz="2200" dirty="0" smtClean="0">
                <a:effectLst/>
              </a:rPr>
            </a:br>
            <a:r>
              <a:rPr lang="ru-RU" sz="2200" dirty="0">
                <a:effectLst/>
              </a:rPr>
              <a:t/>
            </a:r>
            <a:br>
              <a:rPr lang="ru-RU" sz="2200" dirty="0">
                <a:effectLst/>
              </a:rPr>
            </a:br>
            <a:r>
              <a:rPr lang="ru-RU" sz="2200" dirty="0" smtClean="0">
                <a:effectLst/>
              </a:rPr>
              <a:t/>
            </a:r>
            <a:br>
              <a:rPr lang="ru-RU" sz="2200" dirty="0" smtClean="0">
                <a:effectLst/>
              </a:rPr>
            </a:br>
            <a:r>
              <a:rPr lang="ru-RU" sz="2200" dirty="0">
                <a:effectLst/>
              </a:rPr>
              <a:t/>
            </a:r>
            <a:br>
              <a:rPr lang="ru-RU" sz="2200" dirty="0">
                <a:effectLst/>
              </a:rPr>
            </a:br>
            <a:r>
              <a:rPr lang="ru-RU" sz="2200" dirty="0" smtClean="0">
                <a:effectLst/>
              </a:rPr>
              <a:t/>
            </a:r>
            <a:br>
              <a:rPr lang="ru-RU" sz="2200" dirty="0" smtClean="0">
                <a:effectLst/>
              </a:rPr>
            </a:br>
            <a:r>
              <a:rPr lang="ru-RU" sz="2200" dirty="0">
                <a:effectLst/>
              </a:rPr>
              <a:t/>
            </a:r>
            <a:br>
              <a:rPr lang="ru-RU" sz="2200" dirty="0">
                <a:effectLst/>
              </a:rPr>
            </a:br>
            <a:r>
              <a:rPr lang="ru-RU" sz="2200" dirty="0" smtClean="0">
                <a:effectLst/>
              </a:rPr>
              <a:t/>
            </a:r>
            <a:br>
              <a:rPr lang="ru-RU" sz="2200" dirty="0" smtClean="0">
                <a:effectLst/>
              </a:rPr>
            </a:br>
            <a:r>
              <a:rPr lang="ru-RU" sz="2200" dirty="0">
                <a:effectLst/>
              </a:rPr>
              <a:t/>
            </a:r>
            <a:br>
              <a:rPr lang="ru-RU" sz="2200" dirty="0">
                <a:effectLst/>
              </a:rPr>
            </a:br>
            <a:r>
              <a:rPr lang="ru-RU" sz="2200" dirty="0" smtClean="0">
                <a:effectLst/>
              </a:rPr>
              <a:t/>
            </a:r>
            <a:br>
              <a:rPr lang="ru-RU" sz="2200" dirty="0" smtClean="0">
                <a:effectLst/>
              </a:rPr>
            </a:br>
            <a:r>
              <a:rPr lang="ru-RU" sz="2200" dirty="0">
                <a:effectLst/>
              </a:rPr>
              <a:t/>
            </a:r>
            <a:br>
              <a:rPr lang="ru-RU" sz="2200" dirty="0">
                <a:effectLst/>
              </a:rPr>
            </a:br>
            <a:r>
              <a:rPr lang="ru-RU" sz="27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Кроме </a:t>
            </a:r>
            <a:r>
              <a:rPr lang="ru-RU" sz="27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того, в кодификаторе прописали критерии оценки практической </a:t>
            </a:r>
            <a:r>
              <a:rPr lang="ru-RU" sz="27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грамотности, </a:t>
            </a:r>
            <a:r>
              <a:rPr lang="ru-RU" sz="27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благодаря чему максимальный балл за ОГЭ-2020 по литературе вырос с 33 до 39</a:t>
            </a:r>
            <a:r>
              <a:rPr lang="ru-RU" sz="27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27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Практическая грамотность письменной речи </a:t>
            </a:r>
            <a:r>
              <a:rPr lang="ru-RU" sz="2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экзаменуемого оценивается </a:t>
            </a:r>
            <a:r>
              <a:rPr lang="ru-RU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отдельно за всю работу.</a:t>
            </a:r>
            <a:br>
              <a:rPr lang="ru-RU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Экзаменационная работа оценивается по критериям </a:t>
            </a:r>
            <a:r>
              <a:rPr lang="ru-RU" sz="2700" dirty="0" smtClean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ГК1–ГК3 «Грамотность</a:t>
            </a:r>
            <a:r>
              <a:rPr lang="ru-RU" sz="2700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», если участник выполнил не менее трёх заданий.</a:t>
            </a:r>
            <a:br>
              <a:rPr lang="ru-RU" sz="2700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700" dirty="0">
              <a:solidFill>
                <a:schemeClr val="accent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20960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908720"/>
            <a:ext cx="8820472" cy="5098571"/>
          </a:xfrm>
        </p:spPr>
        <p:txBody>
          <a:bodyPr/>
          <a:lstStyle/>
          <a:p>
            <a:r>
              <a:rPr lang="ru-RU" sz="1800" b="1" dirty="0">
                <a:solidFill>
                  <a:srgbClr val="00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NewRoman,Bold"/>
                <a:ea typeface="+mj-ea"/>
                <a:cs typeface="+mj-cs"/>
              </a:rPr>
              <a:t>Баллы Критерии</a:t>
            </a:r>
            <a:br>
              <a:rPr lang="ru-RU" sz="1800" b="1" dirty="0">
                <a:solidFill>
                  <a:srgbClr val="00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NewRoman,Bold"/>
                <a:ea typeface="+mj-ea"/>
                <a:cs typeface="+mj-cs"/>
              </a:rPr>
            </a:br>
            <a:r>
              <a:rPr lang="ru-RU" sz="1800" b="1" dirty="0">
                <a:solidFill>
                  <a:srgbClr val="333333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NewRoman,Bold"/>
                <a:ea typeface="+mj-ea"/>
                <a:cs typeface="+mj-cs"/>
              </a:rPr>
              <a:t>ГК1. Соблюдение орфографических норм</a:t>
            </a:r>
            <a:br>
              <a:rPr lang="ru-RU" sz="1800" b="1" dirty="0">
                <a:solidFill>
                  <a:srgbClr val="333333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NewRoman,Bold"/>
                <a:ea typeface="+mj-ea"/>
                <a:cs typeface="+mj-cs"/>
              </a:rPr>
            </a:br>
            <a:r>
              <a:rPr lang="ru-RU" sz="1800" b="1" dirty="0">
                <a:solidFill>
                  <a:srgbClr val="00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NewRoman,Bold"/>
                <a:ea typeface="+mj-ea"/>
                <a:cs typeface="+mj-cs"/>
              </a:rPr>
              <a:t>2 </a:t>
            </a:r>
            <a:r>
              <a:rPr lang="ru-RU" sz="1800" dirty="0">
                <a:solidFill>
                  <a:srgbClr val="00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NewRoman"/>
                <a:ea typeface="+mj-ea"/>
                <a:cs typeface="+mj-cs"/>
              </a:rPr>
              <a:t>Орфографических ошибок нет, или допущено не </a:t>
            </a:r>
            <a:r>
              <a:rPr lang="ru-RU" sz="1800" dirty="0" smtClean="0">
                <a:solidFill>
                  <a:srgbClr val="00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NewRoman"/>
                <a:ea typeface="+mj-ea"/>
                <a:cs typeface="+mj-cs"/>
              </a:rPr>
              <a:t>более </a:t>
            </a:r>
            <a:r>
              <a:rPr lang="ru-RU" sz="1800" b="1" dirty="0" smtClean="0">
                <a:solidFill>
                  <a:schemeClr val="accent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NewRoman"/>
                <a:ea typeface="+mj-ea"/>
                <a:cs typeface="+mj-cs"/>
              </a:rPr>
              <a:t>1</a:t>
            </a:r>
            <a:r>
              <a:rPr lang="ru-RU" sz="1800" dirty="0">
                <a:solidFill>
                  <a:srgbClr val="00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NewRoman"/>
                <a:ea typeface="+mj-ea"/>
                <a:cs typeface="+mj-cs"/>
              </a:rPr>
              <a:t/>
            </a:r>
            <a:br>
              <a:rPr lang="ru-RU" sz="1800" dirty="0">
                <a:solidFill>
                  <a:srgbClr val="00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NewRoman"/>
                <a:ea typeface="+mj-ea"/>
                <a:cs typeface="+mj-cs"/>
              </a:rPr>
            </a:br>
            <a:r>
              <a:rPr lang="ru-RU" sz="1800" dirty="0">
                <a:solidFill>
                  <a:srgbClr val="00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NewRoman"/>
                <a:ea typeface="+mj-ea"/>
                <a:cs typeface="+mj-cs"/>
              </a:rPr>
              <a:t>ошибки</a:t>
            </a:r>
            <a:br>
              <a:rPr lang="ru-RU" sz="1800" dirty="0">
                <a:solidFill>
                  <a:srgbClr val="00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NewRoman"/>
                <a:ea typeface="+mj-ea"/>
                <a:cs typeface="+mj-cs"/>
              </a:rPr>
            </a:br>
            <a:r>
              <a:rPr lang="ru-RU" sz="1800" b="1" dirty="0">
                <a:solidFill>
                  <a:srgbClr val="00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NewRoman,Bold"/>
                <a:ea typeface="+mj-ea"/>
                <a:cs typeface="+mj-cs"/>
              </a:rPr>
              <a:t>1 </a:t>
            </a:r>
            <a:r>
              <a:rPr lang="ru-RU" sz="1800" dirty="0">
                <a:solidFill>
                  <a:srgbClr val="00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NewRoman"/>
                <a:ea typeface="+mj-ea"/>
                <a:cs typeface="+mj-cs"/>
              </a:rPr>
              <a:t>Допущено </a:t>
            </a:r>
            <a:r>
              <a:rPr lang="ru-RU" sz="1800" b="1" dirty="0" smtClean="0">
                <a:solidFill>
                  <a:schemeClr val="accent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NewRoman"/>
                <a:ea typeface="+mj-ea"/>
                <a:cs typeface="+mj-cs"/>
              </a:rPr>
              <a:t>2-4</a:t>
            </a:r>
            <a:r>
              <a:rPr lang="ru-RU" sz="1800" dirty="0" smtClean="0">
                <a:solidFill>
                  <a:srgbClr val="00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NewRoman"/>
                <a:ea typeface="+mj-ea"/>
                <a:cs typeface="+mj-cs"/>
              </a:rPr>
              <a:t> ошибки</a:t>
            </a:r>
            <a:r>
              <a:rPr lang="ru-RU" sz="1800" dirty="0">
                <a:solidFill>
                  <a:srgbClr val="00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NewRoman"/>
                <a:ea typeface="+mj-ea"/>
                <a:cs typeface="+mj-cs"/>
              </a:rPr>
              <a:t/>
            </a:r>
            <a:br>
              <a:rPr lang="ru-RU" sz="1800" dirty="0">
                <a:solidFill>
                  <a:srgbClr val="00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NewRoman"/>
                <a:ea typeface="+mj-ea"/>
                <a:cs typeface="+mj-cs"/>
              </a:rPr>
            </a:br>
            <a:r>
              <a:rPr lang="ru-RU" sz="1800" b="1" dirty="0">
                <a:solidFill>
                  <a:srgbClr val="00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NewRoman,Bold"/>
                <a:ea typeface="+mj-ea"/>
                <a:cs typeface="+mj-cs"/>
              </a:rPr>
              <a:t>0 </a:t>
            </a:r>
            <a:r>
              <a:rPr lang="ru-RU" sz="1800" dirty="0">
                <a:solidFill>
                  <a:srgbClr val="00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NewRoman"/>
                <a:ea typeface="+mj-ea"/>
                <a:cs typeface="+mj-cs"/>
              </a:rPr>
              <a:t>Допущено </a:t>
            </a:r>
            <a:r>
              <a:rPr lang="ru-RU" sz="1800" b="1" dirty="0" smtClean="0">
                <a:solidFill>
                  <a:schemeClr val="accent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NewRoman"/>
                <a:ea typeface="+mj-ea"/>
                <a:cs typeface="+mj-cs"/>
              </a:rPr>
              <a:t>5</a:t>
            </a:r>
            <a:r>
              <a:rPr lang="ru-RU" sz="1800" dirty="0" smtClean="0">
                <a:solidFill>
                  <a:srgbClr val="00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NewRoman"/>
                <a:ea typeface="+mj-ea"/>
                <a:cs typeface="+mj-cs"/>
              </a:rPr>
              <a:t>  </a:t>
            </a:r>
            <a:r>
              <a:rPr lang="ru-RU" sz="1800" dirty="0">
                <a:solidFill>
                  <a:srgbClr val="00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NewRoman"/>
                <a:ea typeface="+mj-ea"/>
                <a:cs typeface="+mj-cs"/>
              </a:rPr>
              <a:t>и более ошибок</a:t>
            </a:r>
            <a:br>
              <a:rPr lang="ru-RU" sz="1800" dirty="0">
                <a:solidFill>
                  <a:srgbClr val="00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NewRoman"/>
                <a:ea typeface="+mj-ea"/>
                <a:cs typeface="+mj-cs"/>
              </a:rPr>
            </a:br>
            <a:r>
              <a:rPr lang="ru-RU" sz="1800" b="1" dirty="0">
                <a:solidFill>
                  <a:srgbClr val="00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NewRoman,Bold"/>
                <a:ea typeface="+mj-ea"/>
                <a:cs typeface="+mj-cs"/>
              </a:rPr>
              <a:t>ГК2. Соблюдение пунктуационных норм</a:t>
            </a:r>
            <a:br>
              <a:rPr lang="ru-RU" sz="1800" b="1" dirty="0">
                <a:solidFill>
                  <a:srgbClr val="00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NewRoman,Bold"/>
                <a:ea typeface="+mj-ea"/>
                <a:cs typeface="+mj-cs"/>
              </a:rPr>
            </a:br>
            <a:r>
              <a:rPr lang="ru-RU" sz="1800" b="1" dirty="0">
                <a:solidFill>
                  <a:srgbClr val="00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NewRoman,Bold"/>
                <a:ea typeface="+mj-ea"/>
                <a:cs typeface="+mj-cs"/>
              </a:rPr>
              <a:t>2 </a:t>
            </a:r>
            <a:r>
              <a:rPr lang="ru-RU" sz="1800" dirty="0">
                <a:solidFill>
                  <a:srgbClr val="00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NewRoman"/>
                <a:ea typeface="+mj-ea"/>
                <a:cs typeface="+mj-cs"/>
              </a:rPr>
              <a:t>Пунктуационных ошибок нет, или допущено не </a:t>
            </a:r>
            <a:r>
              <a:rPr lang="ru-RU" sz="1800" dirty="0" smtClean="0">
                <a:solidFill>
                  <a:srgbClr val="00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NewRoman"/>
                <a:ea typeface="+mj-ea"/>
                <a:cs typeface="+mj-cs"/>
              </a:rPr>
              <a:t>более </a:t>
            </a:r>
            <a:r>
              <a:rPr lang="ru-RU" sz="1800" b="1" dirty="0" smtClean="0">
                <a:solidFill>
                  <a:schemeClr val="accent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NewRoman"/>
                <a:ea typeface="+mj-ea"/>
                <a:cs typeface="+mj-cs"/>
              </a:rPr>
              <a:t>2</a:t>
            </a:r>
            <a:r>
              <a:rPr lang="ru-RU" sz="1800" dirty="0">
                <a:solidFill>
                  <a:srgbClr val="00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NewRoman"/>
                <a:ea typeface="+mj-ea"/>
                <a:cs typeface="+mj-cs"/>
              </a:rPr>
              <a:t/>
            </a:r>
            <a:br>
              <a:rPr lang="ru-RU" sz="1800" dirty="0">
                <a:solidFill>
                  <a:srgbClr val="00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NewRoman"/>
                <a:ea typeface="+mj-ea"/>
                <a:cs typeface="+mj-cs"/>
              </a:rPr>
            </a:br>
            <a:r>
              <a:rPr lang="ru-RU" sz="1800" dirty="0">
                <a:solidFill>
                  <a:srgbClr val="00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NewRoman"/>
                <a:ea typeface="+mj-ea"/>
                <a:cs typeface="+mj-cs"/>
              </a:rPr>
              <a:t>ошибок</a:t>
            </a:r>
            <a:br>
              <a:rPr lang="ru-RU" sz="1800" dirty="0">
                <a:solidFill>
                  <a:srgbClr val="00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NewRoman"/>
                <a:ea typeface="+mj-ea"/>
                <a:cs typeface="+mj-cs"/>
              </a:rPr>
            </a:br>
            <a:r>
              <a:rPr lang="ru-RU" sz="1800" b="1" dirty="0">
                <a:solidFill>
                  <a:srgbClr val="00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NewRoman,Bold"/>
                <a:ea typeface="+mj-ea"/>
                <a:cs typeface="+mj-cs"/>
              </a:rPr>
              <a:t>1 </a:t>
            </a:r>
            <a:r>
              <a:rPr lang="ru-RU" sz="1800" dirty="0">
                <a:solidFill>
                  <a:srgbClr val="00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NewRoman"/>
                <a:ea typeface="+mj-ea"/>
                <a:cs typeface="+mj-cs"/>
              </a:rPr>
              <a:t>Допущено</a:t>
            </a:r>
            <a:r>
              <a:rPr lang="ru-RU" sz="1800" b="1" dirty="0">
                <a:solidFill>
                  <a:schemeClr val="accent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NewRoman"/>
                <a:ea typeface="+mj-ea"/>
                <a:cs typeface="+mj-cs"/>
              </a:rPr>
              <a:t> </a:t>
            </a:r>
            <a:r>
              <a:rPr lang="ru-RU" sz="1800" b="1" dirty="0" smtClean="0">
                <a:solidFill>
                  <a:schemeClr val="accent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NewRoman"/>
                <a:ea typeface="+mj-ea"/>
                <a:cs typeface="+mj-cs"/>
              </a:rPr>
              <a:t>3-5 </a:t>
            </a:r>
            <a:r>
              <a:rPr lang="ru-RU" sz="1800" dirty="0" smtClean="0">
                <a:solidFill>
                  <a:srgbClr val="00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NewRoman"/>
                <a:ea typeface="+mj-ea"/>
                <a:cs typeface="+mj-cs"/>
              </a:rPr>
              <a:t>ошибок</a:t>
            </a:r>
            <a:r>
              <a:rPr lang="ru-RU" sz="1800" dirty="0">
                <a:solidFill>
                  <a:srgbClr val="00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NewRoman"/>
                <a:ea typeface="+mj-ea"/>
                <a:cs typeface="+mj-cs"/>
              </a:rPr>
              <a:t/>
            </a:r>
            <a:br>
              <a:rPr lang="ru-RU" sz="1800" dirty="0">
                <a:solidFill>
                  <a:srgbClr val="00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NewRoman"/>
                <a:ea typeface="+mj-ea"/>
                <a:cs typeface="+mj-cs"/>
              </a:rPr>
            </a:br>
            <a:r>
              <a:rPr lang="ru-RU" sz="1800" b="1" dirty="0">
                <a:solidFill>
                  <a:srgbClr val="00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NewRoman,Bold"/>
                <a:ea typeface="+mj-ea"/>
                <a:cs typeface="+mj-cs"/>
              </a:rPr>
              <a:t>0 </a:t>
            </a:r>
            <a:r>
              <a:rPr lang="ru-RU" sz="1800" dirty="0">
                <a:solidFill>
                  <a:srgbClr val="00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NewRoman"/>
                <a:ea typeface="+mj-ea"/>
                <a:cs typeface="+mj-cs"/>
              </a:rPr>
              <a:t>Допущено более </a:t>
            </a:r>
            <a:r>
              <a:rPr lang="ru-RU" sz="1800" b="1" dirty="0" smtClean="0">
                <a:solidFill>
                  <a:schemeClr val="accent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NewRoman"/>
                <a:ea typeface="+mj-ea"/>
                <a:cs typeface="+mj-cs"/>
              </a:rPr>
              <a:t>5</a:t>
            </a:r>
            <a:r>
              <a:rPr lang="ru-RU" sz="1800" dirty="0" smtClean="0">
                <a:solidFill>
                  <a:srgbClr val="00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NewRoman"/>
                <a:ea typeface="+mj-ea"/>
                <a:cs typeface="+mj-cs"/>
              </a:rPr>
              <a:t> ошибок</a:t>
            </a:r>
            <a:r>
              <a:rPr lang="ru-RU" sz="1800" dirty="0">
                <a:solidFill>
                  <a:srgbClr val="00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NewRoman"/>
                <a:ea typeface="+mj-ea"/>
                <a:cs typeface="+mj-cs"/>
              </a:rPr>
              <a:t/>
            </a:r>
            <a:br>
              <a:rPr lang="ru-RU" sz="1800" dirty="0">
                <a:solidFill>
                  <a:srgbClr val="00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NewRoman"/>
                <a:ea typeface="+mj-ea"/>
                <a:cs typeface="+mj-cs"/>
              </a:rPr>
            </a:br>
            <a:r>
              <a:rPr lang="ru-RU" sz="1800" b="1" dirty="0">
                <a:solidFill>
                  <a:srgbClr val="00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NewRoman,Bold"/>
                <a:ea typeface="+mj-ea"/>
                <a:cs typeface="+mj-cs"/>
              </a:rPr>
              <a:t>ГК3. Соблюдение грамматических норм</a:t>
            </a:r>
            <a:br>
              <a:rPr lang="ru-RU" sz="1800" b="1" dirty="0">
                <a:solidFill>
                  <a:srgbClr val="00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NewRoman,Bold"/>
                <a:ea typeface="+mj-ea"/>
                <a:cs typeface="+mj-cs"/>
              </a:rPr>
            </a:br>
            <a:r>
              <a:rPr lang="ru-RU" sz="1800" b="1" dirty="0">
                <a:solidFill>
                  <a:srgbClr val="00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NewRoman,Bold"/>
                <a:ea typeface="+mj-ea"/>
                <a:cs typeface="+mj-cs"/>
              </a:rPr>
              <a:t>2 </a:t>
            </a:r>
            <a:r>
              <a:rPr lang="ru-RU" sz="1800" dirty="0">
                <a:solidFill>
                  <a:srgbClr val="00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NewRoman"/>
                <a:ea typeface="+mj-ea"/>
                <a:cs typeface="+mj-cs"/>
              </a:rPr>
              <a:t>Грамматических ошибок нет, или допущена </a:t>
            </a:r>
            <a:r>
              <a:rPr lang="ru-RU" sz="1800" b="1" dirty="0" smtClean="0">
                <a:solidFill>
                  <a:schemeClr val="accent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NewRoman"/>
                <a:ea typeface="+mj-ea"/>
                <a:cs typeface="+mj-cs"/>
              </a:rPr>
              <a:t>1 </a:t>
            </a:r>
            <a:r>
              <a:rPr lang="ru-RU" sz="1800" dirty="0" smtClean="0">
                <a:solidFill>
                  <a:srgbClr val="00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NewRoman"/>
                <a:ea typeface="+mj-ea"/>
                <a:cs typeface="+mj-cs"/>
              </a:rPr>
              <a:t> </a:t>
            </a:r>
            <a:r>
              <a:rPr lang="ru-RU" sz="1800" dirty="0">
                <a:solidFill>
                  <a:srgbClr val="00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NewRoman"/>
                <a:ea typeface="+mj-ea"/>
                <a:cs typeface="+mj-cs"/>
              </a:rPr>
              <a:t>ошибка</a:t>
            </a:r>
            <a:br>
              <a:rPr lang="ru-RU" sz="1800" dirty="0">
                <a:solidFill>
                  <a:srgbClr val="00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NewRoman"/>
                <a:ea typeface="+mj-ea"/>
                <a:cs typeface="+mj-cs"/>
              </a:rPr>
            </a:br>
            <a:r>
              <a:rPr lang="ru-RU" sz="1800" b="1" dirty="0">
                <a:solidFill>
                  <a:srgbClr val="00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NewRoman,Bold"/>
                <a:ea typeface="+mj-ea"/>
                <a:cs typeface="+mj-cs"/>
              </a:rPr>
              <a:t>1 </a:t>
            </a:r>
            <a:r>
              <a:rPr lang="ru-RU" sz="1800" dirty="0">
                <a:solidFill>
                  <a:srgbClr val="00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NewRoman"/>
                <a:ea typeface="+mj-ea"/>
                <a:cs typeface="+mj-cs"/>
              </a:rPr>
              <a:t>Допущено</a:t>
            </a:r>
            <a:r>
              <a:rPr lang="ru-RU" sz="1800" b="1" dirty="0">
                <a:solidFill>
                  <a:schemeClr val="accent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NewRoman"/>
                <a:ea typeface="+mj-ea"/>
                <a:cs typeface="+mj-cs"/>
              </a:rPr>
              <a:t> </a:t>
            </a:r>
            <a:r>
              <a:rPr lang="ru-RU" sz="1800" b="1" dirty="0" smtClean="0">
                <a:solidFill>
                  <a:schemeClr val="accent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NewRoman"/>
                <a:ea typeface="+mj-ea"/>
                <a:cs typeface="+mj-cs"/>
              </a:rPr>
              <a:t>2-3 </a:t>
            </a:r>
            <a:r>
              <a:rPr lang="ru-RU" sz="1800" dirty="0" smtClean="0">
                <a:solidFill>
                  <a:srgbClr val="00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NewRoman"/>
                <a:ea typeface="+mj-ea"/>
                <a:cs typeface="+mj-cs"/>
              </a:rPr>
              <a:t>ошибки</a:t>
            </a:r>
            <a:r>
              <a:rPr lang="ru-RU" sz="1800" dirty="0">
                <a:solidFill>
                  <a:srgbClr val="00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NewRoman"/>
                <a:ea typeface="+mj-ea"/>
                <a:cs typeface="+mj-cs"/>
              </a:rPr>
              <a:t/>
            </a:r>
            <a:br>
              <a:rPr lang="ru-RU" sz="1800" dirty="0">
                <a:solidFill>
                  <a:srgbClr val="00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NewRoman"/>
                <a:ea typeface="+mj-ea"/>
                <a:cs typeface="+mj-cs"/>
              </a:rPr>
            </a:br>
            <a:r>
              <a:rPr lang="ru-RU" sz="1800" b="1" dirty="0">
                <a:solidFill>
                  <a:srgbClr val="00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NewRoman,Bold"/>
                <a:ea typeface="+mj-ea"/>
                <a:cs typeface="+mj-cs"/>
              </a:rPr>
              <a:t>0 </a:t>
            </a:r>
            <a:r>
              <a:rPr lang="ru-RU" sz="1800" dirty="0">
                <a:solidFill>
                  <a:srgbClr val="00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NewRoman"/>
                <a:ea typeface="+mj-ea"/>
                <a:cs typeface="+mj-cs"/>
              </a:rPr>
              <a:t>Допущено </a:t>
            </a:r>
            <a:r>
              <a:rPr lang="ru-RU" sz="1800" b="1" dirty="0" smtClean="0">
                <a:solidFill>
                  <a:schemeClr val="accent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NewRoman"/>
                <a:ea typeface="+mj-ea"/>
                <a:cs typeface="+mj-cs"/>
              </a:rPr>
              <a:t>4</a:t>
            </a:r>
            <a:r>
              <a:rPr lang="ru-RU" sz="1800" dirty="0" smtClean="0">
                <a:solidFill>
                  <a:srgbClr val="00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NewRoman"/>
                <a:ea typeface="+mj-ea"/>
                <a:cs typeface="+mj-cs"/>
              </a:rPr>
              <a:t>  </a:t>
            </a:r>
            <a:r>
              <a:rPr lang="ru-RU" sz="1800" dirty="0">
                <a:solidFill>
                  <a:srgbClr val="00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NewRoman"/>
                <a:ea typeface="+mj-ea"/>
                <a:cs typeface="+mj-cs"/>
              </a:rPr>
              <a:t>и более ошибки</a:t>
            </a:r>
            <a:br>
              <a:rPr lang="ru-RU" sz="1800" dirty="0">
                <a:solidFill>
                  <a:srgbClr val="00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NewRoman"/>
                <a:ea typeface="+mj-ea"/>
                <a:cs typeface="+mj-cs"/>
              </a:rPr>
            </a:br>
            <a:r>
              <a:rPr lang="ru-RU" sz="1800" b="1" i="1" dirty="0">
                <a:solidFill>
                  <a:srgbClr val="00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NewRoman,BoldItalic"/>
                <a:ea typeface="+mj-ea"/>
                <a:cs typeface="+mj-cs"/>
              </a:rPr>
              <a:t>Максимальный балл за грамотность – 6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998930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88640"/>
            <a:ext cx="8280920" cy="6480720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endParaRPr lang="ru-RU" sz="3600" dirty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effectLst/>
              </a:rPr>
              <a:t/>
            </a:r>
            <a:br>
              <a:rPr lang="ru-RU" dirty="0" smtClean="0">
                <a:effectLst/>
              </a:rPr>
            </a:b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r>
              <a:rPr lang="ru-RU" dirty="0" smtClean="0">
                <a:effectLst/>
              </a:rPr>
              <a:t/>
            </a:r>
            <a:br>
              <a:rPr lang="ru-RU" dirty="0" smtClean="0">
                <a:effectLst/>
              </a:rPr>
            </a:b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r>
              <a:rPr lang="ru-RU" dirty="0" smtClean="0">
                <a:effectLst/>
              </a:rPr>
              <a:t/>
            </a:r>
            <a:br>
              <a:rPr lang="ru-RU" dirty="0" smtClean="0">
                <a:effectLst/>
              </a:rPr>
            </a:b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r>
              <a:rPr lang="ru-RU" dirty="0" smtClean="0">
                <a:effectLst/>
              </a:rPr>
              <a:t/>
            </a:r>
            <a:br>
              <a:rPr lang="ru-RU" dirty="0" smtClean="0">
                <a:effectLst/>
              </a:rPr>
            </a:b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r>
              <a:rPr lang="ru-RU" dirty="0" smtClean="0">
                <a:solidFill>
                  <a:schemeClr val="accent4"/>
                </a:solidFill>
                <a:effectLst/>
              </a:rPr>
              <a:t>ОГЭ-2020</a:t>
            </a:r>
            <a:r>
              <a:rPr lang="ru-RU" dirty="0">
                <a:solidFill>
                  <a:schemeClr val="accent4"/>
                </a:solidFill>
                <a:effectLst/>
              </a:rPr>
              <a:t>: РУССКИЙ ЯЗЫК</a:t>
            </a:r>
            <a:br>
              <a:rPr lang="ru-RU" dirty="0">
                <a:solidFill>
                  <a:schemeClr val="accent4"/>
                </a:solidFill>
                <a:effectLst/>
              </a:rPr>
            </a:br>
            <a:r>
              <a:rPr lang="ru-RU" dirty="0">
                <a:effectLst/>
              </a:rPr>
              <a:t>В экзаменационной работе по русскому языку в 2020 году количество заданий сократилось с 15 до 9. О</a:t>
            </a:r>
            <a:r>
              <a:rPr lang="ru-RU" dirty="0" smtClean="0">
                <a:effectLst/>
              </a:rPr>
              <a:t>бщее </a:t>
            </a:r>
            <a:r>
              <a:rPr lang="ru-RU" dirty="0">
                <a:effectLst/>
              </a:rPr>
              <a:t>количество баллов тоже изменилось ― 33 вместо 39.</a:t>
            </a:r>
            <a:br>
              <a:rPr lang="ru-RU" dirty="0">
                <a:effectLst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659224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Самые интересные перемены произошли в первой части экзамена — сжатом изложении, где появилось жанровое разнообразие: теперь школьники могут писать изложение по очеркам, рецензиям, дневниковым записям, путевым заметкам и так далее.</a:t>
            </a:r>
          </a:p>
          <a:p>
            <a:r>
              <a:rPr lang="ru-RU" dirty="0"/>
              <a:t>Типы сочинений ОГЭ сохранились, изменилась только нумерация ― 9.1, 9.2 и 9.3.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52124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ru-RU" dirty="0" smtClean="0"/>
          </a:p>
          <a:p>
            <a:r>
              <a:rPr lang="ru-RU" dirty="0" smtClean="0"/>
              <a:t>Выделение </a:t>
            </a:r>
            <a:r>
              <a:rPr lang="ru-RU" dirty="0"/>
              <a:t>главного в тексте (концепта), составление плана, отражающего развертывание текста, выявление опорных (ключевых) слов, сжатие информации, ее преобразование в графическую, табличную, тезисную форму и т.д. – эти </a:t>
            </a:r>
            <a:r>
              <a:rPr lang="ru-RU" dirty="0" err="1"/>
              <a:t>общеучебные</a:t>
            </a:r>
            <a:r>
              <a:rPr lang="ru-RU" dirty="0"/>
              <a:t> действия целенаправленно и последовательно воспроизводятся при работе со сжатым изложением и выступают как необходимые условия для успешного решения речевых задач, связанных с пониманием исходного текста и продуцированием собственного высказывания. </a:t>
            </a:r>
          </a:p>
          <a:p>
            <a:r>
              <a:rPr lang="ru-RU" dirty="0"/>
              <a:t>Таким образом, чтобы подготовить детей к первой части экзамена, учителю прежде всего необходимо правильно организовать </a:t>
            </a:r>
            <a:r>
              <a:rPr lang="ru-RU" b="1" dirty="0"/>
              <a:t>работу с текстом</a:t>
            </a:r>
            <a:r>
              <a:rPr lang="ru-RU" dirty="0"/>
              <a:t>, обратив внимание на особенности сжатого изложения как формы </a:t>
            </a:r>
            <a:r>
              <a:rPr lang="ru-RU" dirty="0" smtClean="0"/>
              <a:t>содержательной.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dirty="0"/>
              <a:t/>
            </a:r>
            <a:br>
              <a:rPr lang="ru-RU" sz="3100" dirty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b="1" dirty="0" smtClean="0"/>
              <a:t>Первая </a:t>
            </a:r>
            <a:r>
              <a:rPr lang="ru-RU" sz="3100" b="1" dirty="0"/>
              <a:t>часть </a:t>
            </a:r>
            <a:r>
              <a:rPr lang="ru-RU" sz="3100" dirty="0"/>
              <a:t>работы – это написание </a:t>
            </a:r>
            <a:r>
              <a:rPr lang="ru-RU" sz="3100" u="sng" dirty="0"/>
              <a:t>сжатого изложения</a:t>
            </a:r>
            <a:r>
              <a:rPr lang="ru-RU" sz="3100" dirty="0"/>
              <a:t> по прослушанному тексту.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817433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012686092"/>
              </p:ext>
            </p:extLst>
          </p:nvPr>
        </p:nvGraphicFramePr>
        <p:xfrm>
          <a:off x="498475" y="1340768"/>
          <a:ext cx="8033965" cy="4104457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3095657"/>
                <a:gridCol w="1769956"/>
                <a:gridCol w="1728192"/>
                <a:gridCol w="1440160"/>
              </a:tblGrid>
              <a:tr h="102611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53200" algn="l"/>
                        </a:tabLs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Участники ОГЭ</a:t>
                      </a:r>
                      <a:endParaRPr lang="ru-RU" sz="2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53200" algn="l"/>
                        </a:tabLs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2017</a:t>
                      </a:r>
                      <a:endParaRPr lang="ru-RU" sz="2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53200" algn="l"/>
                        </a:tabLs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2018</a:t>
                      </a:r>
                      <a:endParaRPr lang="ru-RU" sz="2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53200" algn="l"/>
                        </a:tabLs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2019</a:t>
                      </a:r>
                      <a:endParaRPr lang="ru-RU" sz="2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611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53200" algn="l"/>
                        </a:tabLs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чел.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53200" algn="l"/>
                        </a:tabLs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чел.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53200" algn="l"/>
                        </a:tabLs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чел.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22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53200" algn="l"/>
                        </a:tabLst>
                      </a:pPr>
                      <a:r>
                        <a:rPr lang="ru-RU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Выпускники текущего года, обучающихся по программам ООО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18356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53200" algn="l"/>
                        </a:tabLs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19335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19892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700" dirty="0">
                <a:effectLst/>
              </a:rPr>
              <a:t>Количество участников ОГЭ по </a:t>
            </a:r>
            <a:r>
              <a:rPr lang="ru-RU" sz="2700" dirty="0" smtClean="0">
                <a:effectLst/>
              </a:rPr>
              <a:t>русскому языку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98475" y="32527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498475" y="3252788"/>
            <a:ext cx="3017838" cy="952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40105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330883393"/>
              </p:ext>
            </p:extLst>
          </p:nvPr>
        </p:nvGraphicFramePr>
        <p:xfrm>
          <a:off x="539552" y="1412777"/>
          <a:ext cx="8208910" cy="4536502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597070"/>
                <a:gridCol w="1101705"/>
                <a:gridCol w="1101705"/>
                <a:gridCol w="1101705"/>
                <a:gridCol w="1101705"/>
                <a:gridCol w="1102510"/>
                <a:gridCol w="1102510"/>
              </a:tblGrid>
              <a:tr h="447615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400">
                          <a:effectLst/>
                        </a:rPr>
                        <a:t>2017 г.</a:t>
                      </a: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400">
                          <a:effectLst/>
                        </a:rPr>
                        <a:t>2018 г.</a:t>
                      </a: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400">
                          <a:effectLst/>
                        </a:rPr>
                        <a:t>2019 г.</a:t>
                      </a: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476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400">
                          <a:effectLst/>
                        </a:rPr>
                        <a:t>чел.</a:t>
                      </a: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400">
                          <a:effectLst/>
                        </a:rPr>
                        <a:t>%</a:t>
                      </a: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400">
                          <a:effectLst/>
                        </a:rPr>
                        <a:t>чел.</a:t>
                      </a: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400">
                          <a:effectLst/>
                        </a:rPr>
                        <a:t>%</a:t>
                      </a: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400">
                          <a:effectLst/>
                        </a:rPr>
                        <a:t>чел.</a:t>
                      </a: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400">
                          <a:effectLst/>
                        </a:rPr>
                        <a:t>%</a:t>
                      </a: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9103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800" dirty="0">
                          <a:effectLst/>
                        </a:rPr>
                        <a:t>Получили «2»</a:t>
                      </a:r>
                      <a:endParaRPr lang="ru-RU" sz="18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800" dirty="0">
                          <a:effectLst/>
                        </a:rPr>
                        <a:t>41</a:t>
                      </a:r>
                      <a:endParaRPr lang="ru-RU" sz="18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800" dirty="0">
                          <a:effectLst/>
                        </a:rPr>
                        <a:t>0,22</a:t>
                      </a:r>
                      <a:endParaRPr lang="ru-RU" sz="18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800" dirty="0">
                          <a:effectLst/>
                        </a:rPr>
                        <a:t>142</a:t>
                      </a:r>
                      <a:endParaRPr lang="ru-RU" sz="18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800">
                          <a:effectLst/>
                        </a:rPr>
                        <a:t>0,73</a:t>
                      </a:r>
                      <a:endParaRPr lang="ru-RU" sz="18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800">
                          <a:effectLst/>
                        </a:rPr>
                        <a:t>457</a:t>
                      </a:r>
                      <a:endParaRPr lang="ru-RU" sz="18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800" dirty="0">
                          <a:effectLst/>
                        </a:rPr>
                        <a:t>2,30</a:t>
                      </a:r>
                      <a:endParaRPr lang="ru-RU" sz="18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9103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800" dirty="0">
                          <a:effectLst/>
                        </a:rPr>
                        <a:t>Получили «3»</a:t>
                      </a:r>
                      <a:endParaRPr lang="ru-RU" sz="18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800" dirty="0">
                          <a:effectLst/>
                        </a:rPr>
                        <a:t>5965</a:t>
                      </a:r>
                      <a:endParaRPr lang="ru-RU" sz="18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800" dirty="0">
                          <a:effectLst/>
                        </a:rPr>
                        <a:t>32,50</a:t>
                      </a:r>
                      <a:endParaRPr lang="ru-RU" sz="18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800" dirty="0">
                          <a:effectLst/>
                        </a:rPr>
                        <a:t>6404</a:t>
                      </a:r>
                      <a:endParaRPr lang="ru-RU" sz="18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800" dirty="0">
                          <a:effectLst/>
                        </a:rPr>
                        <a:t>33,12</a:t>
                      </a:r>
                      <a:endParaRPr lang="ru-RU" sz="18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800">
                          <a:effectLst/>
                        </a:rPr>
                        <a:t>5360</a:t>
                      </a:r>
                      <a:endParaRPr lang="ru-RU" sz="18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800">
                          <a:effectLst/>
                        </a:rPr>
                        <a:t>26,95</a:t>
                      </a:r>
                      <a:endParaRPr lang="ru-RU" sz="18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9103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800">
                          <a:effectLst/>
                        </a:rPr>
                        <a:t>Получили «4»</a:t>
                      </a:r>
                      <a:endParaRPr lang="ru-RU" sz="18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800">
                          <a:effectLst/>
                        </a:rPr>
                        <a:t>6563</a:t>
                      </a:r>
                      <a:endParaRPr lang="ru-RU" sz="18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800">
                          <a:effectLst/>
                        </a:rPr>
                        <a:t>35,75</a:t>
                      </a:r>
                      <a:endParaRPr lang="ru-RU" sz="18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800">
                          <a:effectLst/>
                        </a:rPr>
                        <a:t>7283</a:t>
                      </a:r>
                      <a:endParaRPr lang="ru-RU" sz="18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800" dirty="0">
                          <a:effectLst/>
                        </a:rPr>
                        <a:t>37,67</a:t>
                      </a:r>
                      <a:endParaRPr lang="ru-RU" sz="18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800">
                          <a:effectLst/>
                        </a:rPr>
                        <a:t>7195</a:t>
                      </a:r>
                      <a:endParaRPr lang="ru-RU" sz="18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800">
                          <a:effectLst/>
                        </a:rPr>
                        <a:t>36,17</a:t>
                      </a:r>
                      <a:endParaRPr lang="ru-RU" sz="18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9103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800">
                          <a:effectLst/>
                        </a:rPr>
                        <a:t>Получили «5»</a:t>
                      </a:r>
                      <a:endParaRPr lang="ru-RU" sz="18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800">
                          <a:effectLst/>
                        </a:rPr>
                        <a:t>5787</a:t>
                      </a:r>
                      <a:endParaRPr lang="ru-RU" sz="18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800">
                          <a:effectLst/>
                        </a:rPr>
                        <a:t>31,53</a:t>
                      </a:r>
                      <a:endParaRPr lang="ru-RU" sz="18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800">
                          <a:effectLst/>
                        </a:rPr>
                        <a:t>5506</a:t>
                      </a:r>
                      <a:endParaRPr lang="ru-RU" sz="18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800">
                          <a:effectLst/>
                        </a:rPr>
                        <a:t>28,48</a:t>
                      </a:r>
                      <a:endParaRPr lang="ru-RU" sz="18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800" dirty="0">
                          <a:effectLst/>
                        </a:rPr>
                        <a:t>6880</a:t>
                      </a:r>
                      <a:endParaRPr lang="ru-RU" sz="18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800" dirty="0">
                          <a:effectLst/>
                        </a:rPr>
                        <a:t>34,59</a:t>
                      </a:r>
                      <a:endParaRPr lang="ru-RU" sz="18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3568" y="548680"/>
            <a:ext cx="8003232" cy="868958"/>
          </a:xfrm>
        </p:spPr>
        <p:txBody>
          <a:bodyPr>
            <a:normAutofit fontScale="90000"/>
          </a:bodyPr>
          <a:lstStyle/>
          <a:p>
            <a:r>
              <a:rPr lang="ru-RU" sz="2700" dirty="0">
                <a:effectLst/>
              </a:rPr>
              <a:t>Динамика результатов ОГЭ по русскому языку </a:t>
            </a:r>
            <a:r>
              <a:rPr lang="ru-RU" sz="2700" dirty="0" smtClean="0">
                <a:effectLst/>
              </a:rPr>
              <a:t>за </a:t>
            </a:r>
            <a:br>
              <a:rPr lang="ru-RU" sz="2700" dirty="0" smtClean="0">
                <a:effectLst/>
              </a:rPr>
            </a:br>
            <a:r>
              <a:rPr lang="ru-RU" sz="2700" dirty="0" smtClean="0">
                <a:effectLst/>
              </a:rPr>
              <a:t>3 </a:t>
            </a:r>
            <a:r>
              <a:rPr lang="ru-RU" sz="2700" dirty="0">
                <a:effectLst/>
              </a:rPr>
              <a:t>года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331913" y="300831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331913" y="3236913"/>
            <a:ext cx="3017837" cy="952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24232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119043876"/>
              </p:ext>
            </p:extLst>
          </p:nvPr>
        </p:nvGraphicFramePr>
        <p:xfrm>
          <a:off x="498473" y="1700809"/>
          <a:ext cx="7961960" cy="2664294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2943700"/>
                <a:gridCol w="839498"/>
                <a:gridCol w="839498"/>
                <a:gridCol w="838717"/>
                <a:gridCol w="838717"/>
                <a:gridCol w="838717"/>
                <a:gridCol w="823113"/>
              </a:tblGrid>
              <a:tr h="660507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53200" algn="l"/>
                        </a:tabLst>
                      </a:pPr>
                      <a:r>
                        <a:rPr lang="ru-RU" sz="1800" dirty="0">
                          <a:effectLst/>
                        </a:rPr>
                        <a:t>Участники ОГЭ</a:t>
                      </a:r>
                      <a:endParaRPr lang="ru-RU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53200" algn="l"/>
                        </a:tabLst>
                      </a:pPr>
                      <a:r>
                        <a:rPr lang="ru-RU" sz="1200">
                          <a:effectLst/>
                        </a:rPr>
                        <a:t>2017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53200" algn="l"/>
                        </a:tabLst>
                      </a:pPr>
                      <a:r>
                        <a:rPr lang="ru-RU" sz="1200">
                          <a:effectLst/>
                        </a:rPr>
                        <a:t>2018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53200" algn="l"/>
                        </a:tabLst>
                      </a:pPr>
                      <a:r>
                        <a:rPr lang="ru-RU" sz="1200">
                          <a:effectLst/>
                        </a:rPr>
                        <a:t>2019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605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53200" algn="l"/>
                        </a:tabLst>
                      </a:pPr>
                      <a:r>
                        <a:rPr lang="ru-RU" sz="1800" dirty="0">
                          <a:effectLst/>
                        </a:rPr>
                        <a:t>чел.</a:t>
                      </a:r>
                      <a:endParaRPr lang="ru-RU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53200" algn="l"/>
                        </a:tabLst>
                      </a:pPr>
                      <a:r>
                        <a:rPr lang="ru-RU" sz="1800" dirty="0">
                          <a:effectLst/>
                        </a:rPr>
                        <a:t>% </a:t>
                      </a:r>
                      <a:endParaRPr lang="ru-RU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53200" algn="l"/>
                        </a:tabLst>
                      </a:pPr>
                      <a:r>
                        <a:rPr lang="ru-RU" sz="1800" dirty="0">
                          <a:effectLst/>
                        </a:rPr>
                        <a:t>чел.</a:t>
                      </a:r>
                      <a:endParaRPr lang="ru-RU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53200" algn="l"/>
                        </a:tabLst>
                      </a:pPr>
                      <a:r>
                        <a:rPr lang="ru-RU" sz="1800" dirty="0">
                          <a:effectLst/>
                        </a:rPr>
                        <a:t>%</a:t>
                      </a:r>
                      <a:endParaRPr lang="ru-RU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53200" algn="l"/>
                        </a:tabLst>
                      </a:pPr>
                      <a:r>
                        <a:rPr lang="ru-RU" sz="1800" dirty="0">
                          <a:effectLst/>
                        </a:rPr>
                        <a:t>чел.</a:t>
                      </a:r>
                      <a:endParaRPr lang="ru-RU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53200" algn="l"/>
                        </a:tabLst>
                      </a:pPr>
                      <a:r>
                        <a:rPr lang="ru-RU" sz="1800" dirty="0">
                          <a:effectLst/>
                        </a:rPr>
                        <a:t>%</a:t>
                      </a:r>
                      <a:endParaRPr lang="ru-RU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3432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53200" algn="l"/>
                        </a:tabLst>
                      </a:pPr>
                      <a:r>
                        <a:rPr lang="ru-RU" sz="1800" dirty="0" smtClean="0">
                          <a:effectLst/>
                        </a:rPr>
                        <a:t>Выпускники </a:t>
                      </a:r>
                      <a:r>
                        <a:rPr lang="ru-RU" sz="1800" dirty="0">
                          <a:effectLst/>
                        </a:rPr>
                        <a:t>текущего года, обучающихся </a:t>
                      </a:r>
                      <a:r>
                        <a:rPr lang="ru-RU" sz="1800" dirty="0" smtClean="0">
                          <a:effectLst/>
                        </a:rPr>
                        <a:t>по</a:t>
                      </a:r>
                      <a:r>
                        <a:rPr lang="ru-RU" sz="1800" baseline="0" dirty="0" smtClean="0">
                          <a:effectLst/>
                        </a:rPr>
                        <a:t> </a:t>
                      </a:r>
                      <a:r>
                        <a:rPr lang="ru-RU" sz="1800" dirty="0" smtClean="0">
                          <a:effectLst/>
                        </a:rPr>
                        <a:t>программам </a:t>
                      </a:r>
                      <a:r>
                        <a:rPr lang="ru-RU" sz="1800" dirty="0">
                          <a:effectLst/>
                        </a:rPr>
                        <a:t>ООО</a:t>
                      </a:r>
                      <a:endParaRPr lang="ru-RU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617</a:t>
                      </a:r>
                      <a:endParaRPr lang="ru-RU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100%</a:t>
                      </a:r>
                      <a:endParaRPr lang="ru-RU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53200" algn="l"/>
                        </a:tabLst>
                      </a:pPr>
                      <a:r>
                        <a:rPr lang="ru-RU" sz="1800">
                          <a:effectLst/>
                        </a:rPr>
                        <a:t>543</a:t>
                      </a:r>
                      <a:endParaRPr lang="ru-RU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53200" algn="l"/>
                        </a:tabLst>
                      </a:pPr>
                      <a:r>
                        <a:rPr lang="ru-RU" sz="1800" dirty="0">
                          <a:effectLst/>
                        </a:rPr>
                        <a:t>100%</a:t>
                      </a:r>
                      <a:endParaRPr lang="ru-RU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453</a:t>
                      </a:r>
                      <a:endParaRPr lang="ru-RU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100%</a:t>
                      </a:r>
                      <a:endParaRPr lang="ru-RU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>
                <a:effectLst/>
              </a:rPr>
              <a:t>Количество участников ОГЭ </a:t>
            </a:r>
            <a:r>
              <a:rPr lang="ru-RU" sz="2800" dirty="0" smtClean="0">
                <a:effectLst/>
              </a:rPr>
              <a:t>по литературе </a:t>
            </a:r>
            <a:endParaRPr lang="ru-RU" sz="2800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98475" y="3229659"/>
            <a:ext cx="745790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342900" fontAlgn="base">
              <a:spcBef>
                <a:spcPct val="0"/>
              </a:spcBef>
              <a:spcAft>
                <a:spcPct val="0"/>
              </a:spcAft>
              <a:tabLst>
                <a:tab pos="6553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6553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6553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6553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6553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6553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6553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6553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6553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553200" algn="l"/>
              </a:tabLst>
            </a:pP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498475" y="3781425"/>
            <a:ext cx="3017838" cy="952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26274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044800760"/>
              </p:ext>
            </p:extLst>
          </p:nvPr>
        </p:nvGraphicFramePr>
        <p:xfrm>
          <a:off x="251520" y="1484785"/>
          <a:ext cx="8496943" cy="4176462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653107"/>
                <a:gridCol w="1140362"/>
                <a:gridCol w="1140362"/>
                <a:gridCol w="1140362"/>
                <a:gridCol w="1140362"/>
                <a:gridCol w="1141194"/>
                <a:gridCol w="1141194"/>
              </a:tblGrid>
              <a:tr h="707697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800" dirty="0">
                          <a:effectLst/>
                        </a:rPr>
                        <a:t>2017 г.</a:t>
                      </a:r>
                      <a:endParaRPr lang="ru-RU" sz="18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800" dirty="0">
                          <a:effectLst/>
                        </a:rPr>
                        <a:t>2018 г.</a:t>
                      </a:r>
                      <a:endParaRPr lang="ru-RU" sz="18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800">
                          <a:effectLst/>
                        </a:rPr>
                        <a:t>2019 г.</a:t>
                      </a:r>
                      <a:endParaRPr lang="ru-RU" sz="18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149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800">
                          <a:effectLst/>
                        </a:rPr>
                        <a:t>чел.</a:t>
                      </a:r>
                      <a:endParaRPr lang="ru-RU" sz="18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800">
                          <a:effectLst/>
                        </a:rPr>
                        <a:t>%</a:t>
                      </a:r>
                      <a:endParaRPr lang="ru-RU" sz="18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800">
                          <a:effectLst/>
                        </a:rPr>
                        <a:t>чел.</a:t>
                      </a:r>
                      <a:endParaRPr lang="ru-RU" sz="18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800" dirty="0">
                          <a:effectLst/>
                        </a:rPr>
                        <a:t>%</a:t>
                      </a:r>
                      <a:endParaRPr lang="ru-RU" sz="18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800">
                          <a:effectLst/>
                        </a:rPr>
                        <a:t>чел.</a:t>
                      </a:r>
                      <a:endParaRPr lang="ru-RU" sz="18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800">
                          <a:effectLst/>
                        </a:rPr>
                        <a:t>%</a:t>
                      </a:r>
                      <a:endParaRPr lang="ru-RU" sz="18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307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800">
                          <a:effectLst/>
                        </a:rPr>
                        <a:t>Получили «2»</a:t>
                      </a:r>
                      <a:endParaRPr lang="ru-RU" sz="18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800">
                          <a:effectLst/>
                        </a:rPr>
                        <a:t>14</a:t>
                      </a:r>
                      <a:endParaRPr lang="ru-RU" sz="18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2,27</a:t>
                      </a:r>
                      <a:endParaRPr lang="ru-RU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800">
                          <a:effectLst/>
                        </a:rPr>
                        <a:t>29</a:t>
                      </a:r>
                      <a:endParaRPr lang="ru-RU" sz="18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5,34</a:t>
                      </a:r>
                      <a:endParaRPr lang="ru-RU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800">
                          <a:effectLst/>
                        </a:rPr>
                        <a:t>3</a:t>
                      </a:r>
                      <a:endParaRPr lang="ru-RU" sz="18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0,66</a:t>
                      </a:r>
                      <a:endParaRPr lang="ru-RU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7076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800">
                          <a:effectLst/>
                        </a:rPr>
                        <a:t>Получили «3»</a:t>
                      </a:r>
                      <a:endParaRPr lang="ru-RU" sz="18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800">
                          <a:effectLst/>
                        </a:rPr>
                        <a:t>95</a:t>
                      </a:r>
                      <a:endParaRPr lang="ru-RU" sz="18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15,40</a:t>
                      </a:r>
                      <a:endParaRPr lang="ru-RU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800" dirty="0">
                          <a:effectLst/>
                        </a:rPr>
                        <a:t>127</a:t>
                      </a:r>
                      <a:endParaRPr lang="ru-RU" sz="18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23,39</a:t>
                      </a:r>
                      <a:endParaRPr lang="ru-RU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800">
                          <a:effectLst/>
                        </a:rPr>
                        <a:t>79</a:t>
                      </a:r>
                      <a:endParaRPr lang="ru-RU" sz="18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17,44</a:t>
                      </a:r>
                      <a:endParaRPr lang="ru-RU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7076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800">
                          <a:effectLst/>
                        </a:rPr>
                        <a:t>Получили «4»</a:t>
                      </a:r>
                      <a:endParaRPr lang="ru-RU" sz="18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800">
                          <a:effectLst/>
                        </a:rPr>
                        <a:t>139</a:t>
                      </a:r>
                      <a:endParaRPr lang="ru-RU" sz="18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22,53</a:t>
                      </a:r>
                      <a:endParaRPr lang="ru-RU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800">
                          <a:effectLst/>
                        </a:rPr>
                        <a:t>194</a:t>
                      </a:r>
                      <a:endParaRPr lang="ru-RU" sz="18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35,73</a:t>
                      </a:r>
                      <a:endParaRPr lang="ru-RU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800" dirty="0">
                          <a:effectLst/>
                        </a:rPr>
                        <a:t>163</a:t>
                      </a:r>
                      <a:endParaRPr lang="ru-RU" sz="18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35,98</a:t>
                      </a:r>
                      <a:endParaRPr lang="ru-RU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7076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800">
                          <a:effectLst/>
                        </a:rPr>
                        <a:t>Получили «5»</a:t>
                      </a:r>
                      <a:endParaRPr lang="ru-RU" sz="18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800">
                          <a:effectLst/>
                        </a:rPr>
                        <a:t>369</a:t>
                      </a:r>
                      <a:endParaRPr lang="ru-RU" sz="18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59,81</a:t>
                      </a:r>
                      <a:endParaRPr lang="ru-RU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800">
                          <a:effectLst/>
                        </a:rPr>
                        <a:t>193</a:t>
                      </a:r>
                      <a:endParaRPr lang="ru-RU" sz="18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35,54</a:t>
                      </a:r>
                      <a:endParaRPr lang="ru-RU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800" dirty="0">
                          <a:effectLst/>
                        </a:rPr>
                        <a:t>208</a:t>
                      </a:r>
                      <a:endParaRPr lang="ru-RU" sz="18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45,92</a:t>
                      </a:r>
                      <a:endParaRPr lang="ru-RU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effectLst/>
              </a:rPr>
              <a:t>Динамика результатов ОГЭ по литературе за 3 года</a:t>
            </a:r>
            <a:endParaRPr lang="ru-RU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331913" y="3013758"/>
            <a:ext cx="1847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331913" y="3565525"/>
            <a:ext cx="3017837" cy="952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331913" y="3680539"/>
            <a:ext cx="25680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  <a:hlinkClick r:id=""/>
              </a:rPr>
              <a:t>[</a:t>
            </a:r>
            <a:r>
              <a:rPr kumimoji="0" lang="ru-RU" altLang="ru-RU" sz="1000" b="0" i="0" u="none" strike="noStrike" cap="none" normalizeH="0" baseline="3000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  <a:hlinkClick r:id=""/>
              </a:rPr>
              <a:t>1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05281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692696"/>
            <a:ext cx="8219256" cy="5314595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 Следует продолжить работу и акцентировать внимание на умениях, усвоение которых всеми школьниками региона в целом, школьниками с разным уровнем подготовки нельзя считать достаточным:</a:t>
            </a:r>
          </a:p>
          <a:p>
            <a:r>
              <a:rPr lang="ru-RU" dirty="0"/>
              <a:t>-  умение создавать оценочное высказывание, опираясь на авторскую позицию, приводя весомые аргументы</a:t>
            </a:r>
            <a:r>
              <a:rPr lang="ru-RU" dirty="0" smtClean="0"/>
              <a:t>;</a:t>
            </a:r>
          </a:p>
          <a:p>
            <a:pPr marL="109728" indent="0">
              <a:buNone/>
            </a:pPr>
            <a:endParaRPr lang="ru-RU" dirty="0"/>
          </a:p>
          <a:p>
            <a:r>
              <a:rPr lang="ru-RU" dirty="0">
                <a:sym typeface="Symbol"/>
              </a:rPr>
              <a:t></a:t>
            </a:r>
            <a:r>
              <a:rPr lang="ru-RU" dirty="0"/>
              <a:t> умение раскрывать тему сочинения с опорой на позицию автора, его мировоззрение, на особенности литературного направления и исторического периода</a:t>
            </a:r>
            <a:r>
              <a:rPr lang="ru-RU" dirty="0" smtClean="0"/>
              <a:t>;</a:t>
            </a:r>
          </a:p>
          <a:p>
            <a:pPr marL="109728" indent="0">
              <a:buNone/>
            </a:pPr>
            <a:endParaRPr lang="ru-RU" dirty="0"/>
          </a:p>
          <a:p>
            <a:r>
              <a:rPr lang="ru-RU" dirty="0">
                <a:sym typeface="Symbol"/>
              </a:rPr>
              <a:t></a:t>
            </a:r>
            <a:r>
              <a:rPr lang="ru-RU" dirty="0"/>
              <a:t> умение использовать теоретико-литературные </a:t>
            </a:r>
            <a:r>
              <a:rPr lang="ru-RU" dirty="0" smtClean="0"/>
              <a:t>понятия для </a:t>
            </a:r>
            <a:r>
              <a:rPr lang="ru-RU" dirty="0"/>
              <a:t>анализа художественного </a:t>
            </a:r>
            <a:r>
              <a:rPr lang="ru-RU" dirty="0" smtClean="0"/>
              <a:t>произведения</a:t>
            </a:r>
            <a:r>
              <a:rPr lang="ru-RU" dirty="0"/>
              <a:t>;</a:t>
            </a:r>
            <a:endParaRPr lang="ru-RU" dirty="0" smtClean="0"/>
          </a:p>
          <a:p>
            <a:endParaRPr lang="ru-RU" dirty="0"/>
          </a:p>
          <a:p>
            <a:r>
              <a:rPr lang="ru-RU" dirty="0">
                <a:sym typeface="Symbol"/>
              </a:rPr>
              <a:t></a:t>
            </a:r>
            <a:r>
              <a:rPr lang="ru-RU" dirty="0"/>
              <a:t> умение  писать композиционно цельное сочинение без нарушений логической последовательности изложения, без отступлений от выбранной темы.</a:t>
            </a:r>
          </a:p>
          <a:p>
            <a:r>
              <a:rPr lang="ru-RU" dirty="0"/>
              <a:t> 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33952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421</TotalTime>
  <Words>452</Words>
  <Application>Microsoft Office PowerPoint</Application>
  <PresentationFormat>Экран (4:3)</PresentationFormat>
  <Paragraphs>137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Открытая</vt:lpstr>
      <vt:lpstr>Экспертиза работ ОГЭ  по русскому языку и литературе. Изменения в структуре КИМ и критериях  оценки в 2021 году.</vt:lpstr>
      <vt:lpstr>        ОГЭ-2020: РУССКИЙ ЯЗЫК В экзаменационной работе по русскому языку в 2020 году количество заданий сократилось с 15 до 9. Общее количество баллов тоже изменилось ― 33 вместо 39. </vt:lpstr>
      <vt:lpstr>Слайд 3</vt:lpstr>
      <vt:lpstr>    Первая часть работы – это написание сжатого изложения по прослушанному тексту.   </vt:lpstr>
      <vt:lpstr>Количество участников ОГЭ по русскому языку </vt:lpstr>
      <vt:lpstr>Динамика результатов ОГЭ по русскому языку за  3 года </vt:lpstr>
      <vt:lpstr>Количество участников ОГЭ по литературе </vt:lpstr>
      <vt:lpstr>Динамика результатов ОГЭ по литературе за 3 года</vt:lpstr>
      <vt:lpstr>Слайд 9</vt:lpstr>
      <vt:lpstr>Слайд 10</vt:lpstr>
      <vt:lpstr>Темы 2020 года: </vt:lpstr>
      <vt:lpstr>              Кроме того, в кодификаторе прописали критерии оценки практической грамотности, благодаря чему максимальный балл за ОГЭ-2020 по литературе вырос с 33 до 39.  Практическая грамотность письменной речи экзаменуемого оценивается отдельно за всю работу. Экзаменационная работа оценивается по критериям ГК1–ГК3 «Грамотность», если участник выполнил не менее трёх заданий. </vt:lpstr>
      <vt:lpstr>Слайд 13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Экспертиза работ ОГЭ по русскому языку и литературе</dc:title>
  <dc:creator>User</dc:creator>
  <cp:lastModifiedBy>User</cp:lastModifiedBy>
  <cp:revision>21</cp:revision>
  <dcterms:created xsi:type="dcterms:W3CDTF">2019-01-17T18:26:07Z</dcterms:created>
  <dcterms:modified xsi:type="dcterms:W3CDTF">2021-06-09T17:13:28Z</dcterms:modified>
</cp:coreProperties>
</file>