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62" r:id="rId2"/>
    <p:sldId id="263" r:id="rId3"/>
    <p:sldId id="284" r:id="rId4"/>
    <p:sldId id="285" r:id="rId5"/>
    <p:sldId id="286" r:id="rId6"/>
    <p:sldId id="264" r:id="rId7"/>
    <p:sldId id="267" r:id="rId8"/>
    <p:sldId id="279" r:id="rId9"/>
    <p:sldId id="280" r:id="rId10"/>
    <p:sldId id="287" r:id="rId11"/>
    <p:sldId id="281" r:id="rId12"/>
    <p:sldId id="265" r:id="rId13"/>
    <p:sldId id="271" r:id="rId14"/>
    <p:sldId id="282" r:id="rId15"/>
    <p:sldId id="283" r:id="rId16"/>
    <p:sldId id="266" r:id="rId17"/>
    <p:sldId id="258" r:id="rId18"/>
    <p:sldId id="274" r:id="rId19"/>
    <p:sldId id="276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Тамирлан" initials="Т" lastIdx="0" clrIdx="0">
    <p:extLst>
      <p:ext uri="{19B8F6BF-5375-455C-9EA6-DF929625EA0E}">
        <p15:presenceInfo xmlns:p15="http://schemas.microsoft.com/office/powerpoint/2012/main" userId="Тамирлан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1" d="100"/>
          <a:sy n="121" d="100"/>
        </p:scale>
        <p:origin x="131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936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6949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473297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69319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840241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81642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75777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1088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2212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518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6024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8284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8731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96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516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4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142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3888" r:id="rId12"/>
    <p:sldLayoutId id="2147483889" r:id="rId13"/>
    <p:sldLayoutId id="2147483890" r:id="rId14"/>
    <p:sldLayoutId id="2147483891" r:id="rId15"/>
    <p:sldLayoutId id="214748389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hyip-test.net/photos/4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hyperlink" Target="http://go.mail.ru/search_images?rch=e&amp;type=all&amp;is=0&amp;q=%D0%BF%D0%BB%D1%8D%D0%B5%D1%80,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576" y="1628800"/>
            <a:ext cx="7273996" cy="201622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7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</a:t>
            </a:r>
            <a:r>
              <a:rPr lang="ru-RU" sz="37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7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7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информационно-коммуникационных технологий в </a:t>
            </a:r>
            <a:r>
              <a:rPr lang="ru-RU" sz="37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ДОУ</a:t>
            </a:r>
          </a:p>
        </p:txBody>
      </p:sp>
      <p:pic>
        <p:nvPicPr>
          <p:cNvPr id="4100" name="Picture 4" descr="pic_1346934769vP8Up87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571876"/>
            <a:ext cx="2857520" cy="285752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03848" y="4383429"/>
            <a:ext cx="5826719" cy="998653"/>
          </a:xfrm>
        </p:spPr>
        <p:txBody>
          <a:bodyPr>
            <a:normAutofit/>
          </a:bodyPr>
          <a:lstStyle/>
          <a:p>
            <a:r>
              <a:rPr lang="ru-RU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воспитатель:</a:t>
            </a:r>
          </a:p>
          <a:p>
            <a:r>
              <a:rPr lang="ru-RU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Талипова Эльза </a:t>
            </a:r>
            <a:r>
              <a:rPr lang="ru-RU" sz="24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Габидулловна</a:t>
            </a:r>
            <a:r>
              <a:rPr lang="ru-RU" sz="2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47664" y="635169"/>
            <a:ext cx="5976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Детский сад №8 «Сказка»</a:t>
            </a:r>
            <a:endParaRPr lang="ru-RU" sz="28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95936" y="606006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год</a:t>
            </a:r>
            <a:endParaRPr lang="ru-RU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Области применения ИКТ </a:t>
            </a:r>
            <a:br>
              <a:rPr lang="ru-RU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педагогами ДОУ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9" y="2160591"/>
            <a:ext cx="6347714" cy="11964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родителями</a:t>
            </a:r>
            <a:endParaRPr lang="ru-RU" sz="32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https://czentrobrazovaniyatulskij-r71.gosweb.gosuslugi.ru/netcat_files/45/255/e1912e35c6c0c57855e780a1e17cee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924944"/>
            <a:ext cx="6410673" cy="3732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37238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2214554"/>
            <a:ext cx="8283922" cy="4143404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Фотографии;</a:t>
            </a:r>
            <a:br>
              <a:rPr lang="ru-RU" sz="31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Видеоролики;</a:t>
            </a:r>
            <a:br>
              <a:rPr lang="ru-RU" sz="31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Видеофрагменты (фильмов, сказок, мультфильмов);</a:t>
            </a:r>
            <a:br>
              <a:rPr lang="ru-RU" sz="31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Презентации (электронные книги, электронные выставки);</a:t>
            </a:r>
            <a:br>
              <a:rPr lang="ru-RU" sz="31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Возможно создание коллекций цифровых фотографий и мультфильмов.</a:t>
            </a:r>
            <a:r>
              <a:rPr lang="ru-RU" i="1" dirty="0" smtClean="0">
                <a:solidFill>
                  <a:srgbClr val="002060"/>
                </a:solidFill>
              </a:rPr>
              <a:t/>
            </a:r>
            <a:br>
              <a:rPr lang="ru-RU" i="1" dirty="0" smtClean="0">
                <a:solidFill>
                  <a:srgbClr val="002060"/>
                </a:solidFill>
              </a:rPr>
            </a:b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28778"/>
            <a:ext cx="8183880" cy="208823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Занятия с мультимедийной</a:t>
            </a:r>
            <a:r>
              <a:rPr lang="ru-RU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поддержкой </a:t>
            </a:r>
            <a:b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могут включать следующие интерактивные материалы:</a:t>
            </a:r>
            <a:endParaRPr lang="ru-RU" sz="32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428604"/>
            <a:ext cx="8183880" cy="1623064"/>
          </a:xfrm>
        </p:spPr>
        <p:txBody>
          <a:bodyPr>
            <a:normAutofit/>
          </a:bodyPr>
          <a:lstStyle/>
          <a:p>
            <a:pPr algn="ctr"/>
            <a:r>
              <a:rPr lang="ru-RU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Особое место при использовании ИКТ занимает работа с родителями: 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500034" y="2500306"/>
            <a:ext cx="8183880" cy="3357586"/>
          </a:xfrm>
        </p:spPr>
        <p:txBody>
          <a:bodyPr>
            <a:normAutofit/>
          </a:bodyPr>
          <a:lstStyle/>
          <a:p>
            <a:r>
              <a:rPr lang="ru-RU" b="1" i="1" dirty="0">
                <a:solidFill>
                  <a:srgbClr val="002060"/>
                </a:solidFill>
              </a:rPr>
              <a:t>Возможность продемонстрировать любые документы, фотоматериалы;</a:t>
            </a:r>
            <a:endParaRPr lang="en-US" b="1" i="1" dirty="0">
              <a:solidFill>
                <a:srgbClr val="002060"/>
              </a:solidFill>
            </a:endParaRPr>
          </a:p>
          <a:p>
            <a:r>
              <a:rPr lang="ru-RU" b="1" i="1" dirty="0">
                <a:solidFill>
                  <a:srgbClr val="002060"/>
                </a:solidFill>
              </a:rPr>
              <a:t>Оптимальное сочетание индивидуальной работы с групповой;</a:t>
            </a:r>
            <a:endParaRPr lang="en-US" b="1" i="1" dirty="0">
              <a:solidFill>
                <a:srgbClr val="002060"/>
              </a:solidFill>
            </a:endParaRPr>
          </a:p>
          <a:p>
            <a:r>
              <a:rPr lang="ru-RU" b="1" i="1" dirty="0">
                <a:solidFill>
                  <a:srgbClr val="002060"/>
                </a:solidFill>
              </a:rPr>
              <a:t>Использование ИКТ при проведении родительских собраний. </a:t>
            </a:r>
            <a:endParaRPr lang="en-US" b="1" i="1" dirty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5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7"/>
          <p:cNvSpPr txBox="1">
            <a:spLocks noChangeArrowheads="1"/>
          </p:cNvSpPr>
          <p:nvPr/>
        </p:nvSpPr>
        <p:spPr bwMode="auto">
          <a:xfrm>
            <a:off x="1142976" y="500042"/>
            <a:ext cx="7015186" cy="2554545"/>
          </a:xfrm>
          <a:prstGeom prst="rect">
            <a:avLst/>
          </a:prstGeom>
          <a:solidFill>
            <a:srgbClr val="FFFF99"/>
          </a:solidFill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Электронные образовательные ресурсы (ЭОР)</a:t>
            </a: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3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учебные материалы,</a:t>
            </a:r>
          </a:p>
          <a:p>
            <a:pPr algn="ctr"/>
            <a:r>
              <a:rPr lang="ru-RU" sz="3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для воспроизведения которых используются электронные устройства</a:t>
            </a:r>
          </a:p>
        </p:txBody>
      </p:sp>
      <p:sp>
        <p:nvSpPr>
          <p:cNvPr id="9219" name="Text Box 9"/>
          <p:cNvSpPr txBox="1">
            <a:spLocks noChangeArrowheads="1"/>
          </p:cNvSpPr>
          <p:nvPr/>
        </p:nvSpPr>
        <p:spPr bwMode="auto">
          <a:xfrm>
            <a:off x="304800" y="3214686"/>
            <a:ext cx="3081338" cy="1077218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</a:rPr>
              <a:t>Видеофильмы,</a:t>
            </a:r>
          </a:p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</a:rPr>
              <a:t>звукозаписи</a:t>
            </a:r>
          </a:p>
        </p:txBody>
      </p:sp>
      <p:sp>
        <p:nvSpPr>
          <p:cNvPr id="9220" name="Text Box 10"/>
          <p:cNvSpPr txBox="1">
            <a:spLocks noChangeArrowheads="1"/>
          </p:cNvSpPr>
          <p:nvPr/>
        </p:nvSpPr>
        <p:spPr bwMode="auto">
          <a:xfrm>
            <a:off x="304800" y="4500570"/>
            <a:ext cx="2820785" cy="954107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DVD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-плеер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магнитофон</a:t>
            </a:r>
          </a:p>
        </p:txBody>
      </p:sp>
      <p:pic>
        <p:nvPicPr>
          <p:cNvPr id="9221" name="Picture 15" descr="4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3357562"/>
            <a:ext cx="178595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Text Box 16"/>
          <p:cNvSpPr txBox="1">
            <a:spLocks noChangeArrowheads="1"/>
          </p:cNvSpPr>
          <p:nvPr/>
        </p:nvSpPr>
        <p:spPr bwMode="auto">
          <a:xfrm>
            <a:off x="5643570" y="5143512"/>
            <a:ext cx="314327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Компьютер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9223" name="Picture 18" descr="070826_geek_mp3_player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14678" y="4643446"/>
            <a:ext cx="118110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4" name="AutoShape 19"/>
          <p:cNvSpPr>
            <a:spLocks noChangeArrowheads="1"/>
          </p:cNvSpPr>
          <p:nvPr/>
        </p:nvSpPr>
        <p:spPr bwMode="auto">
          <a:xfrm>
            <a:off x="4343400" y="4800600"/>
            <a:ext cx="1295400" cy="457200"/>
          </a:xfrm>
          <a:prstGeom prst="rightArrow">
            <a:avLst>
              <a:gd name="adj1" fmla="val 50000"/>
              <a:gd name="adj2" fmla="val 70833"/>
            </a:avLst>
          </a:prstGeom>
          <a:solidFill>
            <a:srgbClr val="CC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nimBg="1"/>
      <p:bldP spid="9218" grpId="1" animBg="1"/>
      <p:bldP spid="9219" grpId="0" animBg="1"/>
      <p:bldP spid="9219" grpId="1" animBg="1"/>
      <p:bldP spid="9220" grpId="0" animBg="1"/>
      <p:bldP spid="9220" grpId="1" animBg="1"/>
      <p:bldP spid="9222" grpId="0"/>
      <p:bldP spid="9222" grpId="1"/>
      <p:bldP spid="9224" grpId="0" animBg="1"/>
      <p:bldP spid="9224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642918"/>
            <a:ext cx="8001056" cy="5139869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Требования к организации просмотра телевизионных передач и видеофильмов</a:t>
            </a:r>
          </a:p>
          <a:p>
            <a:pPr algn="ctr"/>
            <a:endParaRPr lang="ru-RU" sz="2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просмотра телевизионных передач и видеофильмов используют телевизоры с размером экрана по диагонали 59 - 69 см. Высота их установки должна составлять 1 - 1,3 м. 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просмотре телепередач детей располагают на расстоянии не ближе 2 - 3 м и не дальше 5 - 5,5 м от экрана. Стулья устанавливают в 4 - 5 рядов (из расчета на одну группу); расстояние между рядами стульев должно быть 0,5 - 0,6 м. Детей рассаживают с учетом их роста.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1001420" y="857232"/>
            <a:ext cx="45719" cy="4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571480"/>
            <a:ext cx="8001056" cy="4893647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Требования к организации просмотра телевизионных передач и видеофильмов</a:t>
            </a:r>
          </a:p>
          <a:p>
            <a:pPr algn="ctr"/>
            <a:endParaRPr lang="ru-RU" sz="2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Непрерывная длительность просмотра телепередач и диафильмов в младшей и средней группах - не более 20 мин., в старшей и подготовительной - не более 30 мин. Просмотр телепередач для детей дошкольного возраста допускается не чаще 2 раз в день (в первую и вторую половину дня). Экран телевизора должен быть на уровне глаз сидящего ребенка или чуть ниже. Если ребенок носит очки, то во время передачи их следует обязательно надеть.</a:t>
            </a:r>
          </a:p>
          <a:p>
            <a:pPr>
              <a:buFont typeface="Wingdings" pitchFamily="2" charset="2"/>
              <a:buChar char="v"/>
            </a:pP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Просмотр телепередач в вечернее время проводят при искусственном освещении групповой верхним светом или местным источником света (бра или настольная лампа), размещенным вне поля зрения детей. Во избежание отражения солнечных бликов на экране в дневные часы окна следует закрывать легкими светлыми шторами.</a:t>
            </a:r>
            <a:endParaRPr lang="ru-RU" sz="20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428604"/>
            <a:ext cx="8183880" cy="1051560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ПЕРИОДИЧНОСТЬ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571472" y="1571612"/>
            <a:ext cx="8183880" cy="45720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Непрерывно - </a:t>
            </a:r>
            <a:r>
              <a:rPr lang="ru-RU" sz="3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образовательную деятельность с использованием компьютеров для детей 5-7 лет следует проводить не более одного раза в течение дня и не чаще трех раз в неделю в дни наиболее высокой работоспособности: во вторник, среду и четверг. После работы с компьютером с детьми проводят гимнастику для глаз.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val 11"/>
          <p:cNvSpPr>
            <a:spLocks noChangeArrowheads="1"/>
          </p:cNvSpPr>
          <p:nvPr/>
        </p:nvSpPr>
        <p:spPr bwMode="auto">
          <a:xfrm>
            <a:off x="152400" y="2286000"/>
            <a:ext cx="7010400" cy="4572000"/>
          </a:xfrm>
          <a:prstGeom prst="ellipse">
            <a:avLst/>
          </a:prstGeom>
          <a:solidFill>
            <a:srgbClr val="FFCC66"/>
          </a:solidFill>
          <a:ln w="9525">
            <a:solidFill>
              <a:srgbClr val="FF99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428604"/>
            <a:ext cx="8501122" cy="500066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>Основные направления развития ИКТ в условиях ДОУ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428596" y="1285860"/>
            <a:ext cx="2928958" cy="847740"/>
          </a:xfrm>
          <a:prstGeom prst="roundRect">
            <a:avLst/>
          </a:prstGeom>
          <a:solidFill>
            <a:srgbClr val="FFFFCC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>
                <a:latin typeface="Times New Roman" pitchFamily="18" charset="0"/>
              </a:rPr>
              <a:t>Обучение работе на</a:t>
            </a:r>
            <a:br>
              <a:rPr lang="ru-RU" sz="2400" b="1" dirty="0">
                <a:latin typeface="Times New Roman" pitchFamily="18" charset="0"/>
              </a:rPr>
            </a:br>
            <a:r>
              <a:rPr lang="ru-RU" sz="2400" b="1" dirty="0">
                <a:latin typeface="Times New Roman" pitchFamily="18" charset="0"/>
              </a:rPr>
              <a:t> компьютере</a:t>
            </a:r>
          </a:p>
        </p:txBody>
      </p:sp>
      <p:sp>
        <p:nvSpPr>
          <p:cNvPr id="8197" name="Line 5"/>
          <p:cNvSpPr>
            <a:spLocks noChangeShapeType="1"/>
          </p:cNvSpPr>
          <p:nvPr/>
        </p:nvSpPr>
        <p:spPr bwMode="auto">
          <a:xfrm>
            <a:off x="1357290" y="1142984"/>
            <a:ext cx="1285884" cy="1143008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198" name="Line 6"/>
          <p:cNvSpPr>
            <a:spLocks noChangeShapeType="1"/>
          </p:cNvSpPr>
          <p:nvPr/>
        </p:nvSpPr>
        <p:spPr bwMode="auto">
          <a:xfrm flipH="1">
            <a:off x="1214414" y="1000108"/>
            <a:ext cx="1428760" cy="131921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199" name="AutoShape 7"/>
          <p:cNvSpPr>
            <a:spLocks noChangeArrowheads="1"/>
          </p:cNvSpPr>
          <p:nvPr/>
        </p:nvSpPr>
        <p:spPr bwMode="auto">
          <a:xfrm>
            <a:off x="1714480" y="2285992"/>
            <a:ext cx="3071834" cy="1309694"/>
          </a:xfrm>
          <a:prstGeom prst="flowChartAlternateProcess">
            <a:avLst/>
          </a:prstGeom>
          <a:solidFill>
            <a:srgbClr val="FFFFCC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</a:rPr>
              <a:t>Средство развития и 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</a:rPr>
              <a:t>воспитания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</a:rPr>
              <a:t>ребенка </a:t>
            </a:r>
          </a:p>
        </p:txBody>
      </p:sp>
      <p:sp>
        <p:nvSpPr>
          <p:cNvPr id="8200" name="AutoShape 8"/>
          <p:cNvSpPr>
            <a:spLocks noChangeArrowheads="1"/>
          </p:cNvSpPr>
          <p:nvPr/>
        </p:nvSpPr>
        <p:spPr bwMode="auto">
          <a:xfrm>
            <a:off x="2000232" y="3786190"/>
            <a:ext cx="3000396" cy="1152524"/>
          </a:xfrm>
          <a:prstGeom prst="flowChartAlternateProcess">
            <a:avLst/>
          </a:prstGeom>
          <a:solidFill>
            <a:srgbClr val="FFFFCC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</a:rPr>
              <a:t>Средство 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</a:rPr>
              <a:t>интерактивного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</a:rPr>
              <a:t> обучения</a:t>
            </a:r>
          </a:p>
        </p:txBody>
      </p:sp>
      <p:sp>
        <p:nvSpPr>
          <p:cNvPr id="8201" name="AutoShape 9"/>
          <p:cNvSpPr>
            <a:spLocks noChangeArrowheads="1"/>
          </p:cNvSpPr>
          <p:nvPr/>
        </p:nvSpPr>
        <p:spPr bwMode="auto">
          <a:xfrm>
            <a:off x="1357290" y="5072074"/>
            <a:ext cx="3857652" cy="1143000"/>
          </a:xfrm>
          <a:prstGeom prst="flowChartAlternateProcess">
            <a:avLst/>
          </a:prstGeom>
          <a:solidFill>
            <a:srgbClr val="FFFFCC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</a:rPr>
              <a:t>Средство мониторинга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</a:rPr>
              <a:t> за усвоением программы</a:t>
            </a:r>
          </a:p>
        </p:txBody>
      </p:sp>
      <p:sp>
        <p:nvSpPr>
          <p:cNvPr id="8202" name="WordArt 10"/>
          <p:cNvSpPr>
            <a:spLocks noChangeArrowheads="1" noChangeShapeType="1" noTextEdit="1"/>
          </p:cNvSpPr>
          <p:nvPr/>
        </p:nvSpPr>
        <p:spPr bwMode="auto">
          <a:xfrm>
            <a:off x="457200" y="2743200"/>
            <a:ext cx="1524000" cy="28956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666699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ИКТ</a:t>
            </a:r>
          </a:p>
        </p:txBody>
      </p:sp>
      <p:sp>
        <p:nvSpPr>
          <p:cNvPr id="8203" name="Rectangle 12"/>
          <p:cNvSpPr>
            <a:spLocks noChangeArrowheads="1"/>
          </p:cNvSpPr>
          <p:nvPr/>
        </p:nvSpPr>
        <p:spPr bwMode="auto">
          <a:xfrm>
            <a:off x="5572132" y="928670"/>
            <a:ext cx="300039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</a:rPr>
              <a:t>Использование ИКТ </a:t>
            </a:r>
          </a:p>
          <a:p>
            <a:pPr algn="ctr"/>
            <a:r>
              <a:rPr lang="ru-RU" sz="2000" b="1" u="sng" dirty="0">
                <a:solidFill>
                  <a:srgbClr val="FF3300"/>
                </a:solidFill>
                <a:latin typeface="Times New Roman" pitchFamily="18" charset="0"/>
              </a:rPr>
              <a:t>не предусматривает</a:t>
            </a:r>
            <a:r>
              <a:rPr lang="ru-RU" sz="2000" b="1" dirty="0">
                <a:latin typeface="Times New Roman" pitchFamily="18" charset="0"/>
              </a:rPr>
              <a:t> </a:t>
            </a:r>
          </a:p>
          <a:p>
            <a:pPr algn="ctr"/>
            <a:r>
              <a:rPr lang="ru-RU" sz="2000" b="1" dirty="0">
                <a:latin typeface="Times New Roman" pitchFamily="18" charset="0"/>
              </a:rPr>
              <a:t>обучение детей основам информатики и вычислительной техники</a:t>
            </a:r>
          </a:p>
        </p:txBody>
      </p:sp>
      <p:sp>
        <p:nvSpPr>
          <p:cNvPr id="8204" name="AutoShape 13"/>
          <p:cNvSpPr>
            <a:spLocks noChangeArrowheads="1"/>
          </p:cNvSpPr>
          <p:nvPr/>
        </p:nvSpPr>
        <p:spPr bwMode="auto">
          <a:xfrm>
            <a:off x="3429000" y="1571612"/>
            <a:ext cx="1752600" cy="357190"/>
          </a:xfrm>
          <a:prstGeom prst="rightArrow">
            <a:avLst>
              <a:gd name="adj1" fmla="val 50000"/>
              <a:gd name="adj2" fmla="val 95833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05" name="AutoShape 15"/>
          <p:cNvSpPr>
            <a:spLocks noChangeArrowheads="1"/>
          </p:cNvSpPr>
          <p:nvPr/>
        </p:nvSpPr>
        <p:spPr bwMode="auto">
          <a:xfrm>
            <a:off x="5786446" y="4286256"/>
            <a:ext cx="2857520" cy="1128714"/>
          </a:xfrm>
          <a:prstGeom prst="flowChartAlternateProcess">
            <a:avLst/>
          </a:prstGeom>
          <a:solidFill>
            <a:srgbClr val="FFFFCC"/>
          </a:solidFill>
          <a:ln w="3810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 dirty="0">
                <a:solidFill>
                  <a:srgbClr val="FF3300"/>
                </a:solidFill>
                <a:latin typeface="Times New Roman" pitchFamily="18" charset="0"/>
              </a:rPr>
              <a:t>Дидактические </a:t>
            </a:r>
          </a:p>
          <a:p>
            <a:pPr algn="ctr"/>
            <a:r>
              <a:rPr lang="ru-RU" sz="2000" b="1" dirty="0">
                <a:solidFill>
                  <a:srgbClr val="FF3300"/>
                </a:solidFill>
                <a:latin typeface="Times New Roman" pitchFamily="18" charset="0"/>
              </a:rPr>
              <a:t>компьютерные игры</a:t>
            </a:r>
          </a:p>
        </p:txBody>
      </p:sp>
      <p:sp>
        <p:nvSpPr>
          <p:cNvPr id="8206" name="AutoShape 16"/>
          <p:cNvSpPr>
            <a:spLocks noChangeArrowheads="1"/>
          </p:cNvSpPr>
          <p:nvPr/>
        </p:nvSpPr>
        <p:spPr bwMode="auto">
          <a:xfrm>
            <a:off x="5715008" y="2928934"/>
            <a:ext cx="2786082" cy="1214446"/>
          </a:xfrm>
          <a:prstGeom prst="flowChartAlternateProcess">
            <a:avLst/>
          </a:prstGeom>
          <a:solidFill>
            <a:srgbClr val="FFFFCC"/>
          </a:solidFill>
          <a:ln w="3810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 dirty="0">
                <a:solidFill>
                  <a:srgbClr val="FF3300"/>
                </a:solidFill>
                <a:latin typeface="Times New Roman" pitchFamily="18" charset="0"/>
              </a:rPr>
              <a:t>Развивающие </a:t>
            </a:r>
          </a:p>
          <a:p>
            <a:pPr algn="ctr"/>
            <a:r>
              <a:rPr lang="ru-RU" sz="2000" b="1" dirty="0">
                <a:solidFill>
                  <a:srgbClr val="FF3300"/>
                </a:solidFill>
                <a:latin typeface="Times New Roman" pitchFamily="18" charset="0"/>
              </a:rPr>
              <a:t>компьютерные</a:t>
            </a:r>
          </a:p>
          <a:p>
            <a:pPr algn="ctr"/>
            <a:r>
              <a:rPr lang="ru-RU" sz="2000" b="1" dirty="0">
                <a:solidFill>
                  <a:srgbClr val="FF3300"/>
                </a:solidFill>
                <a:latin typeface="Times New Roman" pitchFamily="18" charset="0"/>
              </a:rPr>
              <a:t> игры </a:t>
            </a:r>
          </a:p>
        </p:txBody>
      </p:sp>
      <p:sp>
        <p:nvSpPr>
          <p:cNvPr id="8208" name="AutoShape 19"/>
          <p:cNvSpPr>
            <a:spLocks noChangeArrowheads="1"/>
          </p:cNvSpPr>
          <p:nvPr/>
        </p:nvSpPr>
        <p:spPr bwMode="auto">
          <a:xfrm>
            <a:off x="5715008" y="5638800"/>
            <a:ext cx="2928958" cy="933472"/>
          </a:xfrm>
          <a:prstGeom prst="flowChartAlternateProcess">
            <a:avLst/>
          </a:prstGeom>
          <a:solidFill>
            <a:srgbClr val="FFFFCC"/>
          </a:solidFill>
          <a:ln w="3810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 dirty="0">
                <a:solidFill>
                  <a:srgbClr val="FF3300"/>
                </a:solidFill>
                <a:latin typeface="Times New Roman" pitchFamily="18" charset="0"/>
              </a:rPr>
              <a:t>Компьютерные игры</a:t>
            </a:r>
          </a:p>
          <a:p>
            <a:pPr algn="ctr"/>
            <a:r>
              <a:rPr lang="ru-RU" sz="2000" b="1" dirty="0">
                <a:solidFill>
                  <a:srgbClr val="FF3300"/>
                </a:solidFill>
                <a:latin typeface="Times New Roman" pitchFamily="18" charset="0"/>
              </a:rPr>
              <a:t> для индивидуальной</a:t>
            </a:r>
          </a:p>
          <a:p>
            <a:pPr algn="ctr"/>
            <a:r>
              <a:rPr lang="ru-RU" sz="2000" b="1" dirty="0">
                <a:solidFill>
                  <a:srgbClr val="FF3300"/>
                </a:solidFill>
                <a:latin typeface="Times New Roman" pitchFamily="18" charset="0"/>
              </a:rPr>
              <a:t> работы с ребенком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  <p:bldP spid="8196" grpId="0" animBg="1"/>
      <p:bldP spid="8199" grpId="0" animBg="1"/>
      <p:bldP spid="8200" grpId="0" animBg="1"/>
      <p:bldP spid="8201" grpId="0" animBg="1"/>
      <p:bldP spid="8203" grpId="0"/>
      <p:bldP spid="8205" grpId="0" animBg="1"/>
      <p:bldP spid="8206" grpId="0" animBg="1"/>
      <p:bldP spid="820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85728"/>
            <a:ext cx="8183880" cy="1357322"/>
          </a:xfrm>
        </p:spPr>
        <p:txBody>
          <a:bodyPr>
            <a:noAutofit/>
          </a:bodyPr>
          <a:lstStyle/>
          <a:p>
            <a:pPr algn="ctr"/>
            <a:r>
              <a:rPr lang="ru-RU" sz="32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Преимущества использования интерактивных материалов 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571472" y="1785926"/>
            <a:ext cx="8183880" cy="428628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3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Данные материалы: </a:t>
            </a:r>
          </a:p>
          <a:p>
            <a:pPr>
              <a:lnSpc>
                <a:spcPct val="90000"/>
              </a:lnSpc>
            </a:pPr>
            <a:r>
              <a:rPr lang="ru-RU" sz="3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позволяют увеличить восприятие </a:t>
            </a:r>
            <a:r>
              <a:rPr lang="ru-RU" sz="3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материала; </a:t>
            </a:r>
            <a:endParaRPr lang="ru-RU" sz="34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SzTx/>
              <a:buFont typeface="Symbol" pitchFamily="18" charset="2"/>
              <a:buChar char=""/>
            </a:pPr>
            <a:r>
              <a:rPr lang="ru-RU" sz="3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обеспечивают наглядность; </a:t>
            </a:r>
            <a:endParaRPr lang="ru-RU" sz="34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SzTx/>
              <a:buFont typeface="Symbol" pitchFamily="18" charset="2"/>
              <a:buChar char=""/>
            </a:pPr>
            <a:r>
              <a:rPr lang="ru-RU" sz="3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повышает </a:t>
            </a:r>
            <a:r>
              <a:rPr lang="ru-RU" sz="3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непроизвольное внимание детей, помогает развить произвольное; </a:t>
            </a:r>
            <a:endParaRPr lang="ru-RU" sz="34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3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побуждает детей к поисковой и познавательной деятельности; </a:t>
            </a:r>
          </a:p>
          <a:p>
            <a:pPr>
              <a:lnSpc>
                <a:spcPct val="90000"/>
              </a:lnSpc>
            </a:pPr>
            <a:r>
              <a:rPr lang="ru-RU" sz="3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способствует эффективному усвоению материала, развитию памяти, воображения, творчества детей. </a:t>
            </a:r>
          </a:p>
          <a:p>
            <a:pPr>
              <a:lnSpc>
                <a:spcPct val="90000"/>
              </a:lnSpc>
            </a:pPr>
            <a:r>
              <a:rPr lang="ru-RU" sz="3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Подбор иллюстративного материала к НОД</a:t>
            </a:r>
          </a:p>
          <a:p>
            <a:pPr>
              <a:lnSpc>
                <a:spcPct val="90000"/>
              </a:lnSpc>
            </a:pPr>
            <a:r>
              <a:rPr lang="ru-RU" sz="3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Создание дидактических игр</a:t>
            </a:r>
            <a:endParaRPr lang="ru-RU" sz="34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ru-RU" sz="2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696200" cy="1143000"/>
          </a:xfrm>
        </p:spPr>
        <p:txBody>
          <a:bodyPr/>
          <a:lstStyle/>
          <a:p>
            <a:pPr algn="ctr"/>
            <a:r>
              <a:rPr lang="ru-RU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  <p:pic>
        <p:nvPicPr>
          <p:cNvPr id="47108" name="Picture 4" descr="0_6c695_907211c8_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3603" y="1524000"/>
            <a:ext cx="7240593" cy="4234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57166"/>
            <a:ext cx="7696200" cy="1643074"/>
          </a:xfrm>
        </p:spPr>
        <p:txBody>
          <a:bodyPr>
            <a:normAutofit fontScale="90000"/>
          </a:bodyPr>
          <a:lstStyle/>
          <a:p>
            <a:pPr algn="r"/>
            <a:r>
              <a:rPr lang="ru-RU" sz="27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Если вы что-то не можете объяснить шестилетнему ребёнку, вы сами этого не понимаете</a:t>
            </a:r>
            <a:r>
              <a:rPr lang="ru-RU" sz="3100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800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r>
              <a:rPr lang="ru-RU" sz="2400" b="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Альберт Эйнштейн</a:t>
            </a:r>
            <a:endParaRPr lang="ru-RU" sz="2900" b="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500034" y="2000240"/>
            <a:ext cx="5800158" cy="203836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Использование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информационно-коммуникационных</a:t>
            </a:r>
          </a:p>
          <a:p>
            <a:pPr marL="0" indent="0" algn="ctr">
              <a:buNone/>
            </a:pP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технологий в детском саду –</a:t>
            </a:r>
          </a:p>
          <a:p>
            <a:pPr marL="0" indent="0" algn="ctr">
              <a:buNone/>
            </a:pP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актуальная проблема современного</a:t>
            </a:r>
          </a:p>
          <a:p>
            <a:pPr marL="0" indent="0" algn="ctr">
              <a:buNone/>
            </a:pP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дошкольного воспитания.</a:t>
            </a:r>
          </a:p>
        </p:txBody>
      </p:sp>
      <p:pic>
        <p:nvPicPr>
          <p:cNvPr id="5125" name="Picture 5" descr="2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72000" y="4060800"/>
            <a:ext cx="3733800" cy="206216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88640"/>
            <a:ext cx="813690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FF0000"/>
                </a:solidFill>
              </a:rPr>
              <a:t>Что такое ИКТ?</a:t>
            </a:r>
          </a:p>
          <a:p>
            <a:endParaRPr lang="ru-RU" dirty="0">
              <a:solidFill>
                <a:srgbClr val="002060"/>
              </a:solidFill>
            </a:endParaRPr>
          </a:p>
          <a:p>
            <a:r>
              <a:rPr lang="ru-RU" i="1" dirty="0">
                <a:solidFill>
                  <a:srgbClr val="002060"/>
                </a:solidFill>
              </a:rPr>
              <a:t>Сочетание ИКТ связано с двумя видами технологий</a:t>
            </a:r>
            <a:r>
              <a:rPr lang="ru-RU" i="1" dirty="0" smtClean="0">
                <a:solidFill>
                  <a:srgbClr val="002060"/>
                </a:solidFill>
              </a:rPr>
              <a:t>:</a:t>
            </a:r>
            <a:endParaRPr lang="ru-RU" i="1" dirty="0">
              <a:solidFill>
                <a:srgbClr val="002060"/>
              </a:solidFill>
            </a:endParaRPr>
          </a:p>
          <a:p>
            <a:r>
              <a:rPr lang="ru-RU" i="1" dirty="0">
                <a:solidFill>
                  <a:srgbClr val="002060"/>
                </a:solidFill>
              </a:rPr>
              <a:t>информационными и коммуникационными.</a:t>
            </a:r>
          </a:p>
          <a:p>
            <a:endParaRPr lang="ru-RU" i="1" dirty="0">
              <a:solidFill>
                <a:srgbClr val="002060"/>
              </a:solidFill>
            </a:endParaRPr>
          </a:p>
          <a:p>
            <a:r>
              <a:rPr lang="ru-RU" i="1" dirty="0" smtClean="0">
                <a:solidFill>
                  <a:srgbClr val="FF0000"/>
                </a:solidFill>
              </a:rPr>
              <a:t>Информационная </a:t>
            </a:r>
            <a:r>
              <a:rPr lang="ru-RU" i="1" dirty="0">
                <a:solidFill>
                  <a:srgbClr val="FF0000"/>
                </a:solidFill>
              </a:rPr>
              <a:t>технология </a:t>
            </a:r>
            <a:r>
              <a:rPr lang="ru-RU" i="1" dirty="0">
                <a:solidFill>
                  <a:srgbClr val="002060"/>
                </a:solidFill>
              </a:rPr>
              <a:t>– комплекс методов, способов и</a:t>
            </a:r>
          </a:p>
          <a:p>
            <a:r>
              <a:rPr lang="ru-RU" i="1" dirty="0">
                <a:solidFill>
                  <a:srgbClr val="002060"/>
                </a:solidFill>
              </a:rPr>
              <a:t>средств, обеспечивающих хранение, обработку, передачу и</a:t>
            </a:r>
          </a:p>
          <a:p>
            <a:r>
              <a:rPr lang="ru-RU" i="1" dirty="0">
                <a:solidFill>
                  <a:srgbClr val="002060"/>
                </a:solidFill>
              </a:rPr>
              <a:t>отображение информации и ориентированных на повышение</a:t>
            </a:r>
          </a:p>
          <a:p>
            <a:r>
              <a:rPr lang="ru-RU" i="1" dirty="0">
                <a:solidFill>
                  <a:srgbClr val="002060"/>
                </a:solidFill>
              </a:rPr>
              <a:t>эффективности и производительности труда</a:t>
            </a:r>
            <a:r>
              <a:rPr lang="ru-RU" i="1" dirty="0" smtClean="0">
                <a:solidFill>
                  <a:srgbClr val="002060"/>
                </a:solidFill>
              </a:rPr>
              <a:t>».</a:t>
            </a:r>
            <a:endParaRPr lang="ru-RU" i="1" dirty="0">
              <a:solidFill>
                <a:srgbClr val="002060"/>
              </a:solidFill>
            </a:endParaRPr>
          </a:p>
          <a:p>
            <a:r>
              <a:rPr lang="ru-RU" i="1" dirty="0">
                <a:solidFill>
                  <a:srgbClr val="002060"/>
                </a:solidFill>
              </a:rPr>
              <a:t>На современном этапе методы, способы и средства напрямую</a:t>
            </a:r>
          </a:p>
          <a:p>
            <a:r>
              <a:rPr lang="ru-RU" i="1" dirty="0">
                <a:solidFill>
                  <a:srgbClr val="002060"/>
                </a:solidFill>
              </a:rPr>
              <a:t>взаимосвязаны с компьютером (компьютерные технологии).</a:t>
            </a:r>
          </a:p>
          <a:p>
            <a:endParaRPr lang="ru-RU" i="1" dirty="0">
              <a:solidFill>
                <a:srgbClr val="002060"/>
              </a:solidFill>
            </a:endParaRPr>
          </a:p>
          <a:p>
            <a:r>
              <a:rPr lang="ru-RU" i="1" dirty="0">
                <a:solidFill>
                  <a:srgbClr val="FF0000"/>
                </a:solidFill>
              </a:rPr>
              <a:t>Коммуникационные технологии </a:t>
            </a:r>
            <a:r>
              <a:rPr lang="ru-RU" i="1" dirty="0">
                <a:solidFill>
                  <a:srgbClr val="002060"/>
                </a:solidFill>
              </a:rPr>
              <a:t>определяют методы, способы и</a:t>
            </a:r>
          </a:p>
          <a:p>
            <a:r>
              <a:rPr lang="ru-RU" i="1" dirty="0">
                <a:solidFill>
                  <a:srgbClr val="002060"/>
                </a:solidFill>
              </a:rPr>
              <a:t>средства взаимодействия человека с внешней средой (обратный</a:t>
            </a:r>
          </a:p>
          <a:p>
            <a:r>
              <a:rPr lang="ru-RU" i="1" dirty="0">
                <a:solidFill>
                  <a:srgbClr val="002060"/>
                </a:solidFill>
              </a:rPr>
              <a:t>процесс также важен). В этих коммуникациях компьютер занимает</a:t>
            </a:r>
          </a:p>
          <a:p>
            <a:r>
              <a:rPr lang="ru-RU" i="1" dirty="0">
                <a:solidFill>
                  <a:srgbClr val="002060"/>
                </a:solidFill>
              </a:rPr>
              <a:t>свое место. Он обеспечивает, комфортное, индивидуальное,</a:t>
            </a:r>
          </a:p>
          <a:p>
            <a:r>
              <a:rPr lang="ru-RU" i="1" dirty="0">
                <a:solidFill>
                  <a:srgbClr val="002060"/>
                </a:solidFill>
              </a:rPr>
              <a:t>многообразное, высокоинтеллектуальное взаимодействие объектов</a:t>
            </a:r>
          </a:p>
          <a:p>
            <a:r>
              <a:rPr lang="ru-RU" i="1" dirty="0">
                <a:solidFill>
                  <a:srgbClr val="002060"/>
                </a:solidFill>
              </a:rPr>
              <a:t>коммуникации.</a:t>
            </a:r>
          </a:p>
          <a:p>
            <a:endParaRPr lang="ru-RU" i="1" dirty="0">
              <a:solidFill>
                <a:srgbClr val="002060"/>
              </a:solidFill>
            </a:endParaRPr>
          </a:p>
          <a:p>
            <a:r>
              <a:rPr lang="ru-RU" i="1" dirty="0">
                <a:solidFill>
                  <a:srgbClr val="FF0000"/>
                </a:solidFill>
              </a:rPr>
              <a:t>При использовании ИКТ в работе не важен стаж работы педагогов</a:t>
            </a:r>
          </a:p>
          <a:p>
            <a:r>
              <a:rPr lang="ru-RU" i="1" dirty="0">
                <a:solidFill>
                  <a:srgbClr val="FF0000"/>
                </a:solidFill>
              </a:rPr>
              <a:t>и образование, а важно желание и стремление освоения ИКТ.</a:t>
            </a:r>
          </a:p>
        </p:txBody>
      </p:sp>
    </p:spTree>
    <p:extLst>
      <p:ext uri="{BB962C8B-B14F-4D97-AF65-F5344CB8AC3E}">
        <p14:creationId xmlns:p14="http://schemas.microsoft.com/office/powerpoint/2010/main" val="3491120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0"/>
            <a:ext cx="828092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Главной 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целью 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внедрения </a:t>
            </a: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информационных</a:t>
            </a:r>
            <a:endParaRPr lang="ru-RU" sz="20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технологий является создание единого </a:t>
            </a: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информационного</a:t>
            </a:r>
            <a:endParaRPr lang="ru-RU" sz="20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пространства образовательного учреждения, системы, </a:t>
            </a: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20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которой задействованы и на информационном уровне </a:t>
            </a: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связаны</a:t>
            </a:r>
            <a:endParaRPr lang="ru-RU" sz="20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участники учебно-воспитательного процесса: администрация,</a:t>
            </a:r>
          </a:p>
          <a:p>
            <a:pPr algn="just"/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педагоги, воспитанники и их родители</a:t>
            </a: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Для 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этого необходимы подготовленные</a:t>
            </a:r>
          </a:p>
          <a:p>
            <a:pPr algn="just"/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педагогические кадры, способные сочетать традиционные методы</a:t>
            </a:r>
          </a:p>
          <a:p>
            <a:pPr algn="just"/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 и современные информационные технологии</a:t>
            </a: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Педагог 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должен не только уметь пользоваться компьютером и</a:t>
            </a:r>
          </a:p>
          <a:p>
            <a:pPr algn="just"/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современным мультимедийным оборудованием, но и создавать</a:t>
            </a:r>
          </a:p>
          <a:p>
            <a:pPr algn="just"/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свои образовательные ресурсы, широко использовать их в своей</a:t>
            </a:r>
          </a:p>
          <a:p>
            <a:pPr algn="just"/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педагогической деятельности.</a:t>
            </a:r>
          </a:p>
        </p:txBody>
      </p:sp>
      <p:pic>
        <p:nvPicPr>
          <p:cNvPr id="1026" name="Picture 2" descr="https://dou18-dubna.ru/wp-content/uploads/2019/04/tmp104650332248106598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789040"/>
            <a:ext cx="2862300" cy="2932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3126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705678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использования ИКТ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sz="20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направлений развития </a:t>
            </a: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в 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соответствии с ФГОС;</a:t>
            </a:r>
          </a:p>
          <a:p>
            <a:endParaRPr lang="ru-RU" sz="20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ИКТ для изменения развивающей </a:t>
            </a: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среды в группе  детского 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сада;</a:t>
            </a:r>
          </a:p>
          <a:p>
            <a:endParaRPr lang="ru-RU" sz="20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Добиться активного использования </a:t>
            </a: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ИКТ педагогами 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учреждения в работе с детьми и родителями.</a:t>
            </a:r>
          </a:p>
        </p:txBody>
      </p:sp>
      <p:pic>
        <p:nvPicPr>
          <p:cNvPr id="2050" name="Picture 2" descr="https://i.ytimg.com/vi/sN-a-kglKsE/maxresdefaul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24" b="2730"/>
          <a:stretch/>
        </p:blipFill>
        <p:spPr bwMode="auto">
          <a:xfrm>
            <a:off x="1475656" y="3717032"/>
            <a:ext cx="4464496" cy="2952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0885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41946" y="404664"/>
            <a:ext cx="8183880" cy="1694502"/>
          </a:xfrm>
        </p:spPr>
        <p:txBody>
          <a:bodyPr>
            <a:normAutofit/>
          </a:bodyPr>
          <a:lstStyle/>
          <a:p>
            <a:pPr algn="ctr"/>
            <a:r>
              <a:rPr lang="ru-RU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своей работе педагог может использовать следующие средства информационно-коммуникативных технологий: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785786" y="2214554"/>
            <a:ext cx="7696200" cy="377665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ru-RU" sz="27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Компьютер</a:t>
            </a:r>
          </a:p>
          <a:p>
            <a:pPr>
              <a:lnSpc>
                <a:spcPct val="90000"/>
              </a:lnSpc>
            </a:pPr>
            <a:r>
              <a:rPr lang="ru-RU" sz="27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Принтер</a:t>
            </a:r>
            <a:endParaRPr lang="ru-RU" sz="27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27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Телевизор</a:t>
            </a:r>
            <a:endParaRPr lang="ru-RU" sz="27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27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Магнитофон</a:t>
            </a:r>
          </a:p>
          <a:p>
            <a:pPr>
              <a:lnSpc>
                <a:spcPct val="90000"/>
              </a:lnSpc>
            </a:pPr>
            <a:r>
              <a:rPr lang="ru-RU" sz="27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Фотоаппарат</a:t>
            </a:r>
          </a:p>
          <a:p>
            <a:pPr>
              <a:lnSpc>
                <a:spcPct val="90000"/>
              </a:lnSpc>
            </a:pPr>
            <a:r>
              <a:rPr lang="ru-RU" sz="27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Видеокамера</a:t>
            </a:r>
          </a:p>
          <a:p>
            <a:pPr>
              <a:lnSpc>
                <a:spcPct val="90000"/>
              </a:lnSpc>
            </a:pPr>
            <a:r>
              <a:rPr lang="ru-RU" sz="27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Электронные доски </a:t>
            </a:r>
            <a:endParaRPr lang="ru-RU" sz="27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27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Видеомагнитофон, DVD плейер </a:t>
            </a:r>
          </a:p>
          <a:p>
            <a:pPr>
              <a:lnSpc>
                <a:spcPct val="90000"/>
              </a:lnSpc>
            </a:pPr>
            <a:r>
              <a:rPr lang="ru-RU" sz="27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Мультимедийный проектор</a:t>
            </a:r>
          </a:p>
          <a:p>
            <a:pPr>
              <a:lnSpc>
                <a:spcPct val="90000"/>
              </a:lnSpc>
            </a:pPr>
            <a:endParaRPr lang="ru-RU" sz="27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700" dirty="0"/>
          </a:p>
        </p:txBody>
      </p:sp>
      <p:pic>
        <p:nvPicPr>
          <p:cNvPr id="3078" name="Picture 6" descr="https://sun9-30.userapi.com/impg/c857224/v857224076/19bcca/-d2wlLM1X8U.jpg?size=604x466&amp;quality=96&amp;sign=a17408d7819a2a4642c39f00497f4ae2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100" y="1844824"/>
            <a:ext cx="3938886" cy="3038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00042"/>
            <a:ext cx="8183880" cy="1857388"/>
          </a:xfrm>
        </p:spPr>
        <p:txBody>
          <a:bodyPr>
            <a:noAutofit/>
          </a:bodyPr>
          <a:lstStyle/>
          <a:p>
            <a:pPr algn="ctr"/>
            <a:r>
              <a:rPr lang="ru-RU" sz="4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Области применения ИКТ </a:t>
            </a:r>
            <a:br>
              <a:rPr lang="ru-RU" sz="4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педагогами ДОУ</a:t>
            </a:r>
            <a:endParaRPr lang="ru-RU" sz="40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916832"/>
            <a:ext cx="8183880" cy="3071834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Ведение документации.</a:t>
            </a:r>
          </a:p>
          <a:p>
            <a:pPr marL="514350" indent="-514350">
              <a:buNone/>
            </a:pPr>
            <a:endParaRPr lang="ru-RU" i="1" dirty="0" smtClean="0">
              <a:solidFill>
                <a:srgbClr val="002060"/>
              </a:solidFill>
            </a:endParaRPr>
          </a:p>
          <a:p>
            <a:pPr marL="981075" indent="-449263"/>
            <a:r>
              <a:rPr lang="ru-RU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Календарные планы</a:t>
            </a:r>
          </a:p>
          <a:p>
            <a:pPr marL="981075" indent="-449263"/>
            <a:r>
              <a:rPr lang="ru-RU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Перспективные планы</a:t>
            </a:r>
          </a:p>
          <a:p>
            <a:pPr marL="981075" indent="-449263"/>
            <a:r>
              <a:rPr lang="ru-RU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Портфолио</a:t>
            </a:r>
            <a:endParaRPr lang="ru-RU" sz="32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s://fb.ru/misc/i/gallery/96173/259047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933056"/>
            <a:ext cx="3552394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132856"/>
            <a:ext cx="8183880" cy="3177544"/>
          </a:xfrm>
        </p:spPr>
        <p:txBody>
          <a:bodyPr>
            <a:normAutofit/>
          </a:bodyPr>
          <a:lstStyle/>
          <a:p>
            <a:r>
              <a:rPr lang="ru-RU" sz="3200" b="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3200" b="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Методическая работа, повышение квалификации педагога.</a:t>
            </a:r>
            <a:r>
              <a:rPr lang="ru-RU" sz="3200" i="1" dirty="0" smtClean="0">
                <a:solidFill>
                  <a:srgbClr val="002060"/>
                </a:solidFill>
              </a:rPr>
              <a:t/>
            </a:r>
            <a:br>
              <a:rPr lang="ru-RU" sz="3200" i="1" dirty="0" smtClean="0">
                <a:solidFill>
                  <a:srgbClr val="002060"/>
                </a:solidFill>
              </a:rPr>
            </a:br>
            <a:endParaRPr lang="ru-RU" sz="32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218426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Области применения ИКТ </a:t>
            </a:r>
            <a:br>
              <a:rPr lang="ru-RU" sz="4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педагогами ДОУ</a:t>
            </a:r>
            <a:endParaRPr lang="ru-RU" sz="4000" i="1" dirty="0">
              <a:solidFill>
                <a:srgbClr val="FF0000"/>
              </a:solidFill>
            </a:endParaRPr>
          </a:p>
        </p:txBody>
      </p:sp>
      <p:pic>
        <p:nvPicPr>
          <p:cNvPr id="5122" name="Picture 2" descr="https://images.satu.kz/176507841_w640_h640_programmnoe-obespechen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068323"/>
            <a:ext cx="3744416" cy="3773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2643182"/>
            <a:ext cx="8183880" cy="157790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0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ru-RU" sz="3200" b="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Воспитательно-образовательный процесс.</a:t>
            </a:r>
            <a:r>
              <a:rPr lang="ru-RU" sz="3200" i="1" dirty="0" smtClean="0">
                <a:solidFill>
                  <a:srgbClr val="002060"/>
                </a:solidFill>
                <a:cs typeface="Times New Roman" pitchFamily="18" charset="0"/>
              </a:rPr>
              <a:t/>
            </a:r>
            <a:br>
              <a:rPr lang="ru-RU" sz="3200" i="1" dirty="0" smtClean="0">
                <a:solidFill>
                  <a:srgbClr val="002060"/>
                </a:solidFill>
                <a:cs typeface="Times New Roman" pitchFamily="18" charset="0"/>
              </a:rPr>
            </a:br>
            <a:r>
              <a:rPr lang="ru-RU" sz="2700" dirty="0" smtClean="0">
                <a:solidFill>
                  <a:srgbClr val="002060"/>
                </a:solidFill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rgbClr val="002060"/>
                </a:solidFill>
                <a:cs typeface="Times New Roman" pitchFamily="18" charset="0"/>
              </a:rPr>
            </a:b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204139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Области применения ИКТ </a:t>
            </a:r>
          </a:p>
          <a:p>
            <a:pPr algn="ctr">
              <a:buNone/>
            </a:pPr>
            <a:r>
              <a:rPr lang="ru-RU" sz="4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педагогами ДОУ</a:t>
            </a:r>
            <a:endParaRPr lang="ru-RU" sz="40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s://ds108.detsad.tver.ru/wp-content/uploads/sites/82/2021/03/img_5710ad9f00c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356992"/>
            <a:ext cx="5114958" cy="3385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218</TotalTime>
  <Words>796</Words>
  <Application>Microsoft Office PowerPoint</Application>
  <PresentationFormat>Экран (4:3)</PresentationFormat>
  <Paragraphs>130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7" baseType="lpstr">
      <vt:lpstr>Arial</vt:lpstr>
      <vt:lpstr>Impact</vt:lpstr>
      <vt:lpstr>Symbol</vt:lpstr>
      <vt:lpstr>Times New Roman</vt:lpstr>
      <vt:lpstr>Trebuchet MS</vt:lpstr>
      <vt:lpstr>Wingdings</vt:lpstr>
      <vt:lpstr>Wingdings 3</vt:lpstr>
      <vt:lpstr>Аспект</vt:lpstr>
      <vt:lpstr>Использование  информационно-коммуникационных технологий в ДОУ</vt:lpstr>
      <vt:lpstr>Если вы что-то не можете объяснить шестилетнему ребёнку, вы сами этого не понимаете.                                  Альберт Эйнштейн</vt:lpstr>
      <vt:lpstr>Презентация PowerPoint</vt:lpstr>
      <vt:lpstr>Презентация PowerPoint</vt:lpstr>
      <vt:lpstr>Презентация PowerPoint</vt:lpstr>
      <vt:lpstr>В своей работе педагог может использовать следующие средства информационно-коммуникативных технологий:</vt:lpstr>
      <vt:lpstr>Области применения ИКТ  педагогами ДОУ</vt:lpstr>
      <vt:lpstr>2. Методическая работа, повышение квалификации педагога. </vt:lpstr>
      <vt:lpstr>3. Воспитательно-образовательный процесс.  </vt:lpstr>
      <vt:lpstr>Области применения ИКТ  педагогами ДОУ</vt:lpstr>
      <vt:lpstr> Фотографии; Видеоролики; Видеофрагменты (фильмов, сказок, мультфильмов); Презентации (электронные книги, электронные выставки); Возможно создание коллекций цифровых фотографий и мультфильмов. </vt:lpstr>
      <vt:lpstr>Особое место при использовании ИКТ занимает работа с родителями: </vt:lpstr>
      <vt:lpstr>Презентация PowerPoint</vt:lpstr>
      <vt:lpstr>Презентация PowerPoint</vt:lpstr>
      <vt:lpstr>Презентация PowerPoint</vt:lpstr>
      <vt:lpstr>ПЕРИОДИЧНОСТЬ</vt:lpstr>
      <vt:lpstr>Основные направления развития ИКТ в условиях ДОУ</vt:lpstr>
      <vt:lpstr>Преимущества использования интерактивных материалов 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 информационно-коммуникационных технологий  в ДОУ</dc:title>
  <dc:creator>Рыбка</dc:creator>
  <cp:lastModifiedBy>1</cp:lastModifiedBy>
  <cp:revision>35</cp:revision>
  <dcterms:created xsi:type="dcterms:W3CDTF">2015-09-21T11:50:18Z</dcterms:created>
  <dcterms:modified xsi:type="dcterms:W3CDTF">2023-02-16T05:47:56Z</dcterms:modified>
</cp:coreProperties>
</file>