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57" autoAdjust="0"/>
  </p:normalViewPr>
  <p:slideViewPr>
    <p:cSldViewPr>
      <p:cViewPr varScale="1">
        <p:scale>
          <a:sx n="53" d="100"/>
          <a:sy n="53" d="100"/>
        </p:scale>
        <p:origin x="-117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3291-0F14-4E38-B6B4-B7978F31E17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51E5-ED6C-4D15-8315-13AEA9BF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4739280_top-fon-com-p-fon-dlya-prezentatsii-bezopasnost-dorozhno-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/>
              <a:t>«Детский сад «Чебурашка»</a:t>
            </a:r>
          </a:p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ела Яльчики Яльчикского муниципального округа Чувашской Республики»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«Развитие дошкольников посредством дидактических игр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 использованием </a:t>
            </a:r>
            <a:r>
              <a:rPr lang="ru-RU" sz="3600" b="1" i="1" dirty="0" smtClean="0">
                <a:solidFill>
                  <a:srgbClr val="FF0000"/>
                </a:solidFill>
              </a:rPr>
              <a:t>фонарика</a:t>
            </a:r>
            <a:r>
              <a:rPr lang="ru-RU" sz="3600" b="1" i="1" dirty="0" smtClean="0">
                <a:solidFill>
                  <a:srgbClr val="FF0000"/>
                </a:solidFill>
              </a:rPr>
              <a:t>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79715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Выполнила воспитатель </a:t>
            </a:r>
          </a:p>
          <a:p>
            <a:r>
              <a:rPr lang="ru-RU" sz="1600" b="1" dirty="0" smtClean="0"/>
              <a:t>первой квалификационной категории</a:t>
            </a:r>
          </a:p>
          <a:p>
            <a:r>
              <a:rPr lang="ru-RU" sz="1600" b="1" dirty="0" smtClean="0"/>
              <a:t>Мудрецова О.Н.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30216_095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48405" cy="2736304"/>
          </a:xfrm>
          <a:prstGeom prst="rect">
            <a:avLst/>
          </a:prstGeom>
        </p:spPr>
      </p:pic>
      <p:pic>
        <p:nvPicPr>
          <p:cNvPr id="5" name="Рисунок 4" descr="IMG_20230216_100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4091947" cy="3068960"/>
          </a:xfrm>
          <a:prstGeom prst="rect">
            <a:avLst/>
          </a:prstGeom>
        </p:spPr>
      </p:pic>
      <p:pic>
        <p:nvPicPr>
          <p:cNvPr id="6" name="Рисунок 5" descr="IMG_20230216_101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76672"/>
            <a:ext cx="3995936" cy="2996952"/>
          </a:xfrm>
          <a:prstGeom prst="rect">
            <a:avLst/>
          </a:prstGeom>
        </p:spPr>
      </p:pic>
      <p:pic>
        <p:nvPicPr>
          <p:cNvPr id="7" name="Рисунок 6" descr="IMG_20230216_1019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861048"/>
            <a:ext cx="38039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309_13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6632"/>
            <a:ext cx="3888432" cy="2916324"/>
          </a:xfrm>
          <a:prstGeom prst="rect">
            <a:avLst/>
          </a:prstGeom>
        </p:spPr>
      </p:pic>
      <p:pic>
        <p:nvPicPr>
          <p:cNvPr id="4" name="Рисунок 3" descr="IMG_20230309_133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717032"/>
            <a:ext cx="3995936" cy="2996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31409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Работа с родителями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301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Работа с педагогами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311_22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739280_top-fon-com-p-fon-dlya-prezentatsii-bezopasnost-dorozhno-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i="1" dirty="0" smtClean="0"/>
          </a:p>
          <a:p>
            <a:pPr algn="ctr"/>
            <a:r>
              <a:rPr lang="ru-RU" sz="2800" b="1" i="1" dirty="0" smtClean="0"/>
              <a:t>«Обучение ребёнка должно идти через игру. </a:t>
            </a:r>
          </a:p>
          <a:p>
            <a:pPr algn="ctr"/>
            <a:r>
              <a:rPr lang="ru-RU" sz="2800" b="1" i="1" dirty="0" smtClean="0"/>
              <a:t>В игре ребёнок обучается </a:t>
            </a:r>
          </a:p>
          <a:p>
            <a:pPr algn="ctr"/>
            <a:r>
              <a:rPr lang="ru-RU" sz="2800" b="1" i="1" dirty="0" smtClean="0"/>
              <a:t>легко и с интересом»</a:t>
            </a:r>
          </a:p>
          <a:p>
            <a:r>
              <a:rPr lang="ru-RU" sz="2800" dirty="0" smtClean="0"/>
              <a:t>                                                   В.А. Сухомлинский</a:t>
            </a:r>
            <a:endParaRPr lang="ru-RU" sz="2800" dirty="0"/>
          </a:p>
        </p:txBody>
      </p:sp>
      <p:pic>
        <p:nvPicPr>
          <p:cNvPr id="4" name="Рисунок 3" descr="IMG_20230216_094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5076056" cy="380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Цель:  </a:t>
            </a:r>
            <a:r>
              <a:rPr lang="ru-RU" sz="2000" b="1" dirty="0" smtClean="0"/>
              <a:t>расширить и закрепить знания детей посредством </a:t>
            </a:r>
          </a:p>
          <a:p>
            <a:r>
              <a:rPr lang="ru-RU" sz="2000" b="1" dirty="0" smtClean="0"/>
              <a:t>дидактических игр с использованием </a:t>
            </a:r>
            <a:r>
              <a:rPr lang="ru-RU" sz="2000" b="1" dirty="0" smtClean="0"/>
              <a:t> </a:t>
            </a:r>
            <a:r>
              <a:rPr lang="ru-RU" sz="2000" b="1" dirty="0" smtClean="0"/>
              <a:t>фонарика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484784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Задачи: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2492896"/>
          <a:ext cx="626469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</a:tblGrid>
              <a:tr h="275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родителей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педагогов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977"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ru-RU" sz="1600" b="1" i="1" dirty="0" smtClean="0"/>
                        <a:t>Обогащение</a:t>
                      </a:r>
                      <a:r>
                        <a:rPr lang="ru-RU" sz="1600" b="1" i="1" baseline="0" dirty="0" smtClean="0"/>
                        <a:t> словарного запаса;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600" b="1" i="1" baseline="0" dirty="0" smtClean="0"/>
                        <a:t>Развитие связной речи;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600" b="1" i="1" baseline="0" dirty="0" smtClean="0"/>
                        <a:t>Повышение интереса к занятиям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ru-RU" sz="1600" b="1" i="1" dirty="0" smtClean="0"/>
                        <a:t>Создание благоприятной атмосферы между родителями и </a:t>
                      </a:r>
                      <a:r>
                        <a:rPr lang="ru-RU" sz="1600" b="1" i="1" dirty="0" smtClean="0"/>
                        <a:t>детьми</a:t>
                      </a:r>
                      <a:endParaRPr lang="ru-RU" sz="1600" b="1" i="1" dirty="0" smtClean="0"/>
                    </a:p>
                    <a:p>
                      <a:pPr>
                        <a:buFont typeface="Arial" charset="0"/>
                        <a:buNone/>
                      </a:pPr>
                      <a:endParaRPr lang="ru-RU" sz="1600" b="1" i="1" dirty="0" smtClean="0"/>
                    </a:p>
                    <a:p>
                      <a:pPr>
                        <a:buFont typeface="Arial" charset="0"/>
                        <a:buNone/>
                      </a:pP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i="1" dirty="0" smtClean="0"/>
                        <a:t>Раскрывает</a:t>
                      </a:r>
                      <a:r>
                        <a:rPr lang="ru-RU" sz="1600" b="1" i="1" baseline="0" dirty="0" smtClean="0"/>
                        <a:t> новые приёмы взаимодействия с воспитанниками и их родителями;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/>
                        <a:t>Позволяет раскрыть педагогический потенциал</a:t>
                      </a:r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20230216_195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20688"/>
            <a:ext cx="2880320" cy="2160240"/>
          </a:xfrm>
          <a:prstGeom prst="rect">
            <a:avLst/>
          </a:prstGeom>
        </p:spPr>
      </p:pic>
      <p:pic>
        <p:nvPicPr>
          <p:cNvPr id="10" name="Рисунок 9" descr="IMG_20230216_200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20688"/>
            <a:ext cx="2843808" cy="2132856"/>
          </a:xfrm>
          <a:prstGeom prst="rect">
            <a:avLst/>
          </a:prstGeom>
        </p:spPr>
      </p:pic>
      <p:pic>
        <p:nvPicPr>
          <p:cNvPr id="11" name="Рисунок 10" descr="IMG_20230216_200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573016"/>
            <a:ext cx="2952328" cy="2214246"/>
          </a:xfrm>
          <a:prstGeom prst="rect">
            <a:avLst/>
          </a:prstGeom>
        </p:spPr>
      </p:pic>
      <p:pic>
        <p:nvPicPr>
          <p:cNvPr id="12" name="Рисунок 11" descr="IMG_20230216_2011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7" y="3573016"/>
            <a:ext cx="2976331" cy="223224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283968" y="1484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125312" y="2955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4211960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30308_195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2843808" cy="2132856"/>
          </a:xfrm>
          <a:prstGeom prst="rect">
            <a:avLst/>
          </a:prstGeom>
        </p:spPr>
      </p:pic>
      <p:pic>
        <p:nvPicPr>
          <p:cNvPr id="5" name="Рисунок 4" descr="IMG_20230308_195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84984"/>
            <a:ext cx="2808312" cy="2106234"/>
          </a:xfrm>
          <a:prstGeom prst="rect">
            <a:avLst/>
          </a:prstGeom>
        </p:spPr>
      </p:pic>
      <p:pic>
        <p:nvPicPr>
          <p:cNvPr id="6" name="Рисунок 5" descr="IMG_20230311_215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365104"/>
            <a:ext cx="2843807" cy="2132855"/>
          </a:xfrm>
          <a:prstGeom prst="rect">
            <a:avLst/>
          </a:prstGeom>
        </p:spPr>
      </p:pic>
      <p:pic>
        <p:nvPicPr>
          <p:cNvPr id="7" name="Рисунок 6" descr="IMG_20230308_195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77072"/>
            <a:ext cx="2843808" cy="2132856"/>
          </a:xfrm>
          <a:prstGeom prst="rect">
            <a:avLst/>
          </a:prstGeom>
        </p:spPr>
      </p:pic>
      <p:pic>
        <p:nvPicPr>
          <p:cNvPr id="8" name="Рисунок 7" descr="IMG_20230308_1948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941168"/>
            <a:ext cx="2915816" cy="1916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Игры на развитие речи способствуют обогащению словарного запаса и умению отвечать на вопросы полным предложением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30311_215736.jpg"/>
          <p:cNvPicPr>
            <a:picLocks noChangeAspect="1"/>
          </p:cNvPicPr>
          <p:nvPr/>
        </p:nvPicPr>
        <p:blipFill>
          <a:blip r:embed="rId3" cstate="print"/>
          <a:srcRect t="10731"/>
          <a:stretch>
            <a:fillRect/>
          </a:stretch>
        </p:blipFill>
        <p:spPr>
          <a:xfrm>
            <a:off x="1187624" y="2780928"/>
            <a:ext cx="3024336" cy="2024844"/>
          </a:xfrm>
          <a:prstGeom prst="rect">
            <a:avLst/>
          </a:prstGeom>
        </p:spPr>
      </p:pic>
      <p:pic>
        <p:nvPicPr>
          <p:cNvPr id="4" name="Рисунок 3" descr="IMG_20230311_215959.jpg"/>
          <p:cNvPicPr>
            <a:picLocks noChangeAspect="1"/>
          </p:cNvPicPr>
          <p:nvPr/>
        </p:nvPicPr>
        <p:blipFill>
          <a:blip r:embed="rId4" cstate="print"/>
          <a:srcRect l="-2381"/>
          <a:stretch>
            <a:fillRect/>
          </a:stretch>
        </p:blipFill>
        <p:spPr>
          <a:xfrm>
            <a:off x="4860032" y="2780928"/>
            <a:ext cx="3096344" cy="2052228"/>
          </a:xfrm>
          <a:prstGeom prst="rect">
            <a:avLst/>
          </a:prstGeom>
        </p:spPr>
      </p:pic>
      <p:pic>
        <p:nvPicPr>
          <p:cNvPr id="5" name="Рисунок 4" descr="IMG_20230311_2159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437112"/>
            <a:ext cx="3227851" cy="2420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20688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 области познавательного развития детей данный игровой приём  позволяет расширить представления о предметах и</a:t>
            </a:r>
          </a:p>
          <a:p>
            <a:pPr algn="ctr"/>
            <a:r>
              <a:rPr lang="ru-RU" sz="2000" b="1" i="1" dirty="0" smtClean="0"/>
              <a:t>закрепить </a:t>
            </a:r>
            <a:r>
              <a:rPr lang="ru-RU" sz="2000" b="1" i="1" dirty="0" smtClean="0"/>
              <a:t>пройденный материал</a:t>
            </a:r>
          </a:p>
          <a:p>
            <a:pPr algn="ctr"/>
            <a:endParaRPr lang="ru-RU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30311_215620.jpg"/>
          <p:cNvPicPr>
            <a:picLocks noChangeAspect="1"/>
          </p:cNvPicPr>
          <p:nvPr/>
        </p:nvPicPr>
        <p:blipFill>
          <a:blip r:embed="rId3" cstate="print"/>
          <a:srcRect t="24854"/>
          <a:stretch>
            <a:fillRect/>
          </a:stretch>
        </p:blipFill>
        <p:spPr>
          <a:xfrm>
            <a:off x="1691680" y="2852936"/>
            <a:ext cx="6084168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548680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Способствуют формированию</a:t>
            </a:r>
          </a:p>
          <a:p>
            <a:pPr algn="ctr"/>
            <a:r>
              <a:rPr lang="ru-RU" sz="2800" dirty="0" smtClean="0"/>
              <a:t> у детей интереса </a:t>
            </a:r>
          </a:p>
          <a:p>
            <a:pPr algn="ctr"/>
            <a:r>
              <a:rPr lang="ru-RU" sz="2800" dirty="0" smtClean="0"/>
              <a:t>к физкультуре и спорту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30311_215150.jpg"/>
          <p:cNvPicPr>
            <a:picLocks noChangeAspect="1"/>
          </p:cNvPicPr>
          <p:nvPr/>
        </p:nvPicPr>
        <p:blipFill>
          <a:blip r:embed="rId3" cstate="print"/>
          <a:srcRect t="14472"/>
          <a:stretch>
            <a:fillRect/>
          </a:stretch>
        </p:blipFill>
        <p:spPr>
          <a:xfrm>
            <a:off x="1259632" y="116632"/>
            <a:ext cx="4644008" cy="2978950"/>
          </a:xfrm>
          <a:prstGeom prst="rect">
            <a:avLst/>
          </a:prstGeom>
        </p:spPr>
      </p:pic>
      <p:pic>
        <p:nvPicPr>
          <p:cNvPr id="4" name="Рисунок 3" descr="IMG_20230311_215334.jpg"/>
          <p:cNvPicPr>
            <a:picLocks noChangeAspect="1"/>
          </p:cNvPicPr>
          <p:nvPr/>
        </p:nvPicPr>
        <p:blipFill>
          <a:blip r:embed="rId4" cstate="print"/>
          <a:srcRect t="5353" b="8993"/>
          <a:stretch>
            <a:fillRect/>
          </a:stretch>
        </p:blipFill>
        <p:spPr>
          <a:xfrm>
            <a:off x="1331640" y="3573016"/>
            <a:ext cx="4608512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620688"/>
            <a:ext cx="320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Развивают зрительно-моторную</a:t>
            </a:r>
          </a:p>
          <a:p>
            <a:pPr algn="ctr"/>
            <a:r>
              <a:rPr lang="ru-RU" sz="2400" b="1" i="1" dirty="0"/>
              <a:t>к</a:t>
            </a:r>
            <a:r>
              <a:rPr lang="ru-RU" sz="2400" b="1" i="1" dirty="0" smtClean="0"/>
              <a:t>оординацию,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14908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творчество и фантазию детей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2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30216_154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1650">
            <a:off x="1302379" y="492421"/>
            <a:ext cx="3323861" cy="2492896"/>
          </a:xfrm>
          <a:prstGeom prst="rect">
            <a:avLst/>
          </a:prstGeom>
        </p:spPr>
      </p:pic>
      <p:pic>
        <p:nvPicPr>
          <p:cNvPr id="6" name="Рисунок 5" descr="IMG_20230216_155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7547">
            <a:off x="5560764" y="305391"/>
            <a:ext cx="2193708" cy="2924944"/>
          </a:xfrm>
          <a:prstGeom prst="rect">
            <a:avLst/>
          </a:prstGeom>
        </p:spPr>
      </p:pic>
      <p:pic>
        <p:nvPicPr>
          <p:cNvPr id="7" name="Рисунок 6" descr="IMG_20230216_155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5560">
            <a:off x="1179396" y="3544792"/>
            <a:ext cx="3347864" cy="2510898"/>
          </a:xfrm>
          <a:prstGeom prst="rect">
            <a:avLst/>
          </a:prstGeom>
        </p:spPr>
      </p:pic>
      <p:pic>
        <p:nvPicPr>
          <p:cNvPr id="8" name="Рисунок 7" descr="IMG_20230216_155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6839">
            <a:off x="4741950" y="3619934"/>
            <a:ext cx="3342049" cy="250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168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Чебурашка</cp:lastModifiedBy>
  <cp:revision>17</cp:revision>
  <dcterms:created xsi:type="dcterms:W3CDTF">2023-03-12T16:33:01Z</dcterms:created>
  <dcterms:modified xsi:type="dcterms:W3CDTF">2023-03-13T16:49:46Z</dcterms:modified>
</cp:coreProperties>
</file>