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60" r:id="rId4"/>
    <p:sldId id="261" r:id="rId5"/>
    <p:sldId id="259" r:id="rId6"/>
    <p:sldId id="263" r:id="rId7"/>
    <p:sldId id="262" r:id="rId8"/>
    <p:sldId id="266"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8BCD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9F9D1-4CBB-48A6-B7A9-CF4E7ECED1E3}" type="datetimeFigureOut">
              <a:rPr lang="ru-RU" smtClean="0"/>
              <a:t>30.04.2017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89688-9305-48C8-9935-5E2555D965F7}" type="slidenum">
              <a:rPr lang="ru-RU" smtClean="0"/>
              <a:t>‹#›</a:t>
            </a:fld>
            <a:endParaRPr lang="ru-RU"/>
          </a:p>
        </p:txBody>
      </p:sp>
    </p:spTree>
    <p:extLst>
      <p:ext uri="{BB962C8B-B14F-4D97-AF65-F5344CB8AC3E}">
        <p14:creationId xmlns:p14="http://schemas.microsoft.com/office/powerpoint/2010/main" val="716242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2A89688-9305-48C8-9935-5E2555D965F7}" type="slidenum">
              <a:rPr lang="ru-RU" smtClean="0"/>
              <a:t>7</a:t>
            </a:fld>
            <a:endParaRPr lang="ru-RU"/>
          </a:p>
        </p:txBody>
      </p:sp>
    </p:spTree>
    <p:extLst>
      <p:ext uri="{BB962C8B-B14F-4D97-AF65-F5344CB8AC3E}">
        <p14:creationId xmlns:p14="http://schemas.microsoft.com/office/powerpoint/2010/main" val="129006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962EE500-4943-4CB6-9E7B-9F446A65D6BB}" type="datetimeFigureOut">
              <a:rPr lang="ru-RU">
                <a:solidFill>
                  <a:prstClr val="black"/>
                </a:solidFill>
              </a:rPr>
              <a:pPr/>
              <a:t>30.04.2017</a:t>
            </a:fld>
            <a:endParaRPr lang="ru-RU">
              <a:solidFill>
                <a:prstClr val="black"/>
              </a:solidFill>
            </a:endParaRPr>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3F164FA9-CDEB-4FBB-BC00-DA98D384A73B}" type="slidenum">
              <a:rPr lang="ru-RU">
                <a:solidFill>
                  <a:prstClr val="black"/>
                </a:solidFill>
              </a:rPr>
              <a:pPr/>
              <a:t>‹#›</a:t>
            </a:fld>
            <a:endParaRPr lang="ru-RU">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3" name="Прямоугольник 12"/>
          <p:cNvSpPr/>
          <p:nvPr userDrawn="1"/>
        </p:nvSpPr>
        <p:spPr>
          <a:xfrm>
            <a:off x="142844" y="142852"/>
            <a:ext cx="8858312" cy="6572296"/>
          </a:xfrm>
          <a:prstGeom prst="rect">
            <a:avLst/>
          </a:prstGeom>
          <a:solidFill>
            <a:schemeClr val="accent1">
              <a:alpha val="0"/>
            </a:schemeClr>
          </a:solidFill>
          <a:ln>
            <a:solidFill>
              <a:srgbClr val="00B0F0"/>
            </a:solidFill>
          </a:ln>
          <a:effectLst>
            <a:glow rad="101600">
              <a:schemeClr val="accent5">
                <a:satMod val="175000"/>
                <a:alpha val="40000"/>
              </a:schemeClr>
            </a:glow>
          </a:effectLst>
          <a:scene3d>
            <a:camera prst="orthographicFront"/>
            <a:lightRig rig="threePt" dir="t"/>
          </a:scene3d>
          <a:sp3d>
            <a:bevelT h="0" prst="softRound"/>
            <a:bevelB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4" name="Прямоугольник 13"/>
          <p:cNvSpPr/>
          <p:nvPr userDrawn="1"/>
        </p:nvSpPr>
        <p:spPr>
          <a:xfrm>
            <a:off x="1285852" y="142852"/>
            <a:ext cx="7724860" cy="6572296"/>
          </a:xfrm>
          <a:prstGeom prst="rect">
            <a:avLst/>
          </a:prstGeom>
          <a:solidFill>
            <a:srgbClr val="8BCDFF"/>
          </a:solidFill>
          <a:ln>
            <a:solidFill>
              <a:srgbClr val="00B0F0"/>
            </a:solidFill>
          </a:ln>
          <a:effectLst>
            <a:glow rad="101600">
              <a:schemeClr val="accent5">
                <a:satMod val="175000"/>
                <a:alpha val="40000"/>
              </a:schemeClr>
            </a:glow>
          </a:effectLst>
          <a:scene3d>
            <a:camera prst="orthographicFront"/>
            <a:lightRig rig="threePt" dir="t"/>
          </a:scene3d>
          <a:sp3d>
            <a:bevelT h="0" prst="softRound"/>
            <a:bevelB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16" name="Рисунок 15" descr="0_6a837_8225efc1_L.png"/>
          <p:cNvPicPr>
            <a:picLocks noChangeAspect="1"/>
          </p:cNvPicPr>
          <p:nvPr userDrawn="1"/>
        </p:nvPicPr>
        <p:blipFill>
          <a:blip r:embed="rId13" cstate="email"/>
          <a:stretch>
            <a:fillRect/>
          </a:stretch>
        </p:blipFill>
        <p:spPr>
          <a:xfrm>
            <a:off x="1285852" y="142852"/>
            <a:ext cx="7715304" cy="6572296"/>
          </a:xfrm>
          <a:prstGeom prst="rect">
            <a:avLst/>
          </a:prstGeom>
        </p:spPr>
      </p:pic>
      <p:pic>
        <p:nvPicPr>
          <p:cNvPr id="19" name="Рисунок 18" descr="0_66cfe_c3d35db6_M.png"/>
          <p:cNvPicPr>
            <a:picLocks noChangeAspect="1"/>
          </p:cNvPicPr>
          <p:nvPr userDrawn="1"/>
        </p:nvPicPr>
        <p:blipFill>
          <a:blip r:embed="rId14" cstate="email"/>
          <a:stretch>
            <a:fillRect/>
          </a:stretch>
        </p:blipFill>
        <p:spPr>
          <a:xfrm flipH="1">
            <a:off x="0" y="4964802"/>
            <a:ext cx="1785917" cy="1893198"/>
          </a:xfrm>
          <a:prstGeom prst="rect">
            <a:avLst/>
          </a:prstGeom>
        </p:spPr>
      </p:pic>
      <p:pic>
        <p:nvPicPr>
          <p:cNvPr id="22" name="Рисунок 21" descr="0_66cfe_c3d35db6_M.png"/>
          <p:cNvPicPr>
            <a:picLocks noChangeAspect="1"/>
          </p:cNvPicPr>
          <p:nvPr userDrawn="1"/>
        </p:nvPicPr>
        <p:blipFill>
          <a:blip r:embed="rId14" cstate="email"/>
          <a:stretch>
            <a:fillRect/>
          </a:stretch>
        </p:blipFill>
        <p:spPr>
          <a:xfrm flipH="1">
            <a:off x="0" y="1571612"/>
            <a:ext cx="1785917" cy="1893198"/>
          </a:xfrm>
          <a:prstGeom prst="rect">
            <a:avLst/>
          </a:prstGeom>
        </p:spPr>
      </p:pic>
      <p:pic>
        <p:nvPicPr>
          <p:cNvPr id="20" name="Рисунок 19" descr="0_66cfe_c3d35db6_M.png"/>
          <p:cNvPicPr>
            <a:picLocks noChangeAspect="1"/>
          </p:cNvPicPr>
          <p:nvPr userDrawn="1"/>
        </p:nvPicPr>
        <p:blipFill>
          <a:blip r:embed="rId14" cstate="email"/>
          <a:stretch>
            <a:fillRect/>
          </a:stretch>
        </p:blipFill>
        <p:spPr>
          <a:xfrm>
            <a:off x="0" y="3214686"/>
            <a:ext cx="1785917" cy="1893198"/>
          </a:xfrm>
          <a:prstGeom prst="rect">
            <a:avLst/>
          </a:prstGeom>
        </p:spPr>
      </p:pic>
      <p:pic>
        <p:nvPicPr>
          <p:cNvPr id="21" name="Рисунок 20" descr="0_66cfe_c3d35db6_M.png"/>
          <p:cNvPicPr>
            <a:picLocks noChangeAspect="1"/>
          </p:cNvPicPr>
          <p:nvPr userDrawn="1"/>
        </p:nvPicPr>
        <p:blipFill>
          <a:blip r:embed="rId14" cstate="email"/>
          <a:stretch>
            <a:fillRect/>
          </a:stretch>
        </p:blipFill>
        <p:spPr>
          <a:xfrm>
            <a:off x="0" y="0"/>
            <a:ext cx="1785917" cy="1893198"/>
          </a:xfrm>
          <a:prstGeom prst="rect">
            <a:avLst/>
          </a:prstGeom>
        </p:spPr>
      </p:pic>
      <p:sp>
        <p:nvSpPr>
          <p:cNvPr id="7" name="Прямоугольник 6"/>
          <p:cNvSpPr/>
          <p:nvPr userDrawn="1"/>
        </p:nvSpPr>
        <p:spPr>
          <a:xfrm>
            <a:off x="0" y="6642556"/>
            <a:ext cx="938629" cy="215444"/>
          </a:xfrm>
          <a:prstGeom prst="rect">
            <a:avLst/>
          </a:prstGeom>
        </p:spPr>
        <p:txBody>
          <a:bodyPr wrap="none">
            <a:spAutoFit/>
          </a:bodyPr>
          <a:lstStyle/>
          <a:p>
            <a:r>
              <a:rPr lang="en-US" sz="800" dirty="0">
                <a:solidFill>
                  <a:prstClr val="black"/>
                </a:solidFill>
                <a:latin typeface="Times New Roman" pitchFamily="18" charset="0"/>
                <a:cs typeface="Times New Roman" pitchFamily="18" charset="0"/>
              </a:rPr>
              <a:t>http://linda6035.ucoz.ru/</a:t>
            </a:r>
            <a:endParaRPr lang="ru-RU" sz="800" dirty="0">
              <a:solidFill>
                <a:prstClr val="black"/>
              </a:solidFill>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428860" y="5085347"/>
            <a:ext cx="5424173" cy="369332"/>
          </a:xfrm>
          <a:prstGeom prst="rect">
            <a:avLst/>
          </a:prstGeom>
        </p:spPr>
        <p:txBody>
          <a:bodyPr wrap="square">
            <a:spAutoFit/>
          </a:bodyPr>
          <a:lstStyle/>
          <a:p>
            <a:pPr algn="ctr">
              <a:defRPr/>
            </a:pPr>
            <a:endParaRPr lang="ru-RU" dirty="0">
              <a:solidFill>
                <a:prstClr val="black"/>
              </a:solidFill>
              <a:effectLst>
                <a:outerShdw blurRad="38100" dist="38100" dir="2700000" algn="tl">
                  <a:srgbClr val="000000">
                    <a:alpha val="43137"/>
                  </a:srgbClr>
                </a:outerShdw>
              </a:effectLst>
              <a:latin typeface="Monotype Corsiva" pitchFamily="66" charset="0"/>
            </a:endParaRPr>
          </a:p>
        </p:txBody>
      </p:sp>
      <p:sp>
        <p:nvSpPr>
          <p:cNvPr id="3" name="Прямоугольник 2"/>
          <p:cNvSpPr/>
          <p:nvPr/>
        </p:nvSpPr>
        <p:spPr>
          <a:xfrm>
            <a:off x="2555776" y="1652207"/>
            <a:ext cx="4519404" cy="584775"/>
          </a:xfrm>
          <a:prstGeom prst="rect">
            <a:avLst/>
          </a:prstGeom>
        </p:spPr>
        <p:txBody>
          <a:bodyPr wrap="square">
            <a:spAutoFit/>
          </a:bodyPr>
          <a:lstStyle/>
          <a:p>
            <a:r>
              <a:rPr lang="ru-RU" sz="3200" i="1" dirty="0" smtClean="0">
                <a:solidFill>
                  <a:srgbClr val="FF0000"/>
                </a:solidFill>
                <a:effectLst>
                  <a:outerShdw blurRad="38100" dist="38100" dir="2700000" algn="tl">
                    <a:srgbClr val="000000">
                      <a:alpha val="43137"/>
                    </a:srgbClr>
                  </a:outerShdw>
                </a:effectLst>
              </a:rPr>
              <a:t>Консультация логопеда</a:t>
            </a:r>
          </a:p>
        </p:txBody>
      </p:sp>
      <p:sp>
        <p:nvSpPr>
          <p:cNvPr id="4" name="TextBox 3"/>
          <p:cNvSpPr txBox="1"/>
          <p:nvPr/>
        </p:nvSpPr>
        <p:spPr>
          <a:xfrm>
            <a:off x="1835696" y="2132856"/>
            <a:ext cx="7128792" cy="1200329"/>
          </a:xfrm>
          <a:prstGeom prst="rect">
            <a:avLst/>
          </a:prstGeom>
          <a:noFill/>
        </p:spPr>
        <p:txBody>
          <a:bodyPr wrap="square" rtlCol="0">
            <a:spAutoFit/>
          </a:bodyPr>
          <a:lstStyle/>
          <a:p>
            <a:r>
              <a:rPr lang="ru-RU" sz="3600" b="1" dirty="0" smtClean="0">
                <a:solidFill>
                  <a:srgbClr val="FF0000"/>
                </a:solidFill>
                <a:effectLst>
                  <a:outerShdw blurRad="38100" dist="38100" dir="2700000" algn="tl">
                    <a:srgbClr val="000000">
                      <a:alpha val="43137"/>
                    </a:srgbClr>
                  </a:outerShdw>
                </a:effectLst>
              </a:rPr>
              <a:t>Тема: «</a:t>
            </a:r>
            <a:r>
              <a:rPr lang="ru-RU" sz="3600" b="1" dirty="0">
                <a:solidFill>
                  <a:srgbClr val="FF0000"/>
                </a:solidFill>
                <a:effectLst>
                  <a:outerShdw blurRad="38100" dist="38100" dir="2700000" algn="tl">
                    <a:srgbClr val="000000">
                      <a:alpha val="43137"/>
                    </a:srgbClr>
                  </a:outerShdw>
                </a:effectLst>
              </a:rPr>
              <a:t>Развитие мелкой моторики </a:t>
            </a:r>
            <a:endParaRPr lang="ru-RU" sz="3600" b="1" dirty="0" smtClean="0">
              <a:solidFill>
                <a:srgbClr val="FF0000"/>
              </a:solidFill>
              <a:effectLst>
                <a:outerShdw blurRad="38100" dist="38100" dir="2700000" algn="tl">
                  <a:srgbClr val="000000">
                    <a:alpha val="43137"/>
                  </a:srgbClr>
                </a:outerShdw>
              </a:effectLst>
            </a:endParaRPr>
          </a:p>
          <a:p>
            <a:r>
              <a:rPr lang="ru-RU" sz="3600" b="1" dirty="0" smtClean="0">
                <a:solidFill>
                  <a:srgbClr val="FF0000"/>
                </a:solidFill>
                <a:effectLst>
                  <a:outerShdw blurRad="38100" dist="38100" dir="2700000" algn="tl">
                    <a:srgbClr val="000000">
                      <a:alpha val="43137"/>
                    </a:srgbClr>
                  </a:outerShdw>
                </a:effectLst>
              </a:rPr>
              <a:t>у </a:t>
            </a:r>
            <a:r>
              <a:rPr lang="ru-RU" sz="3600" b="1" dirty="0">
                <a:solidFill>
                  <a:srgbClr val="FF0000"/>
                </a:solidFill>
                <a:effectLst>
                  <a:outerShdw blurRad="38100" dist="38100" dir="2700000" algn="tl">
                    <a:srgbClr val="000000">
                      <a:alpha val="43137"/>
                    </a:srgbClr>
                  </a:outerShdw>
                </a:effectLst>
              </a:rPr>
              <a:t>детей с нарушением речи</a:t>
            </a:r>
            <a:r>
              <a:rPr lang="ru-RU" sz="3600" b="1" dirty="0" smtClean="0">
                <a:solidFill>
                  <a:srgbClr val="FF0000"/>
                </a:solidFill>
                <a:effectLst>
                  <a:outerShdw blurRad="38100" dist="38100" dir="2700000" algn="tl">
                    <a:srgbClr val="000000">
                      <a:alpha val="43137"/>
                    </a:srgbClr>
                  </a:outerShdw>
                </a:effectLst>
              </a:rPr>
              <a:t>»</a:t>
            </a:r>
            <a:endParaRPr lang="ru-RU" sz="36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227308" y="5517232"/>
            <a:ext cx="4707766" cy="1138773"/>
          </a:xfrm>
          <a:prstGeom prst="rect">
            <a:avLst/>
          </a:prstGeom>
          <a:noFill/>
          <a:ln>
            <a:noFill/>
          </a:ln>
          <a:effectLst>
            <a:glow rad="228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ru-RU" sz="2000" b="1" i="1" smtClean="0">
                <a:solidFill>
                  <a:srgbClr val="FF3399"/>
                </a:solidFill>
              </a:rPr>
              <a:t>Подготовила </a:t>
            </a:r>
            <a:r>
              <a:rPr lang="ru-RU" sz="2000" b="1" i="1" smtClean="0">
                <a:solidFill>
                  <a:srgbClr val="FF3399"/>
                </a:solidFill>
              </a:rPr>
              <a:t>учитель-логопед:</a:t>
            </a:r>
            <a:endParaRPr lang="ru-RU" sz="2000" b="1" i="1" dirty="0" smtClean="0">
              <a:solidFill>
                <a:srgbClr val="FF3399"/>
              </a:solidFill>
            </a:endParaRPr>
          </a:p>
          <a:p>
            <a:r>
              <a:rPr lang="ru-RU" sz="2400" b="1" i="1" dirty="0" smtClean="0">
                <a:solidFill>
                  <a:srgbClr val="FF3399"/>
                </a:solidFill>
              </a:rPr>
              <a:t>Пирожкова</a:t>
            </a:r>
            <a:r>
              <a:rPr lang="ru-RU" sz="2400" b="1" i="1" dirty="0" smtClean="0">
                <a:solidFill>
                  <a:srgbClr val="FF3399"/>
                </a:solidFill>
              </a:rPr>
              <a:t> </a:t>
            </a:r>
            <a:r>
              <a:rPr lang="ru-RU" sz="2400" b="1" i="1" dirty="0" smtClean="0">
                <a:solidFill>
                  <a:srgbClr val="FF3399"/>
                </a:solidFill>
              </a:rPr>
              <a:t>Екатерина Михайловна</a:t>
            </a:r>
            <a:endParaRPr lang="ru-RU" sz="2400" b="1" i="1" dirty="0">
              <a:solidFill>
                <a:srgbClr val="FF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
                                        </p:tgtEl>
                                        <p:attrNameLst>
                                          <p:attrName>ppt_y</p:attrName>
                                        </p:attrNameLst>
                                      </p:cBhvr>
                                      <p:tavLst>
                                        <p:tav tm="0">
                                          <p:val>
                                            <p:strVal val="#ppt_y"/>
                                          </p:val>
                                        </p:tav>
                                        <p:tav tm="100000">
                                          <p:val>
                                            <p:strVal val="#ppt_y"/>
                                          </p:val>
                                        </p:tav>
                                      </p:tavLst>
                                    </p:anim>
                                    <p:anim calcmode="lin" valueType="num">
                                      <p:cBhvr>
                                        <p:cTn id="15"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
                                        </p:tgtEl>
                                      </p:cBhvr>
                                    </p:animEffect>
                                  </p:childTnLst>
                                </p:cTn>
                              </p:par>
                              <p:par>
                                <p:cTn id="18" presetID="56" presetClass="entr" presetSubtype="0" fill="hold" grpId="0" nodeType="withEffect">
                                  <p:stCondLst>
                                    <p:cond delay="0"/>
                                  </p:stCondLst>
                                  <p:iterate type="lt">
                                    <p:tmPct val="10000"/>
                                  </p:iterate>
                                  <p:childTnLst>
                                    <p:set>
                                      <p:cBhvr>
                                        <p:cTn id="19" dur="1" fill="hold">
                                          <p:stCondLst>
                                            <p:cond delay="0"/>
                                          </p:stCondLst>
                                        </p:cTn>
                                        <p:tgtEl>
                                          <p:spTgt spid="7"/>
                                        </p:tgtEl>
                                        <p:attrNameLst>
                                          <p:attrName>style.visibility</p:attrName>
                                        </p:attrNameLst>
                                      </p:cBhvr>
                                      <p:to>
                                        <p:strVal val="visible"/>
                                      </p:to>
                                    </p:set>
                                    <p:anim by="(-#ppt_w*2)" calcmode="lin" valueType="num">
                                      <p:cBhvr rctx="PPT">
                                        <p:cTn id="20" dur="500" autoRev="1" fill="hold">
                                          <p:stCondLst>
                                            <p:cond delay="0"/>
                                          </p:stCondLst>
                                        </p:cTn>
                                        <p:tgtEl>
                                          <p:spTgt spid="7"/>
                                        </p:tgtEl>
                                        <p:attrNameLst>
                                          <p:attrName>ppt_w</p:attrName>
                                        </p:attrNameLst>
                                      </p:cBhvr>
                                    </p:anim>
                                    <p:anim by="(#ppt_w*0.50)" calcmode="lin" valueType="num">
                                      <p:cBhvr>
                                        <p:cTn id="21" dur="500" decel="50000" autoRev="1" fill="hold">
                                          <p:stCondLst>
                                            <p:cond delay="0"/>
                                          </p:stCondLst>
                                        </p:cTn>
                                        <p:tgtEl>
                                          <p:spTgt spid="7"/>
                                        </p:tgtEl>
                                        <p:attrNameLst>
                                          <p:attrName>ppt_x</p:attrName>
                                        </p:attrNameLst>
                                      </p:cBhvr>
                                    </p:anim>
                                    <p:anim from="(-#ppt_h/2)" to="(#ppt_y)" calcmode="lin" valueType="num">
                                      <p:cBhvr>
                                        <p:cTn id="22" dur="1000" fill="hold">
                                          <p:stCondLst>
                                            <p:cond delay="0"/>
                                          </p:stCondLst>
                                        </p:cTn>
                                        <p:tgtEl>
                                          <p:spTgt spid="7"/>
                                        </p:tgtEl>
                                        <p:attrNameLst>
                                          <p:attrName>ppt_y</p:attrName>
                                        </p:attrNameLst>
                                      </p:cBhvr>
                                    </p:anim>
                                    <p:animRot by="21600000">
                                      <p:cBhvr>
                                        <p:cTn id="23"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556792"/>
            <a:ext cx="6907660" cy="923330"/>
          </a:xfrm>
          <a:prstGeom prst="rect">
            <a:avLst/>
          </a:prstGeom>
          <a:noFill/>
          <a:effectLst>
            <a:glow rad="1828800">
              <a:schemeClr val="accent1">
                <a:alpha val="40000"/>
              </a:schemeClr>
            </a:glow>
            <a:reflection blurRad="6350" stA="52000" endA="300" endPos="35000" dir="5400000" sy="-100000" algn="bl" rotWithShape="0"/>
          </a:effectLst>
          <a:scene3d>
            <a:camera prst="orthographicFront"/>
            <a:lightRig rig="threePt" dir="t"/>
          </a:scene3d>
          <a:sp3d prstMaterial="dkEdge">
            <a:bevelT prst="relaxedInset"/>
          </a:sp3d>
        </p:spPr>
        <p:txBody>
          <a:bodyPr wrap="none" rtlCol="0">
            <a:spAutoFit/>
          </a:bodyPr>
          <a:lstStyle/>
          <a:p>
            <a:r>
              <a:rPr lang="ru-RU" sz="5400" b="1" dirty="0" smtClean="0">
                <a:solidFill>
                  <a:srgbClr val="FF0000"/>
                </a:solidFill>
                <a:effectLst>
                  <a:outerShdw blurRad="38100" dist="38100" dir="2700000" algn="tl">
                    <a:srgbClr val="000000">
                      <a:alpha val="43137"/>
                    </a:srgbClr>
                  </a:outerShdw>
                </a:effectLst>
              </a:rPr>
              <a:t>Спасибо </a:t>
            </a:r>
            <a:r>
              <a:rPr lang="ru-RU" sz="5400" b="1" dirty="0">
                <a:solidFill>
                  <a:srgbClr val="FF0000"/>
                </a:solidFill>
                <a:effectLst>
                  <a:outerShdw blurRad="38100" dist="38100" dir="2700000" algn="tl">
                    <a:srgbClr val="000000">
                      <a:alpha val="43137"/>
                    </a:srgbClr>
                  </a:outerShdw>
                </a:effectLst>
              </a:rPr>
              <a:t>з</a:t>
            </a:r>
            <a:r>
              <a:rPr lang="ru-RU" sz="5400" b="1" dirty="0" smtClean="0">
                <a:solidFill>
                  <a:srgbClr val="FF0000"/>
                </a:solidFill>
                <a:effectLst>
                  <a:outerShdw blurRad="38100" dist="38100" dir="2700000" algn="tl">
                    <a:srgbClr val="000000">
                      <a:alpha val="43137"/>
                    </a:srgbClr>
                  </a:outerShdw>
                </a:effectLst>
              </a:rPr>
              <a:t>а внимание!</a:t>
            </a:r>
            <a:endParaRPr lang="ru-RU" sz="5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77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7" fill="hold">
                                          <p:stCondLst>
                                            <p:cond delay="0"/>
                                          </p:stCondLst>
                                        </p:cTn>
                                        <p:tgtEl>
                                          <p:spTgt spid="2"/>
                                        </p:tgtEl>
                                        <p:attrNameLst>
                                          <p:attrName>style.rotation</p:attrName>
                                        </p:attrNameLst>
                                      </p:cBhvr>
                                      <p:to>
                                        <p:strVal val="-45.0"/>
                                      </p:to>
                                    </p:set>
                                    <p:anim calcmode="lin" valueType="num">
                                      <p:cBhvr>
                                        <p:cTn id="8" dur="227" fill="hold">
                                          <p:stCondLst>
                                            <p:cond delay="227"/>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7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childTnLst>
                          </p:cTn>
                        </p:par>
                        <p:par>
                          <p:cTn id="16" fill="hold">
                            <p:stCondLst>
                              <p:cond delay="5250"/>
                            </p:stCondLst>
                            <p:childTnLst>
                              <p:par>
                                <p:cTn id="17" presetID="26" presetClass="emph" presetSubtype="0" fill="hold" grpId="2" nodeType="afterEffect">
                                  <p:stCondLst>
                                    <p:cond delay="0"/>
                                  </p:stCondLst>
                                  <p:iterate type="lt">
                                    <p:tmPct val="0"/>
                                  </p:iterate>
                                  <p:childTnLst>
                                    <p:animEffect transition="out" filter="fade">
                                      <p:cBhvr>
                                        <p:cTn id="18" dur="500" tmFilter="0, 0; .2, .5; .8, .5; 1, 0"/>
                                        <p:tgtEl>
                                          <p:spTgt spid="2"/>
                                        </p:tgtEl>
                                      </p:cBhvr>
                                    </p:animEffect>
                                    <p:animScale>
                                      <p:cBhvr>
                                        <p:cTn id="19" dur="250" autoRev="1" fill="hold"/>
                                        <p:tgtEl>
                                          <p:spTgt spid="2"/>
                                        </p:tgtEl>
                                      </p:cBhvr>
                                      <p:by x="105000" y="105000"/>
                                    </p:animScale>
                                  </p:childTnLst>
                                </p:cTn>
                              </p:par>
                            </p:childTnLst>
                          </p:cTn>
                        </p:par>
                        <p:par>
                          <p:cTn id="20" fill="hold">
                            <p:stCondLst>
                              <p:cond delay="5750"/>
                            </p:stCondLst>
                            <p:childTnLst>
                              <p:par>
                                <p:cTn id="21" presetID="32" presetClass="emph" presetSubtype="0" fill="hold" grpId="3" nodeType="afterEffect">
                                  <p:stCondLst>
                                    <p:cond delay="0"/>
                                  </p:stCondLst>
                                  <p:iterate type="lt">
                                    <p:tmPct val="0"/>
                                  </p:iterate>
                                  <p:childTnLst>
                                    <p:animRot by="120000">
                                      <p:cBhvr>
                                        <p:cTn id="22" dur="100" fill="hold">
                                          <p:stCondLst>
                                            <p:cond delay="0"/>
                                          </p:stCondLst>
                                        </p:cTn>
                                        <p:tgtEl>
                                          <p:spTgt spid="2"/>
                                        </p:tgtEl>
                                        <p:attrNameLst>
                                          <p:attrName>r</p:attrName>
                                        </p:attrNameLst>
                                      </p:cBhvr>
                                    </p:animRot>
                                    <p:animRot by="-240000">
                                      <p:cBhvr>
                                        <p:cTn id="23" dur="200" fill="hold">
                                          <p:stCondLst>
                                            <p:cond delay="200"/>
                                          </p:stCondLst>
                                        </p:cTn>
                                        <p:tgtEl>
                                          <p:spTgt spid="2"/>
                                        </p:tgtEl>
                                        <p:attrNameLst>
                                          <p:attrName>r</p:attrName>
                                        </p:attrNameLst>
                                      </p:cBhvr>
                                    </p:animRot>
                                    <p:animRot by="240000">
                                      <p:cBhvr>
                                        <p:cTn id="24" dur="200" fill="hold">
                                          <p:stCondLst>
                                            <p:cond delay="400"/>
                                          </p:stCondLst>
                                        </p:cTn>
                                        <p:tgtEl>
                                          <p:spTgt spid="2"/>
                                        </p:tgtEl>
                                        <p:attrNameLst>
                                          <p:attrName>r</p:attrName>
                                        </p:attrNameLst>
                                      </p:cBhvr>
                                    </p:animRot>
                                    <p:animRot by="-240000">
                                      <p:cBhvr>
                                        <p:cTn id="25" dur="200" fill="hold">
                                          <p:stCondLst>
                                            <p:cond delay="600"/>
                                          </p:stCondLst>
                                        </p:cTn>
                                        <p:tgtEl>
                                          <p:spTgt spid="2"/>
                                        </p:tgtEl>
                                        <p:attrNameLst>
                                          <p:attrName>r</p:attrName>
                                        </p:attrNameLst>
                                      </p:cBhvr>
                                    </p:animRot>
                                    <p:animRot by="120000">
                                      <p:cBhvr>
                                        <p:cTn id="26" dur="200" fill="hold">
                                          <p:stCondLst>
                                            <p:cond delay="800"/>
                                          </p:stCondLst>
                                        </p:cTn>
                                        <p:tgtEl>
                                          <p:spTgt spid="2"/>
                                        </p:tgtEl>
                                        <p:attrNameLst>
                                          <p:attrName>r</p:attrName>
                                        </p:attrNameLst>
                                      </p:cBhvr>
                                    </p:animRot>
                                  </p:childTnLst>
                                </p:cTn>
                              </p:par>
                            </p:childTnLst>
                          </p:cTn>
                        </p:par>
                        <p:par>
                          <p:cTn id="27" fill="hold">
                            <p:stCondLst>
                              <p:cond delay="6750"/>
                            </p:stCondLst>
                            <p:childTnLst>
                              <p:par>
                                <p:cTn id="28" presetID="32" presetClass="emph" presetSubtype="0" fill="hold" grpId="4" nodeType="afterEffect">
                                  <p:stCondLst>
                                    <p:cond delay="0"/>
                                  </p:stCondLst>
                                  <p:iterate type="lt">
                                    <p:tmPct val="0"/>
                                  </p:iterate>
                                  <p:childTnLst>
                                    <p:animRot by="120000">
                                      <p:cBhvr>
                                        <p:cTn id="29" dur="100" fill="hold">
                                          <p:stCondLst>
                                            <p:cond delay="0"/>
                                          </p:stCondLst>
                                        </p:cTn>
                                        <p:tgtEl>
                                          <p:spTgt spid="2"/>
                                        </p:tgtEl>
                                        <p:attrNameLst>
                                          <p:attrName>r</p:attrName>
                                        </p:attrNameLst>
                                      </p:cBhvr>
                                    </p:animRot>
                                    <p:animRot by="-240000">
                                      <p:cBhvr>
                                        <p:cTn id="30" dur="200" fill="hold">
                                          <p:stCondLst>
                                            <p:cond delay="200"/>
                                          </p:stCondLst>
                                        </p:cTn>
                                        <p:tgtEl>
                                          <p:spTgt spid="2"/>
                                        </p:tgtEl>
                                        <p:attrNameLst>
                                          <p:attrName>r</p:attrName>
                                        </p:attrNameLst>
                                      </p:cBhvr>
                                    </p:animRot>
                                    <p:animRot by="240000">
                                      <p:cBhvr>
                                        <p:cTn id="31" dur="200" fill="hold">
                                          <p:stCondLst>
                                            <p:cond delay="400"/>
                                          </p:stCondLst>
                                        </p:cTn>
                                        <p:tgtEl>
                                          <p:spTgt spid="2"/>
                                        </p:tgtEl>
                                        <p:attrNameLst>
                                          <p:attrName>r</p:attrName>
                                        </p:attrNameLst>
                                      </p:cBhvr>
                                    </p:animRot>
                                    <p:animRot by="-240000">
                                      <p:cBhvr>
                                        <p:cTn id="32" dur="200" fill="hold">
                                          <p:stCondLst>
                                            <p:cond delay="600"/>
                                          </p:stCondLst>
                                        </p:cTn>
                                        <p:tgtEl>
                                          <p:spTgt spid="2"/>
                                        </p:tgtEl>
                                        <p:attrNameLst>
                                          <p:attrName>r</p:attrName>
                                        </p:attrNameLst>
                                      </p:cBhvr>
                                    </p:animRot>
                                    <p:animRot by="120000">
                                      <p:cBhvr>
                                        <p:cTn id="33"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188640"/>
            <a:ext cx="7308304" cy="1015663"/>
          </a:xfrm>
          <a:prstGeom prst="rect">
            <a:avLst/>
          </a:prstGeom>
        </p:spPr>
        <p:txBody>
          <a:bodyPr wrap="square">
            <a:spAutoFit/>
          </a:bodyPr>
          <a:lstStyle/>
          <a:p>
            <a:r>
              <a:rPr lang="ru-RU" sz="2000" b="1" dirty="0">
                <a:solidFill>
                  <a:srgbClr val="C00000"/>
                </a:solidFill>
              </a:rPr>
              <a:t>«Ум ребенка находится на кончиках его пальцев». </a:t>
            </a:r>
            <a:br>
              <a:rPr lang="ru-RU" sz="2000" b="1" dirty="0">
                <a:solidFill>
                  <a:srgbClr val="C00000"/>
                </a:solidFill>
              </a:rPr>
            </a:br>
            <a:r>
              <a:rPr lang="ru-RU" sz="2000" b="1" dirty="0" smtClean="0">
                <a:solidFill>
                  <a:srgbClr val="C00000"/>
                </a:solidFill>
              </a:rPr>
              <a:t>                                    </a:t>
            </a:r>
            <a:r>
              <a:rPr lang="ru-RU" sz="2000" b="1" dirty="0" err="1" smtClean="0">
                <a:solidFill>
                  <a:srgbClr val="C00000"/>
                </a:solidFill>
              </a:rPr>
              <a:t>В.А.Сухомлинский</a:t>
            </a:r>
            <a:endParaRPr lang="ru-RU" sz="2000" b="1" dirty="0" smtClean="0">
              <a:solidFill>
                <a:srgbClr val="C00000"/>
              </a:solidFill>
            </a:endParaRPr>
          </a:p>
          <a:p>
            <a:endParaRPr lang="ru-RU" sz="2000" dirty="0"/>
          </a:p>
        </p:txBody>
      </p:sp>
      <p:sp>
        <p:nvSpPr>
          <p:cNvPr id="3" name="TextBox 2"/>
          <p:cNvSpPr txBox="1"/>
          <p:nvPr/>
        </p:nvSpPr>
        <p:spPr>
          <a:xfrm>
            <a:off x="1619672" y="730102"/>
            <a:ext cx="7200800" cy="7909858"/>
          </a:xfrm>
          <a:prstGeom prst="rect">
            <a:avLst/>
          </a:prstGeom>
          <a:noFill/>
        </p:spPr>
        <p:txBody>
          <a:bodyPr wrap="square" rtlCol="0">
            <a:spAutoFit/>
          </a:bodyPr>
          <a:lstStyle/>
          <a:p>
            <a:pPr>
              <a:lnSpc>
                <a:spcPct val="90000"/>
              </a:lnSpc>
            </a:pPr>
            <a:endParaRPr lang="ru-RU" b="1" dirty="0" smtClean="0"/>
          </a:p>
          <a:p>
            <a:pPr>
              <a:lnSpc>
                <a:spcPct val="90000"/>
              </a:lnSpc>
            </a:pPr>
            <a:r>
              <a:rPr lang="ru-RU" sz="2000" b="1" dirty="0" smtClean="0"/>
              <a:t>Исследования </a:t>
            </a:r>
            <a:r>
              <a:rPr lang="ru-RU" sz="2000" b="1" dirty="0"/>
              <a:t>отечественных физиологов подтвердили связь развития руки с развитием мозга. В старшем дошкольном возрасте развитие мелкой моторики рук соответствует развитию высших корковых функций(память, внимание, мышление, воображение, наблюдательность). </a:t>
            </a:r>
            <a:endParaRPr lang="ru-RU" sz="2000" b="1" dirty="0" smtClean="0"/>
          </a:p>
          <a:p>
            <a:pPr>
              <a:lnSpc>
                <a:spcPct val="90000"/>
              </a:lnSpc>
            </a:pPr>
            <a:endParaRPr lang="ru-RU" sz="2000" b="1" dirty="0"/>
          </a:p>
          <a:p>
            <a:pPr indent="273050"/>
            <a:r>
              <a:rPr lang="ru-RU" sz="2000" b="1" dirty="0"/>
              <a:t>Родителей и педагогов всегда волновал вопрос как обеспечить полноценное развитие ребёнка в дошкольном возрасте? Как подготовить его к школе? Одним из аспектов этой проблемы является развитие мелкой моторики и координации тонких движений рук.</a:t>
            </a:r>
          </a:p>
          <a:p>
            <a:pPr indent="273050"/>
            <a:r>
              <a:rPr lang="ru-RU" sz="2000" dirty="0"/>
              <a:t> </a:t>
            </a:r>
            <a:r>
              <a:rPr lang="ru-RU" sz="2000" b="1" dirty="0"/>
              <a:t>Чем лучше работают пальцы и вся кисть, тем лучше ребёнок говорит. Почему же это так? Речь формируется под действием кинетических импульсов от рук, точнее от пальцев. Обычно ребёнок, имеющий высокий уровень развития мелкой моторики, умеет логически рассуждать, у него достаточно развиты память, внимание и связная речь. </a:t>
            </a:r>
            <a:endParaRPr lang="ru-RU" sz="2000" b="1" dirty="0" smtClean="0"/>
          </a:p>
          <a:p>
            <a:pPr>
              <a:lnSpc>
                <a:spcPct val="90000"/>
              </a:lnSpc>
            </a:pPr>
            <a:endParaRPr lang="ru-RU" sz="2000" b="1" dirty="0"/>
          </a:p>
          <a:p>
            <a:pPr>
              <a:lnSpc>
                <a:spcPct val="90000"/>
              </a:lnSpc>
            </a:pPr>
            <a:endParaRPr lang="ru-RU" b="1" dirty="0" smtClean="0"/>
          </a:p>
          <a:p>
            <a:pPr>
              <a:lnSpc>
                <a:spcPct val="90000"/>
              </a:lnSpc>
            </a:pPr>
            <a:endParaRPr lang="ru-RU" b="1" dirty="0"/>
          </a:p>
          <a:p>
            <a:pPr>
              <a:lnSpc>
                <a:spcPct val="90000"/>
              </a:lnSpc>
            </a:pPr>
            <a:endParaRPr lang="ru-RU" b="1" dirty="0" smtClean="0"/>
          </a:p>
          <a:p>
            <a:pPr>
              <a:lnSpc>
                <a:spcPct val="90000"/>
              </a:lnSpc>
            </a:pPr>
            <a:endParaRPr lang="ru-RU" b="1" dirty="0"/>
          </a:p>
          <a:p>
            <a:pPr>
              <a:lnSpc>
                <a:spcPct val="90000"/>
              </a:lnSpc>
            </a:pPr>
            <a:endParaRPr lang="ru-RU" b="1" dirty="0" smtClean="0"/>
          </a:p>
          <a:p>
            <a:pPr>
              <a:lnSpc>
                <a:spcPct val="90000"/>
              </a:lnSpc>
            </a:pPr>
            <a:endParaRPr lang="ru-RU" b="1" dirty="0"/>
          </a:p>
          <a:p>
            <a:pPr>
              <a:lnSpc>
                <a:spcPct val="90000"/>
              </a:lnSpc>
            </a:pPr>
            <a:endParaRPr lang="ru-RU" b="1" dirty="0" smtClean="0"/>
          </a:p>
          <a:p>
            <a:pPr>
              <a:lnSpc>
                <a:spcPct val="90000"/>
              </a:lnSpc>
            </a:pPr>
            <a:endParaRPr lang="ru-RU" b="1" dirty="0"/>
          </a:p>
          <a:p>
            <a:pPr>
              <a:lnSpc>
                <a:spcPct val="90000"/>
              </a:lnSpc>
            </a:pP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3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600" decel="100000"/>
                                        <p:tgtEl>
                                          <p:spTgt spid="3"/>
                                        </p:tgtEl>
                                      </p:cBhvr>
                                    </p:animEffect>
                                    <p:anim calcmode="lin" valueType="num">
                                      <p:cBhvr>
                                        <p:cTn id="14" dur="1600" decel="100000" fill="hold"/>
                                        <p:tgtEl>
                                          <p:spTgt spid="3"/>
                                        </p:tgtEl>
                                        <p:attrNameLst>
                                          <p:attrName>style.rotation</p:attrName>
                                        </p:attrNameLst>
                                      </p:cBhvr>
                                      <p:tavLst>
                                        <p:tav tm="0">
                                          <p:val>
                                            <p:fltVal val="-90"/>
                                          </p:val>
                                        </p:tav>
                                        <p:tav tm="100000">
                                          <p:val>
                                            <p:fltVal val="0"/>
                                          </p:val>
                                        </p:tav>
                                      </p:tavLst>
                                    </p:anim>
                                    <p:anim calcmode="lin" valueType="num">
                                      <p:cBhvr>
                                        <p:cTn id="15" dur="1600" decel="100000" fill="hold"/>
                                        <p:tgtEl>
                                          <p:spTgt spid="3"/>
                                        </p:tgtEl>
                                        <p:attrNameLst>
                                          <p:attrName>ppt_x</p:attrName>
                                        </p:attrNameLst>
                                      </p:cBhvr>
                                      <p:tavLst>
                                        <p:tav tm="0">
                                          <p:val>
                                            <p:strVal val="#ppt_x+0.4"/>
                                          </p:val>
                                        </p:tav>
                                        <p:tav tm="100000">
                                          <p:val>
                                            <p:strVal val="#ppt_x-0.05"/>
                                          </p:val>
                                        </p:tav>
                                      </p:tavLst>
                                    </p:anim>
                                    <p:anim calcmode="lin" valueType="num">
                                      <p:cBhvr>
                                        <p:cTn id="16" dur="1600" decel="100000" fill="hold"/>
                                        <p:tgtEl>
                                          <p:spTgt spid="3"/>
                                        </p:tgtEl>
                                        <p:attrNameLst>
                                          <p:attrName>ppt_y</p:attrName>
                                        </p:attrNameLst>
                                      </p:cBhvr>
                                      <p:tavLst>
                                        <p:tav tm="0">
                                          <p:val>
                                            <p:strVal val="#ppt_y-0.4"/>
                                          </p:val>
                                        </p:tav>
                                        <p:tav tm="100000">
                                          <p:val>
                                            <p:strVal val="#ppt_y+0.1"/>
                                          </p:val>
                                        </p:tav>
                                      </p:tavLst>
                                    </p:anim>
                                    <p:anim calcmode="lin" valueType="num">
                                      <p:cBhvr>
                                        <p:cTn id="17"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18"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35696" y="2274838"/>
            <a:ext cx="6696744" cy="2677656"/>
          </a:xfrm>
          <a:prstGeom prst="rect">
            <a:avLst/>
          </a:prstGeom>
        </p:spPr>
        <p:txBody>
          <a:bodyPr wrap="square">
            <a:spAutoFit/>
          </a:bodyPr>
          <a:lstStyle/>
          <a:p>
            <a:r>
              <a:rPr lang="ru-RU" sz="2800" b="1" dirty="0" smtClean="0">
                <a:solidFill>
                  <a:schemeClr val="accent2">
                    <a:lumMod val="50000"/>
                  </a:schemeClr>
                </a:solidFill>
                <a:effectLst>
                  <a:outerShdw blurRad="38100" dist="38100" dir="2700000" algn="tl">
                    <a:srgbClr val="000000">
                      <a:alpha val="43137"/>
                    </a:srgbClr>
                  </a:outerShdw>
                </a:effectLst>
              </a:rPr>
              <a:t>Коррекция </a:t>
            </a:r>
            <a:r>
              <a:rPr lang="ru-RU" sz="2800" b="1" dirty="0">
                <a:solidFill>
                  <a:schemeClr val="accent2">
                    <a:lumMod val="50000"/>
                  </a:schemeClr>
                </a:solidFill>
                <a:effectLst>
                  <a:outerShdw blurRad="38100" dist="38100" dir="2700000" algn="tl">
                    <a:srgbClr val="000000">
                      <a:alpha val="43137"/>
                    </a:srgbClr>
                  </a:outerShdw>
                </a:effectLst>
              </a:rPr>
              <a:t>недоразвития речи у детей путем развития мелкой моторики. Формирование координации, силы тонких движений, навыка выполнения действий с предметами. </a:t>
            </a:r>
            <a:endParaRPr lang="ru-RU" sz="2800" b="1" dirty="0" smtClean="0">
              <a:solidFill>
                <a:schemeClr val="accent2">
                  <a:lumMod val="50000"/>
                </a:schemeClr>
              </a:solidFill>
              <a:effectLst>
                <a:outerShdw blurRad="38100" dist="38100" dir="2700000" algn="tl">
                  <a:srgbClr val="000000">
                    <a:alpha val="43137"/>
                  </a:srgbClr>
                </a:outerShdw>
              </a:effectLst>
            </a:endParaRPr>
          </a:p>
          <a:p>
            <a:r>
              <a:rPr lang="ru-RU" sz="2800" b="1" dirty="0" smtClean="0">
                <a:solidFill>
                  <a:schemeClr val="accent2">
                    <a:lumMod val="50000"/>
                  </a:schemeClr>
                </a:solidFill>
                <a:effectLst>
                  <a:outerShdw blurRad="38100" dist="38100" dir="2700000" algn="tl">
                    <a:srgbClr val="000000">
                      <a:alpha val="43137"/>
                    </a:srgbClr>
                  </a:outerShdw>
                </a:effectLst>
              </a:rPr>
              <a:t>Подготовка </a:t>
            </a:r>
            <a:r>
              <a:rPr lang="ru-RU" sz="2800" b="1" dirty="0">
                <a:solidFill>
                  <a:schemeClr val="accent2">
                    <a:lumMod val="50000"/>
                  </a:schemeClr>
                </a:solidFill>
                <a:effectLst>
                  <a:outerShdw blurRad="38100" dist="38100" dir="2700000" algn="tl">
                    <a:srgbClr val="000000">
                      <a:alpha val="43137"/>
                    </a:srgbClr>
                  </a:outerShdw>
                </a:effectLst>
              </a:rPr>
              <a:t>к обучению в школе.</a:t>
            </a:r>
          </a:p>
        </p:txBody>
      </p:sp>
      <p:sp>
        <p:nvSpPr>
          <p:cNvPr id="4" name="TextBox 3"/>
          <p:cNvSpPr txBox="1"/>
          <p:nvPr/>
        </p:nvSpPr>
        <p:spPr>
          <a:xfrm>
            <a:off x="1835696" y="764704"/>
            <a:ext cx="6696744" cy="954107"/>
          </a:xfrm>
          <a:prstGeom prst="rect">
            <a:avLst/>
          </a:prstGeom>
          <a:noFill/>
        </p:spPr>
        <p:txBody>
          <a:bodyPr wrap="square" rtlCol="0">
            <a:spAutoFit/>
          </a:bodyPr>
          <a:lstStyle/>
          <a:p>
            <a:r>
              <a:rPr lang="ru-RU" sz="2800" b="1" dirty="0">
                <a:solidFill>
                  <a:srgbClr val="FF0000"/>
                </a:solidFill>
                <a:effectLst>
                  <a:outerShdw blurRad="38100" dist="38100" dir="2700000" algn="tl">
                    <a:srgbClr val="000000">
                      <a:alpha val="43137"/>
                    </a:srgbClr>
                  </a:outerShdw>
                </a:effectLst>
              </a:rPr>
              <a:t>Цель коррекционной работы по развитию мелкой моторики:</a:t>
            </a:r>
          </a:p>
        </p:txBody>
      </p:sp>
    </p:spTree>
    <p:extLst>
      <p:ext uri="{BB962C8B-B14F-4D97-AF65-F5344CB8AC3E}">
        <p14:creationId xmlns:p14="http://schemas.microsoft.com/office/powerpoint/2010/main" val="330209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 presetClass="entr" presetSubtype="1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920888"/>
            <a:ext cx="5814392" cy="6001643"/>
          </a:xfrm>
          <a:prstGeom prst="rect">
            <a:avLst/>
          </a:prstGeom>
        </p:spPr>
        <p:txBody>
          <a:bodyPr wrap="square">
            <a:spAutoFit/>
          </a:bodyPr>
          <a:lstStyle/>
          <a:p>
            <a:r>
              <a:rPr lang="ru-RU" sz="2400" dirty="0" smtClean="0">
                <a:solidFill>
                  <a:srgbClr val="0070C0"/>
                </a:solidFill>
                <a:effectLst>
                  <a:outerShdw blurRad="38100" dist="38100" dir="2700000" algn="tl">
                    <a:srgbClr val="000000">
                      <a:alpha val="43137"/>
                    </a:srgbClr>
                  </a:outerShdw>
                </a:effectLst>
              </a:rPr>
              <a:t>-Формировать </a:t>
            </a:r>
            <a:r>
              <a:rPr lang="ru-RU" sz="2400" dirty="0">
                <a:solidFill>
                  <a:srgbClr val="0070C0"/>
                </a:solidFill>
                <a:effectLst>
                  <a:outerShdw blurRad="38100" dist="38100" dir="2700000" algn="tl">
                    <a:srgbClr val="000000">
                      <a:alpha val="43137"/>
                    </a:srgbClr>
                  </a:outerShdw>
                </a:effectLst>
              </a:rPr>
              <a:t>графические навыки, - подготовить руку ребенка к овладению письмом: </a:t>
            </a:r>
            <a:br>
              <a:rPr lang="ru-RU" sz="2400" dirty="0">
                <a:solidFill>
                  <a:srgbClr val="0070C0"/>
                </a:solidFill>
                <a:effectLst>
                  <a:outerShdw blurRad="38100" dist="38100" dir="2700000" algn="tl">
                    <a:srgbClr val="000000">
                      <a:alpha val="43137"/>
                    </a:srgbClr>
                  </a:outerShdw>
                </a:effectLst>
              </a:rPr>
            </a:br>
            <a:r>
              <a:rPr lang="ru-RU" sz="2400" dirty="0">
                <a:solidFill>
                  <a:srgbClr val="0070C0"/>
                </a:solidFill>
                <a:effectLst>
                  <a:outerShdw blurRad="38100" dist="38100" dir="2700000" algn="tl">
                    <a:srgbClr val="000000">
                      <a:alpha val="43137"/>
                    </a:srgbClr>
                  </a:outerShdw>
                </a:effectLst>
              </a:rPr>
              <a:t>- развивать мелкую моторику пальцев, кистей рук;</a:t>
            </a:r>
            <a:br>
              <a:rPr lang="ru-RU" sz="2400" dirty="0">
                <a:solidFill>
                  <a:srgbClr val="0070C0"/>
                </a:solidFill>
                <a:effectLst>
                  <a:outerShdw blurRad="38100" dist="38100" dir="2700000" algn="tl">
                    <a:srgbClr val="000000">
                      <a:alpha val="43137"/>
                    </a:srgbClr>
                  </a:outerShdw>
                </a:effectLst>
              </a:rPr>
            </a:br>
            <a:r>
              <a:rPr lang="ru-RU" sz="2400" dirty="0">
                <a:solidFill>
                  <a:srgbClr val="0070C0"/>
                </a:solidFill>
                <a:effectLst>
                  <a:outerShdw blurRad="38100" dist="38100" dir="2700000" algn="tl">
                    <a:srgbClr val="000000">
                      <a:alpha val="43137"/>
                    </a:srgbClr>
                  </a:outerShdw>
                </a:effectLst>
              </a:rPr>
              <a:t>- развивать точность и координацию движений руки и глаза, гибкость рук, ритмичность.</a:t>
            </a:r>
          </a:p>
          <a:p>
            <a:r>
              <a:rPr lang="ru-RU" sz="2400" dirty="0" smtClean="0">
                <a:solidFill>
                  <a:srgbClr val="0070C0"/>
                </a:solidFill>
                <a:effectLst>
                  <a:outerShdw blurRad="38100" dist="38100" dir="2700000" algn="tl">
                    <a:srgbClr val="000000">
                      <a:alpha val="43137"/>
                    </a:srgbClr>
                  </a:outerShdw>
                </a:effectLst>
              </a:rPr>
              <a:t>-Совершенствовать </a:t>
            </a:r>
            <a:r>
              <a:rPr lang="ru-RU" sz="2400" dirty="0">
                <a:solidFill>
                  <a:srgbClr val="0070C0"/>
                </a:solidFill>
                <a:effectLst>
                  <a:outerShdw blurRad="38100" dist="38100" dir="2700000" algn="tl">
                    <a:srgbClr val="000000">
                      <a:alpha val="43137"/>
                    </a:srgbClr>
                  </a:outerShdw>
                </a:effectLst>
              </a:rPr>
              <a:t>движения рук</a:t>
            </a:r>
            <a:r>
              <a:rPr lang="ru-RU" sz="2400" dirty="0" smtClean="0">
                <a:solidFill>
                  <a:srgbClr val="0070C0"/>
                </a:solidFill>
                <a:effectLst>
                  <a:outerShdw blurRad="38100" dist="38100" dir="2700000" algn="tl">
                    <a:srgbClr val="000000">
                      <a:alpha val="43137"/>
                    </a:srgbClr>
                  </a:outerShdw>
                </a:effectLst>
              </a:rPr>
              <a:t>,</a:t>
            </a:r>
          </a:p>
          <a:p>
            <a:r>
              <a:rPr lang="ru-RU" sz="2400" dirty="0" smtClean="0">
                <a:solidFill>
                  <a:srgbClr val="0070C0"/>
                </a:solidFill>
                <a:effectLst>
                  <a:outerShdw blurRad="38100" dist="38100" dir="2700000" algn="tl">
                    <a:srgbClr val="000000">
                      <a:alpha val="43137"/>
                    </a:srgbClr>
                  </a:outerShdw>
                </a:effectLst>
              </a:rPr>
              <a:t> </a:t>
            </a:r>
            <a:r>
              <a:rPr lang="ru-RU" sz="2400" dirty="0">
                <a:solidFill>
                  <a:srgbClr val="0070C0"/>
                </a:solidFill>
                <a:effectLst>
                  <a:outerShdw blurRad="38100" dist="38100" dir="2700000" algn="tl">
                    <a:srgbClr val="000000">
                      <a:alpha val="43137"/>
                    </a:srgbClr>
                  </a:outerShdw>
                </a:effectLst>
              </a:rPr>
              <a:t>развивая </a:t>
            </a:r>
            <a:r>
              <a:rPr lang="ru-RU" sz="2400" dirty="0" smtClean="0">
                <a:solidFill>
                  <a:srgbClr val="0070C0"/>
                </a:solidFill>
                <a:effectLst>
                  <a:outerShdw blurRad="38100" dist="38100" dir="2700000" algn="tl">
                    <a:srgbClr val="000000">
                      <a:alpha val="43137"/>
                    </a:srgbClr>
                  </a:outerShdw>
                </a:effectLst>
              </a:rPr>
              <a:t>: </a:t>
            </a:r>
          </a:p>
          <a:p>
            <a:r>
              <a:rPr lang="ru-RU" sz="2400" dirty="0">
                <a:solidFill>
                  <a:srgbClr val="0070C0"/>
                </a:solidFill>
                <a:effectLst>
                  <a:outerShdw blurRad="38100" dist="38100" dir="2700000" algn="tl">
                    <a:srgbClr val="000000">
                      <a:alpha val="43137"/>
                    </a:srgbClr>
                  </a:outerShdw>
                </a:effectLst>
              </a:rPr>
              <a:t> </a:t>
            </a:r>
            <a:r>
              <a:rPr lang="ru-RU" sz="2400" dirty="0" smtClean="0">
                <a:solidFill>
                  <a:srgbClr val="0070C0"/>
                </a:solidFill>
                <a:effectLst>
                  <a:outerShdw blurRad="38100" dist="38100" dir="2700000" algn="tl">
                    <a:srgbClr val="000000">
                      <a:alpha val="43137"/>
                    </a:srgbClr>
                  </a:outerShdw>
                </a:effectLst>
              </a:rPr>
              <a:t>-психические </a:t>
            </a:r>
            <a:r>
              <a:rPr lang="ru-RU" sz="2400" dirty="0">
                <a:solidFill>
                  <a:srgbClr val="0070C0"/>
                </a:solidFill>
                <a:effectLst>
                  <a:outerShdw blurRad="38100" dist="38100" dir="2700000" algn="tl">
                    <a:srgbClr val="000000">
                      <a:alpha val="43137"/>
                    </a:srgbClr>
                  </a:outerShdw>
                </a:effectLst>
              </a:rPr>
              <a:t>процессы:</a:t>
            </a:r>
            <a:br>
              <a:rPr lang="ru-RU" sz="2400" dirty="0">
                <a:solidFill>
                  <a:srgbClr val="0070C0"/>
                </a:solidFill>
                <a:effectLst>
                  <a:outerShdw blurRad="38100" dist="38100" dir="2700000" algn="tl">
                    <a:srgbClr val="000000">
                      <a:alpha val="43137"/>
                    </a:srgbClr>
                  </a:outerShdw>
                </a:effectLst>
              </a:rPr>
            </a:br>
            <a:r>
              <a:rPr lang="ru-RU" sz="2400" dirty="0">
                <a:solidFill>
                  <a:srgbClr val="0070C0"/>
                </a:solidFill>
                <a:effectLst>
                  <a:outerShdw blurRad="38100" dist="38100" dir="2700000" algn="tl">
                    <a:srgbClr val="000000">
                      <a:alpha val="43137"/>
                    </a:srgbClr>
                  </a:outerShdw>
                </a:effectLst>
              </a:rPr>
              <a:t>- произвольное внимание;</a:t>
            </a:r>
            <a:br>
              <a:rPr lang="ru-RU" sz="2400" dirty="0">
                <a:solidFill>
                  <a:srgbClr val="0070C0"/>
                </a:solidFill>
                <a:effectLst>
                  <a:outerShdw blurRad="38100" dist="38100" dir="2700000" algn="tl">
                    <a:srgbClr val="000000">
                      <a:alpha val="43137"/>
                    </a:srgbClr>
                  </a:outerShdw>
                </a:effectLst>
              </a:rPr>
            </a:br>
            <a:r>
              <a:rPr lang="ru-RU" sz="2400" dirty="0">
                <a:solidFill>
                  <a:srgbClr val="0070C0"/>
                </a:solidFill>
                <a:effectLst>
                  <a:outerShdw blurRad="38100" dist="38100" dir="2700000" algn="tl">
                    <a:srgbClr val="000000">
                      <a:alpha val="43137"/>
                    </a:srgbClr>
                  </a:outerShdw>
                </a:effectLst>
              </a:rPr>
              <a:t>- логическое мышление;</a:t>
            </a:r>
            <a:br>
              <a:rPr lang="ru-RU" sz="2400" dirty="0">
                <a:solidFill>
                  <a:srgbClr val="0070C0"/>
                </a:solidFill>
                <a:effectLst>
                  <a:outerShdw blurRad="38100" dist="38100" dir="2700000" algn="tl">
                    <a:srgbClr val="000000">
                      <a:alpha val="43137"/>
                    </a:srgbClr>
                  </a:outerShdw>
                </a:effectLst>
              </a:rPr>
            </a:br>
            <a:r>
              <a:rPr lang="ru-RU" sz="2400" dirty="0">
                <a:solidFill>
                  <a:srgbClr val="0070C0"/>
                </a:solidFill>
                <a:effectLst>
                  <a:outerShdw blurRad="38100" dist="38100" dir="2700000" algn="tl">
                    <a:srgbClr val="000000">
                      <a:alpha val="43137"/>
                    </a:srgbClr>
                  </a:outerShdw>
                </a:effectLst>
              </a:rPr>
              <a:t>- зрительное и слуховое восприятие;</a:t>
            </a:r>
            <a:br>
              <a:rPr lang="ru-RU" sz="2400" dirty="0">
                <a:solidFill>
                  <a:srgbClr val="0070C0"/>
                </a:solidFill>
                <a:effectLst>
                  <a:outerShdw blurRad="38100" dist="38100" dir="2700000" algn="tl">
                    <a:srgbClr val="000000">
                      <a:alpha val="43137"/>
                    </a:srgbClr>
                  </a:outerShdw>
                </a:effectLst>
              </a:rPr>
            </a:br>
            <a:r>
              <a:rPr lang="ru-RU" sz="2400" dirty="0">
                <a:solidFill>
                  <a:srgbClr val="0070C0"/>
                </a:solidFill>
                <a:effectLst>
                  <a:outerShdw blurRad="38100" dist="38100" dir="2700000" algn="tl">
                    <a:srgbClr val="000000">
                      <a:alpha val="43137"/>
                    </a:srgbClr>
                  </a:outerShdw>
                </a:effectLst>
              </a:rPr>
              <a:t>- память, речь детей;</a:t>
            </a:r>
            <a:br>
              <a:rPr lang="ru-RU" sz="2400" dirty="0">
                <a:solidFill>
                  <a:srgbClr val="0070C0"/>
                </a:solidFill>
                <a:effectLst>
                  <a:outerShdw blurRad="38100" dist="38100" dir="2700000" algn="tl">
                    <a:srgbClr val="000000">
                      <a:alpha val="43137"/>
                    </a:srgbClr>
                  </a:outerShdw>
                </a:effectLst>
              </a:rPr>
            </a:br>
            <a:endParaRPr lang="ru-RU" sz="2400" dirty="0">
              <a:solidFill>
                <a:srgbClr val="0070C0"/>
              </a:solidFill>
              <a:effectLst>
                <a:outerShdw blurRad="38100" dist="38100" dir="2700000" algn="tl">
                  <a:srgbClr val="000000">
                    <a:alpha val="43137"/>
                  </a:srgbClr>
                </a:outerShdw>
              </a:effectLst>
            </a:endParaRPr>
          </a:p>
        </p:txBody>
      </p:sp>
      <p:sp>
        <p:nvSpPr>
          <p:cNvPr id="3" name="TextBox 2"/>
          <p:cNvSpPr txBox="1"/>
          <p:nvPr/>
        </p:nvSpPr>
        <p:spPr>
          <a:xfrm>
            <a:off x="2411760" y="332656"/>
            <a:ext cx="1568058" cy="584775"/>
          </a:xfrm>
          <a:prstGeom prst="rect">
            <a:avLst/>
          </a:prstGeom>
          <a:noFill/>
        </p:spPr>
        <p:txBody>
          <a:bodyPr wrap="none" rtlCol="0">
            <a:spAutoFit/>
          </a:bodyPr>
          <a:lstStyle/>
          <a:p>
            <a:r>
              <a:rPr lang="ru-RU" sz="3200" b="1" u="sng" dirty="0" smtClean="0">
                <a:solidFill>
                  <a:srgbClr val="FF0000"/>
                </a:solidFill>
                <a:effectLst>
                  <a:outerShdw blurRad="38100" dist="38100" dir="2700000" algn="tl">
                    <a:srgbClr val="000000">
                      <a:alpha val="43137"/>
                    </a:srgbClr>
                  </a:outerShdw>
                </a:effectLst>
              </a:rPr>
              <a:t>Задачи</a:t>
            </a:r>
            <a:r>
              <a:rPr lang="ru-RU" sz="3200" b="1" u="sng" dirty="0" smtClean="0">
                <a:solidFill>
                  <a:srgbClr val="FF0000"/>
                </a:solidFill>
              </a:rPr>
              <a:t>:</a:t>
            </a:r>
            <a:endParaRPr lang="ru-RU" sz="3200" b="1" u="sng" dirty="0">
              <a:solidFill>
                <a:srgbClr val="FF0000"/>
              </a:solidFill>
            </a:endParaRPr>
          </a:p>
        </p:txBody>
      </p:sp>
    </p:spTree>
    <p:extLst>
      <p:ext uri="{BB962C8B-B14F-4D97-AF65-F5344CB8AC3E}">
        <p14:creationId xmlns:p14="http://schemas.microsoft.com/office/powerpoint/2010/main" val="229734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341" fill="hold">
                                          <p:stCondLst>
                                            <p:cond delay="0"/>
                                          </p:stCondLst>
                                        </p:cTn>
                                        <p:tgtEl>
                                          <p:spTgt spid="3"/>
                                        </p:tgtEl>
                                        <p:attrNameLst>
                                          <p:attrName>style.rotation</p:attrName>
                                        </p:attrNameLst>
                                      </p:cBhvr>
                                      <p:to>
                                        <p:strVal val="-45.0"/>
                                      </p:to>
                                    </p:set>
                                    <p:anim calcmode="lin" valueType="num">
                                      <p:cBhvr>
                                        <p:cTn id="8" dur="341" fill="hold">
                                          <p:stCondLst>
                                            <p:cond delay="341"/>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3"/>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250" fill="hold"/>
                                        <p:tgtEl>
                                          <p:spTgt spid="2"/>
                                        </p:tgtEl>
                                        <p:attrNameLst>
                                          <p:attrName>ppt_w</p:attrName>
                                        </p:attrNameLst>
                                      </p:cBhvr>
                                      <p:tavLst>
                                        <p:tav tm="0">
                                          <p:val>
                                            <p:fltVal val="0"/>
                                          </p:val>
                                        </p:tav>
                                        <p:tav tm="100000">
                                          <p:val>
                                            <p:strVal val="#ppt_w"/>
                                          </p:val>
                                        </p:tav>
                                      </p:tavLst>
                                    </p:anim>
                                    <p:anim calcmode="lin" valueType="num">
                                      <p:cBhvr>
                                        <p:cTn id="16" dur="1250" fill="hold"/>
                                        <p:tgtEl>
                                          <p:spTgt spid="2"/>
                                        </p:tgtEl>
                                        <p:attrNameLst>
                                          <p:attrName>ppt_h</p:attrName>
                                        </p:attrNameLst>
                                      </p:cBhvr>
                                      <p:tavLst>
                                        <p:tav tm="0">
                                          <p:val>
                                            <p:fltVal val="0"/>
                                          </p:val>
                                        </p:tav>
                                        <p:tav tm="100000">
                                          <p:val>
                                            <p:strVal val="#ppt_h"/>
                                          </p:val>
                                        </p:tav>
                                      </p:tavLst>
                                    </p:anim>
                                    <p:animEffect transition="in" filter="fade">
                                      <p:cBhvr>
                                        <p:cTn id="1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116632"/>
            <a:ext cx="7344816" cy="1569660"/>
          </a:xfrm>
          <a:prstGeom prst="rect">
            <a:avLst/>
          </a:prstGeom>
          <a:effectLst>
            <a:outerShdw blurRad="50800" dist="38100" dir="16200000" rotWithShape="0">
              <a:prstClr val="black">
                <a:alpha val="40000"/>
              </a:prstClr>
            </a:outerShdw>
          </a:effectLst>
        </p:spPr>
        <p:txBody>
          <a:bodyPr wrap="square">
            <a:spAutoFit/>
          </a:bodyPr>
          <a:lstStyle/>
          <a:p>
            <a:r>
              <a:rPr lang="ru-RU" sz="2400" b="1" dirty="0" smtClean="0"/>
              <a:t> </a:t>
            </a:r>
          </a:p>
          <a:p>
            <a:r>
              <a:rPr lang="ru-RU" sz="2400" b="1" dirty="0" smtClean="0">
                <a:solidFill>
                  <a:srgbClr val="C00000"/>
                </a:solidFill>
              </a:rPr>
              <a:t>Если </a:t>
            </a:r>
            <a:r>
              <a:rPr lang="ru-RU" sz="2400" b="1" dirty="0">
                <a:solidFill>
                  <a:srgbClr val="C00000"/>
                </a:solidFill>
              </a:rPr>
              <a:t>у  ребёнка с раннего детства развивать мелкую моторику,  то  у него  развиваются память, внимание, речь, активнее мыслительные </a:t>
            </a:r>
            <a:r>
              <a:rPr lang="ru-RU" sz="2400" b="1" dirty="0" smtClean="0">
                <a:solidFill>
                  <a:srgbClr val="C00000"/>
                </a:solidFill>
              </a:rPr>
              <a:t>процессы</a:t>
            </a:r>
            <a:r>
              <a:rPr lang="ru-RU" sz="2400" b="1" dirty="0">
                <a:solidFill>
                  <a:srgbClr val="C00000"/>
                </a:solidFill>
              </a:rPr>
              <a:t>.</a:t>
            </a:r>
          </a:p>
        </p:txBody>
      </p:sp>
      <p:sp>
        <p:nvSpPr>
          <p:cNvPr id="4" name="Содержимое 2"/>
          <p:cNvSpPr txBox="1">
            <a:spLocks/>
          </p:cNvSpPr>
          <p:nvPr/>
        </p:nvSpPr>
        <p:spPr>
          <a:xfrm>
            <a:off x="0" y="-99392"/>
            <a:ext cx="8901113" cy="3171184"/>
          </a:xfrm>
          <a:prstGeom prst="rect">
            <a:avLst/>
          </a:prstGeom>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defRPr/>
            </a:pPr>
            <a:r>
              <a:rPr lang="ru-RU" dirty="0" smtClean="0">
                <a:solidFill>
                  <a:srgbClr val="0000CC"/>
                </a:solidFill>
              </a:rPr>
              <a:t>      </a:t>
            </a:r>
            <a:r>
              <a:rPr lang="ru-RU" b="1" dirty="0" smtClean="0">
                <a:solidFill>
                  <a:srgbClr val="0000CC"/>
                </a:solidFill>
              </a:rPr>
              <a:t>  </a:t>
            </a:r>
          </a:p>
          <a:p>
            <a:pPr>
              <a:buFont typeface="Arial" pitchFamily="34" charset="0"/>
              <a:buNone/>
              <a:defRPr/>
            </a:pPr>
            <a:endParaRPr lang="ru-RU" b="1" dirty="0" smtClean="0"/>
          </a:p>
          <a:p>
            <a:pPr>
              <a:buFont typeface="Arial" pitchFamily="34" charset="0"/>
              <a:buNone/>
              <a:defRPr/>
            </a:pPr>
            <a:endParaRPr lang="ru-RU" b="1" dirty="0"/>
          </a:p>
        </p:txBody>
      </p:sp>
      <p:sp>
        <p:nvSpPr>
          <p:cNvPr id="5" name="Скругленный прямоугольник 4"/>
          <p:cNvSpPr/>
          <p:nvPr/>
        </p:nvSpPr>
        <p:spPr>
          <a:xfrm>
            <a:off x="4000500" y="3393690"/>
            <a:ext cx="1643062" cy="85725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FF0000"/>
                </a:solidFill>
              </a:rPr>
              <a:t>Мелкая моторика</a:t>
            </a:r>
          </a:p>
        </p:txBody>
      </p:sp>
      <p:sp>
        <p:nvSpPr>
          <p:cNvPr id="6" name="Скругленный прямоугольник 5"/>
          <p:cNvSpPr/>
          <p:nvPr/>
        </p:nvSpPr>
        <p:spPr>
          <a:xfrm>
            <a:off x="5715000" y="4679565"/>
            <a:ext cx="1428750" cy="71029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7030A0"/>
                </a:solidFill>
              </a:rPr>
              <a:t>Мышление</a:t>
            </a:r>
          </a:p>
        </p:txBody>
      </p:sp>
      <p:sp>
        <p:nvSpPr>
          <p:cNvPr id="7" name="Скругленный прямоугольник 6"/>
          <p:cNvSpPr/>
          <p:nvPr/>
        </p:nvSpPr>
        <p:spPr>
          <a:xfrm>
            <a:off x="2217828" y="2393565"/>
            <a:ext cx="1714500" cy="78581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7030A0"/>
                </a:solidFill>
              </a:rPr>
              <a:t>Практические навыки</a:t>
            </a:r>
          </a:p>
        </p:txBody>
      </p:sp>
      <p:sp>
        <p:nvSpPr>
          <p:cNvPr id="8" name="Скругленный прямоугольник 7"/>
          <p:cNvSpPr/>
          <p:nvPr/>
        </p:nvSpPr>
        <p:spPr>
          <a:xfrm>
            <a:off x="2472145" y="4675485"/>
            <a:ext cx="1714500" cy="7143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7030A0"/>
                </a:solidFill>
              </a:rPr>
              <a:t>Подготовка к письму</a:t>
            </a:r>
          </a:p>
        </p:txBody>
      </p:sp>
      <p:sp>
        <p:nvSpPr>
          <p:cNvPr id="9" name="Скругленный прямоугольник 8"/>
          <p:cNvSpPr/>
          <p:nvPr/>
        </p:nvSpPr>
        <p:spPr>
          <a:xfrm>
            <a:off x="7214779" y="3536565"/>
            <a:ext cx="1500187" cy="7143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7030A0"/>
                </a:solidFill>
              </a:rPr>
              <a:t>Внимание</a:t>
            </a:r>
          </a:p>
        </p:txBody>
      </p:sp>
      <p:sp>
        <p:nvSpPr>
          <p:cNvPr id="10" name="Скругленный прямоугольник 9"/>
          <p:cNvSpPr/>
          <p:nvPr/>
        </p:nvSpPr>
        <p:spPr>
          <a:xfrm>
            <a:off x="5887571" y="2393565"/>
            <a:ext cx="1500187" cy="77234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7030A0"/>
                </a:solidFill>
              </a:rPr>
              <a:t>Память</a:t>
            </a:r>
          </a:p>
        </p:txBody>
      </p:sp>
      <p:sp>
        <p:nvSpPr>
          <p:cNvPr id="11" name="Скругленный прямоугольник 10"/>
          <p:cNvSpPr/>
          <p:nvPr/>
        </p:nvSpPr>
        <p:spPr>
          <a:xfrm>
            <a:off x="1763688" y="3422878"/>
            <a:ext cx="1092586" cy="8299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TextBox 14"/>
          <p:cNvSpPr txBox="1">
            <a:spLocks noChangeArrowheads="1"/>
          </p:cNvSpPr>
          <p:nvPr/>
        </p:nvSpPr>
        <p:spPr bwMode="auto">
          <a:xfrm>
            <a:off x="1986131" y="3630840"/>
            <a:ext cx="647700" cy="369888"/>
          </a:xfrm>
          <a:prstGeom prst="rect">
            <a:avLst/>
          </a:prstGeom>
          <a:noFill/>
          <a:ln w="9525">
            <a:noFill/>
            <a:miter lim="800000"/>
            <a:headEnd/>
            <a:tailEnd/>
          </a:ln>
        </p:spPr>
        <p:txBody>
          <a:bodyPr wrap="none">
            <a:spAutoFit/>
          </a:bodyPr>
          <a:lstStyle/>
          <a:p>
            <a:pPr algn="ctr"/>
            <a:r>
              <a:rPr lang="ru-RU" b="1" dirty="0">
                <a:solidFill>
                  <a:srgbClr val="7030A0"/>
                </a:solidFill>
                <a:latin typeface="Calibri" pitchFamily="34" charset="0"/>
              </a:rPr>
              <a:t>Речь</a:t>
            </a:r>
          </a:p>
        </p:txBody>
      </p:sp>
      <p:cxnSp>
        <p:nvCxnSpPr>
          <p:cNvPr id="13" name="Прямая со стрелкой 12"/>
          <p:cNvCxnSpPr/>
          <p:nvPr/>
        </p:nvCxnSpPr>
        <p:spPr>
          <a:xfrm flipV="1">
            <a:off x="5569571" y="3107940"/>
            <a:ext cx="357188" cy="285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a:off x="3786187" y="3165907"/>
            <a:ext cx="428625" cy="2143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5" idx="1"/>
          </p:cNvCxnSpPr>
          <p:nvPr/>
        </p:nvCxnSpPr>
        <p:spPr>
          <a:xfrm rot="10800000">
            <a:off x="2857500" y="3822315"/>
            <a:ext cx="1143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10800000" flipV="1">
            <a:off x="4033156" y="4252778"/>
            <a:ext cx="500062" cy="428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5143500" y="4252778"/>
            <a:ext cx="571500" cy="5000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5643154" y="3822315"/>
            <a:ext cx="1571625"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01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8" presetClass="emph" presetSubtype="0" fill="hold" grpId="0" nodeType="afterEffect">
                                  <p:stCondLst>
                                    <p:cond delay="0"/>
                                  </p:stCondLst>
                                  <p:childTnLst>
                                    <p:animRot by="21600000">
                                      <p:cBhvr>
                                        <p:cTn id="13" dur="1750" fill="hold"/>
                                        <p:tgtEl>
                                          <p:spTgt spid="5"/>
                                        </p:tgtEl>
                                        <p:attrNameLst>
                                          <p:attrName>r</p:attrName>
                                        </p:attrNameLst>
                                      </p:cBhvr>
                                    </p:animRot>
                                  </p:childTnLst>
                                </p:cTn>
                              </p:par>
                            </p:childTnLst>
                          </p:cTn>
                        </p:par>
                        <p:par>
                          <p:cTn id="14" fill="hold">
                            <p:stCondLst>
                              <p:cond delay="2750"/>
                            </p:stCondLst>
                            <p:childTnLst>
                              <p:par>
                                <p:cTn id="15" presetID="32" presetClass="emph" presetSubtype="0" fill="hold" grpId="1" nodeType="afterEffect">
                                  <p:stCondLst>
                                    <p:cond delay="0"/>
                                  </p:stCondLst>
                                  <p:childTnLst>
                                    <p:animRot by="120000">
                                      <p:cBhvr>
                                        <p:cTn id="16" dur="100" fill="hold">
                                          <p:stCondLst>
                                            <p:cond delay="0"/>
                                          </p:stCondLst>
                                        </p:cTn>
                                        <p:tgtEl>
                                          <p:spTgt spid="5"/>
                                        </p:tgtEl>
                                        <p:attrNameLst>
                                          <p:attrName>r</p:attrName>
                                        </p:attrNameLst>
                                      </p:cBhvr>
                                    </p:animRot>
                                    <p:animRot by="-240000">
                                      <p:cBhvr>
                                        <p:cTn id="17" dur="200" fill="hold">
                                          <p:stCondLst>
                                            <p:cond delay="200"/>
                                          </p:stCondLst>
                                        </p:cTn>
                                        <p:tgtEl>
                                          <p:spTgt spid="5"/>
                                        </p:tgtEl>
                                        <p:attrNameLst>
                                          <p:attrName>r</p:attrName>
                                        </p:attrNameLst>
                                      </p:cBhvr>
                                    </p:animRot>
                                    <p:animRot by="240000">
                                      <p:cBhvr>
                                        <p:cTn id="18" dur="200" fill="hold">
                                          <p:stCondLst>
                                            <p:cond delay="400"/>
                                          </p:stCondLst>
                                        </p:cTn>
                                        <p:tgtEl>
                                          <p:spTgt spid="5"/>
                                        </p:tgtEl>
                                        <p:attrNameLst>
                                          <p:attrName>r</p:attrName>
                                        </p:attrNameLst>
                                      </p:cBhvr>
                                    </p:animRot>
                                    <p:animRot by="-240000">
                                      <p:cBhvr>
                                        <p:cTn id="19" dur="200" fill="hold">
                                          <p:stCondLst>
                                            <p:cond delay="600"/>
                                          </p:stCondLst>
                                        </p:cTn>
                                        <p:tgtEl>
                                          <p:spTgt spid="5"/>
                                        </p:tgtEl>
                                        <p:attrNameLst>
                                          <p:attrName>r</p:attrName>
                                        </p:attrNameLst>
                                      </p:cBhvr>
                                    </p:animRot>
                                    <p:animRot by="120000">
                                      <p:cBhvr>
                                        <p:cTn id="20" dur="200" fill="hold">
                                          <p:stCondLst>
                                            <p:cond delay="800"/>
                                          </p:stCondLst>
                                        </p:cTn>
                                        <p:tgtEl>
                                          <p:spTgt spid="5"/>
                                        </p:tgtEl>
                                        <p:attrNameLst>
                                          <p:attrName>r</p:attrName>
                                        </p:attrNameLst>
                                      </p:cBhvr>
                                    </p:animRot>
                                  </p:childTnLst>
                                </p:cTn>
                              </p:par>
                            </p:childTnLst>
                          </p:cTn>
                        </p:par>
                        <p:par>
                          <p:cTn id="21" fill="hold">
                            <p:stCondLst>
                              <p:cond delay="3750"/>
                            </p:stCondLst>
                            <p:childTnLst>
                              <p:par>
                                <p:cTn id="22" presetID="6" presetClass="entr" presetSubtype="16"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1500"/>
                                        <p:tgtEl>
                                          <p:spTgt spid="13"/>
                                        </p:tgtEl>
                                      </p:cBhvr>
                                    </p:animEffect>
                                  </p:childTnLst>
                                </p:cTn>
                              </p:par>
                            </p:childTnLst>
                          </p:cTn>
                        </p:par>
                        <p:par>
                          <p:cTn id="25" fill="hold">
                            <p:stCondLst>
                              <p:cond delay="5250"/>
                            </p:stCondLst>
                            <p:childTnLst>
                              <p:par>
                                <p:cTn id="26" presetID="6" presetClass="entr" presetSubtype="16"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1500"/>
                                        <p:tgtEl>
                                          <p:spTgt spid="14"/>
                                        </p:tgtEl>
                                      </p:cBhvr>
                                    </p:animEffect>
                                  </p:childTnLst>
                                </p:cTn>
                              </p:par>
                            </p:childTnLst>
                          </p:cTn>
                        </p:par>
                        <p:par>
                          <p:cTn id="29" fill="hold">
                            <p:stCondLst>
                              <p:cond delay="6750"/>
                            </p:stCondLst>
                            <p:childTnLst>
                              <p:par>
                                <p:cTn id="30" presetID="6" presetClass="entr" presetSubtype="1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1500"/>
                                        <p:tgtEl>
                                          <p:spTgt spid="15"/>
                                        </p:tgtEl>
                                      </p:cBhvr>
                                    </p:animEffect>
                                  </p:childTnLst>
                                </p:cTn>
                              </p:par>
                            </p:childTnLst>
                          </p:cTn>
                        </p:par>
                        <p:par>
                          <p:cTn id="33" fill="hold">
                            <p:stCondLst>
                              <p:cond delay="8250"/>
                            </p:stCondLst>
                            <p:childTnLst>
                              <p:par>
                                <p:cTn id="34" presetID="6" presetClass="entr" presetSubtype="16"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circle(in)">
                                      <p:cBhvr>
                                        <p:cTn id="36" dur="1500"/>
                                        <p:tgtEl>
                                          <p:spTgt spid="16"/>
                                        </p:tgtEl>
                                      </p:cBhvr>
                                    </p:animEffect>
                                  </p:childTnLst>
                                </p:cTn>
                              </p:par>
                            </p:childTnLst>
                          </p:cTn>
                        </p:par>
                        <p:par>
                          <p:cTn id="37" fill="hold">
                            <p:stCondLst>
                              <p:cond delay="9750"/>
                            </p:stCondLst>
                            <p:childTnLst>
                              <p:par>
                                <p:cTn id="38" presetID="6" presetClass="entr" presetSubtype="16"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ircle(in)">
                                      <p:cBhvr>
                                        <p:cTn id="40" dur="1500"/>
                                        <p:tgtEl>
                                          <p:spTgt spid="17"/>
                                        </p:tgtEl>
                                      </p:cBhvr>
                                    </p:animEffect>
                                  </p:childTnLst>
                                </p:cTn>
                              </p:par>
                            </p:childTnLst>
                          </p:cTn>
                        </p:par>
                        <p:par>
                          <p:cTn id="41" fill="hold">
                            <p:stCondLst>
                              <p:cond delay="11250"/>
                            </p:stCondLst>
                            <p:childTnLst>
                              <p:par>
                                <p:cTn id="42" presetID="6" presetClass="entr" presetSubtype="16"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circle(in)">
                                      <p:cBhvr>
                                        <p:cTn id="44" dur="1500"/>
                                        <p:tgtEl>
                                          <p:spTgt spid="18"/>
                                        </p:tgtEl>
                                      </p:cBhvr>
                                    </p:animEffect>
                                  </p:childTnLst>
                                </p:cTn>
                              </p:par>
                            </p:childTnLst>
                          </p:cTn>
                        </p:par>
                        <p:par>
                          <p:cTn id="45" fill="hold">
                            <p:stCondLst>
                              <p:cond delay="12750"/>
                            </p:stCondLst>
                            <p:childTnLst>
                              <p:par>
                                <p:cTn id="46" presetID="26" presetClass="emph" presetSubtype="0" fill="hold" grpId="0" nodeType="afterEffect">
                                  <p:stCondLst>
                                    <p:cond delay="0"/>
                                  </p:stCondLst>
                                  <p:childTnLst>
                                    <p:animEffect transition="out" filter="fade">
                                      <p:cBhvr>
                                        <p:cTn id="47" dur="500" tmFilter="0, 0; .2, .5; .8, .5; 1, 0"/>
                                        <p:tgtEl>
                                          <p:spTgt spid="7"/>
                                        </p:tgtEl>
                                      </p:cBhvr>
                                    </p:animEffect>
                                    <p:animScale>
                                      <p:cBhvr>
                                        <p:cTn id="48" dur="250" autoRev="1" fill="hold"/>
                                        <p:tgtEl>
                                          <p:spTgt spid="7"/>
                                        </p:tgtEl>
                                      </p:cBhvr>
                                      <p:by x="105000" y="105000"/>
                                    </p:animScale>
                                  </p:childTnLst>
                                </p:cTn>
                              </p:par>
                            </p:childTnLst>
                          </p:cTn>
                        </p:par>
                        <p:par>
                          <p:cTn id="49" fill="hold">
                            <p:stCondLst>
                              <p:cond delay="13250"/>
                            </p:stCondLst>
                            <p:childTnLst>
                              <p:par>
                                <p:cTn id="50" presetID="26" presetClass="emph" presetSubtype="0" fill="hold" grpId="0" nodeType="afterEffect">
                                  <p:stCondLst>
                                    <p:cond delay="0"/>
                                  </p:stCondLst>
                                  <p:childTnLst>
                                    <p:animEffect transition="out" filter="fade">
                                      <p:cBhvr>
                                        <p:cTn id="51" dur="500" tmFilter="0, 0; .2, .5; .8, .5; 1, 0"/>
                                        <p:tgtEl>
                                          <p:spTgt spid="10"/>
                                        </p:tgtEl>
                                      </p:cBhvr>
                                    </p:animEffect>
                                    <p:animScale>
                                      <p:cBhvr>
                                        <p:cTn id="52" dur="250" autoRev="1" fill="hold"/>
                                        <p:tgtEl>
                                          <p:spTgt spid="10"/>
                                        </p:tgtEl>
                                      </p:cBhvr>
                                      <p:by x="105000" y="105000"/>
                                    </p:animScale>
                                  </p:childTnLst>
                                </p:cTn>
                              </p:par>
                            </p:childTnLst>
                          </p:cTn>
                        </p:par>
                        <p:par>
                          <p:cTn id="53" fill="hold">
                            <p:stCondLst>
                              <p:cond delay="13750"/>
                            </p:stCondLst>
                            <p:childTnLst>
                              <p:par>
                                <p:cTn id="54" presetID="26" presetClass="emph" presetSubtype="0" fill="hold" grpId="0" nodeType="afterEffect">
                                  <p:stCondLst>
                                    <p:cond delay="0"/>
                                  </p:stCondLst>
                                  <p:childTnLst>
                                    <p:animEffect transition="out" filter="fade">
                                      <p:cBhvr>
                                        <p:cTn id="55" dur="500" tmFilter="0, 0; .2, .5; .8, .5; 1, 0"/>
                                        <p:tgtEl>
                                          <p:spTgt spid="11"/>
                                        </p:tgtEl>
                                      </p:cBhvr>
                                    </p:animEffect>
                                    <p:animScale>
                                      <p:cBhvr>
                                        <p:cTn id="56" dur="250" autoRev="1" fill="hold"/>
                                        <p:tgtEl>
                                          <p:spTgt spid="11"/>
                                        </p:tgtEl>
                                      </p:cBhvr>
                                      <p:by x="105000" y="105000"/>
                                    </p:animScale>
                                  </p:childTnLst>
                                </p:cTn>
                              </p:par>
                            </p:childTnLst>
                          </p:cTn>
                        </p:par>
                        <p:par>
                          <p:cTn id="57" fill="hold">
                            <p:stCondLst>
                              <p:cond delay="14250"/>
                            </p:stCondLst>
                            <p:childTnLst>
                              <p:par>
                                <p:cTn id="58" presetID="26" presetClass="emph" presetSubtype="0" fill="hold" grpId="0" nodeType="afterEffect">
                                  <p:stCondLst>
                                    <p:cond delay="0"/>
                                  </p:stCondLst>
                                  <p:childTnLst>
                                    <p:animEffect transition="out" filter="fade">
                                      <p:cBhvr>
                                        <p:cTn id="59" dur="500" tmFilter="0, 0; .2, .5; .8, .5; 1, 0"/>
                                        <p:tgtEl>
                                          <p:spTgt spid="9"/>
                                        </p:tgtEl>
                                      </p:cBhvr>
                                    </p:animEffect>
                                    <p:animScale>
                                      <p:cBhvr>
                                        <p:cTn id="60" dur="250" autoRev="1" fill="hold"/>
                                        <p:tgtEl>
                                          <p:spTgt spid="9"/>
                                        </p:tgtEl>
                                      </p:cBhvr>
                                      <p:by x="105000" y="105000"/>
                                    </p:animScale>
                                  </p:childTnLst>
                                </p:cTn>
                              </p:par>
                            </p:childTnLst>
                          </p:cTn>
                        </p:par>
                        <p:par>
                          <p:cTn id="61" fill="hold">
                            <p:stCondLst>
                              <p:cond delay="14750"/>
                            </p:stCondLst>
                            <p:childTnLst>
                              <p:par>
                                <p:cTn id="62" presetID="26" presetClass="emph" presetSubtype="0" fill="hold" grpId="0" nodeType="afterEffect">
                                  <p:stCondLst>
                                    <p:cond delay="0"/>
                                  </p:stCondLst>
                                  <p:childTnLst>
                                    <p:animEffect transition="out" filter="fade">
                                      <p:cBhvr>
                                        <p:cTn id="63" dur="500" tmFilter="0, 0; .2, .5; .8, .5; 1, 0"/>
                                        <p:tgtEl>
                                          <p:spTgt spid="8"/>
                                        </p:tgtEl>
                                      </p:cBhvr>
                                    </p:animEffect>
                                    <p:animScale>
                                      <p:cBhvr>
                                        <p:cTn id="64" dur="250" autoRev="1" fill="hold"/>
                                        <p:tgtEl>
                                          <p:spTgt spid="8"/>
                                        </p:tgtEl>
                                      </p:cBhvr>
                                      <p:by x="105000" y="105000"/>
                                    </p:animScale>
                                  </p:childTnLst>
                                </p:cTn>
                              </p:par>
                            </p:childTnLst>
                          </p:cTn>
                        </p:par>
                        <p:par>
                          <p:cTn id="65" fill="hold">
                            <p:stCondLst>
                              <p:cond delay="15250"/>
                            </p:stCondLst>
                            <p:childTnLst>
                              <p:par>
                                <p:cTn id="66" presetID="26" presetClass="emph" presetSubtype="0" fill="hold" grpId="0" nodeType="afterEffect">
                                  <p:stCondLst>
                                    <p:cond delay="0"/>
                                  </p:stCondLst>
                                  <p:childTnLst>
                                    <p:animEffect transition="out" filter="fade">
                                      <p:cBhvr>
                                        <p:cTn id="67" dur="500" tmFilter="0, 0; .2, .5; .8, .5; 1, 0"/>
                                        <p:tgtEl>
                                          <p:spTgt spid="6"/>
                                        </p:tgtEl>
                                      </p:cBhvr>
                                    </p:animEffect>
                                    <p:animScale>
                                      <p:cBhvr>
                                        <p:cTn id="68"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5" grpId="1"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763688" y="1767771"/>
            <a:ext cx="1675554" cy="13501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smtClean="0">
                <a:solidFill>
                  <a:srgbClr val="0070C0"/>
                </a:solidFill>
              </a:rPr>
              <a:t>Упражнения </a:t>
            </a:r>
            <a:r>
              <a:rPr lang="ru-RU" b="1" dirty="0">
                <a:solidFill>
                  <a:srgbClr val="0070C0"/>
                </a:solidFill>
              </a:rPr>
              <a:t>для развития мелкой моторики</a:t>
            </a:r>
          </a:p>
        </p:txBody>
      </p:sp>
      <p:sp>
        <p:nvSpPr>
          <p:cNvPr id="4" name="Скругленный прямоугольник 3"/>
          <p:cNvSpPr/>
          <p:nvPr/>
        </p:nvSpPr>
        <p:spPr>
          <a:xfrm>
            <a:off x="4246537" y="1274853"/>
            <a:ext cx="2210121" cy="9858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0070C0"/>
                </a:solidFill>
              </a:rPr>
              <a:t>Рисование</a:t>
            </a:r>
          </a:p>
          <a:p>
            <a:pPr algn="ctr" fontAlgn="auto">
              <a:spcBef>
                <a:spcPts val="0"/>
              </a:spcBef>
              <a:spcAft>
                <a:spcPts val="0"/>
              </a:spcAft>
              <a:defRPr/>
            </a:pPr>
            <a:r>
              <a:rPr lang="ru-RU" b="1" dirty="0">
                <a:solidFill>
                  <a:srgbClr val="0070C0"/>
                </a:solidFill>
              </a:rPr>
              <a:t>Аппликация</a:t>
            </a:r>
          </a:p>
          <a:p>
            <a:pPr algn="ctr" fontAlgn="auto">
              <a:spcBef>
                <a:spcPts val="0"/>
              </a:spcBef>
              <a:spcAft>
                <a:spcPts val="0"/>
              </a:spcAft>
              <a:defRPr/>
            </a:pPr>
            <a:r>
              <a:rPr lang="ru-RU" b="1" dirty="0">
                <a:solidFill>
                  <a:srgbClr val="0070C0"/>
                </a:solidFill>
              </a:rPr>
              <a:t>лепка</a:t>
            </a:r>
          </a:p>
        </p:txBody>
      </p:sp>
      <p:sp>
        <p:nvSpPr>
          <p:cNvPr id="5" name="Скругленный прямоугольник 4"/>
          <p:cNvSpPr/>
          <p:nvPr/>
        </p:nvSpPr>
        <p:spPr>
          <a:xfrm>
            <a:off x="1763688" y="4627827"/>
            <a:ext cx="1750665" cy="7397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0070C0"/>
                </a:solidFill>
              </a:rPr>
              <a:t>Практическая деятельность</a:t>
            </a:r>
          </a:p>
        </p:txBody>
      </p:sp>
      <p:sp>
        <p:nvSpPr>
          <p:cNvPr id="6" name="Скругленный прямоугольник 5"/>
          <p:cNvSpPr/>
          <p:nvPr/>
        </p:nvSpPr>
        <p:spPr>
          <a:xfrm>
            <a:off x="4136206" y="5464359"/>
            <a:ext cx="2432049" cy="8389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smtClean="0">
                <a:solidFill>
                  <a:srgbClr val="0070C0"/>
                </a:solidFill>
              </a:rPr>
              <a:t>Су-</a:t>
            </a:r>
            <a:r>
              <a:rPr lang="ru-RU" b="1" dirty="0" err="1" smtClean="0">
                <a:solidFill>
                  <a:srgbClr val="0070C0"/>
                </a:solidFill>
              </a:rPr>
              <a:t>Джок</a:t>
            </a:r>
            <a:r>
              <a:rPr lang="ru-RU" b="1" dirty="0" smtClean="0">
                <a:solidFill>
                  <a:srgbClr val="0070C0"/>
                </a:solidFill>
              </a:rPr>
              <a:t> терапия</a:t>
            </a:r>
            <a:endParaRPr lang="ru-RU" b="1" dirty="0">
              <a:solidFill>
                <a:srgbClr val="0070C0"/>
              </a:solidFill>
            </a:endParaRPr>
          </a:p>
        </p:txBody>
      </p:sp>
      <p:sp>
        <p:nvSpPr>
          <p:cNvPr id="7" name="Скругленный прямоугольник 6"/>
          <p:cNvSpPr/>
          <p:nvPr/>
        </p:nvSpPr>
        <p:spPr>
          <a:xfrm>
            <a:off x="6860282" y="4832441"/>
            <a:ext cx="2032198" cy="5572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rgbClr val="0070C0"/>
                </a:solidFill>
              </a:rPr>
              <a:t>Конструирование</a:t>
            </a:r>
          </a:p>
        </p:txBody>
      </p:sp>
      <p:sp>
        <p:nvSpPr>
          <p:cNvPr id="8" name="Скругленный прямоугольник 7"/>
          <p:cNvSpPr/>
          <p:nvPr/>
        </p:nvSpPr>
        <p:spPr>
          <a:xfrm>
            <a:off x="4246537" y="3178359"/>
            <a:ext cx="2214563" cy="11430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ru-RU" b="1" dirty="0">
                <a:solidFill>
                  <a:srgbClr val="FF0000"/>
                </a:solidFill>
              </a:rPr>
              <a:t>Мелкая моторика</a:t>
            </a:r>
          </a:p>
        </p:txBody>
      </p:sp>
      <p:sp>
        <p:nvSpPr>
          <p:cNvPr id="9" name="Скругленный прямоугольник 8"/>
          <p:cNvSpPr/>
          <p:nvPr/>
        </p:nvSpPr>
        <p:spPr>
          <a:xfrm>
            <a:off x="7092281" y="1689191"/>
            <a:ext cx="1656184" cy="85725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ru-RU" b="1" dirty="0">
                <a:solidFill>
                  <a:srgbClr val="0070C0"/>
                </a:solidFill>
              </a:rPr>
              <a:t>Пальчиковая гимнастика</a:t>
            </a:r>
          </a:p>
        </p:txBody>
      </p:sp>
      <p:cxnSp>
        <p:nvCxnSpPr>
          <p:cNvPr id="10" name="Прямая со стрелкой 9"/>
          <p:cNvCxnSpPr/>
          <p:nvPr/>
        </p:nvCxnSpPr>
        <p:spPr>
          <a:xfrm rot="5400000">
            <a:off x="4891855" y="2724242"/>
            <a:ext cx="9286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a:off x="6336084" y="2546441"/>
            <a:ext cx="756196" cy="631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431282" y="2939347"/>
            <a:ext cx="857250"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V="1">
            <a:off x="3514353" y="4260941"/>
            <a:ext cx="785813"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flipH="1" flipV="1">
            <a:off x="4781525" y="4892065"/>
            <a:ext cx="11430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flipV="1">
            <a:off x="6461100" y="4260941"/>
            <a:ext cx="392906"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93276" y="508030"/>
            <a:ext cx="5724259" cy="646331"/>
          </a:xfrm>
          <a:prstGeom prst="rect">
            <a:avLst/>
          </a:prstGeom>
          <a:noFill/>
        </p:spPr>
        <p:txBody>
          <a:bodyPr wrap="none" rtlCol="0">
            <a:spAutoFit/>
          </a:bodyPr>
          <a:lstStyle/>
          <a:p>
            <a:pPr algn="ctr"/>
            <a:r>
              <a:rPr lang="ru-RU" sz="3600" b="1" dirty="0" smtClean="0">
                <a:solidFill>
                  <a:srgbClr val="FF0000"/>
                </a:solidFill>
                <a:effectLst>
                  <a:outerShdw blurRad="38100" dist="38100" dir="2700000" algn="tl">
                    <a:srgbClr val="000000">
                      <a:alpha val="43137"/>
                    </a:srgbClr>
                  </a:outerShdw>
                </a:effectLst>
              </a:rPr>
              <a:t>Развитие мелкой моторики</a:t>
            </a:r>
            <a:endParaRPr lang="ru-RU"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526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2000"/>
                                        <p:tgtEl>
                                          <p:spTgt spid="19"/>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1750"/>
                                        <p:tgtEl>
                                          <p:spTgt spid="8"/>
                                        </p:tgtEl>
                                      </p:cBhvr>
                                    </p:animEffect>
                                  </p:childTnLst>
                                </p:cTn>
                              </p:par>
                            </p:childTnLst>
                          </p:cTn>
                        </p:par>
                        <p:par>
                          <p:cTn id="12" fill="hold">
                            <p:stCondLst>
                              <p:cond delay="3750"/>
                            </p:stCondLst>
                            <p:childTnLst>
                              <p:par>
                                <p:cTn id="13" presetID="26" presetClass="emph" presetSubtype="0" fill="hold" nodeType="afterEffect">
                                  <p:stCondLst>
                                    <p:cond delay="0"/>
                                  </p:stCondLst>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childTnLst>
                          </p:cTn>
                        </p:par>
                        <p:par>
                          <p:cTn id="16" fill="hold">
                            <p:stCondLst>
                              <p:cond delay="4250"/>
                            </p:stCondLst>
                            <p:childTnLst>
                              <p:par>
                                <p:cTn id="17" presetID="26" presetClass="emph" presetSubtype="0" fill="hold" nodeType="afterEffect">
                                  <p:stCondLst>
                                    <p:cond delay="0"/>
                                  </p:stCondLst>
                                  <p:childTnLst>
                                    <p:animEffect transition="out" filter="fade">
                                      <p:cBhvr>
                                        <p:cTn id="18" dur="500" tmFilter="0, 0; .2, .5; .8, .5; 1, 0"/>
                                        <p:tgtEl>
                                          <p:spTgt spid="10"/>
                                        </p:tgtEl>
                                      </p:cBhvr>
                                    </p:animEffect>
                                    <p:animScale>
                                      <p:cBhvr>
                                        <p:cTn id="19" dur="250" autoRev="1" fill="hold"/>
                                        <p:tgtEl>
                                          <p:spTgt spid="10"/>
                                        </p:tgtEl>
                                      </p:cBhvr>
                                      <p:by x="105000" y="105000"/>
                                    </p:animScale>
                                  </p:childTnLst>
                                </p:cTn>
                              </p:par>
                            </p:childTnLst>
                          </p:cTn>
                        </p:par>
                        <p:par>
                          <p:cTn id="20" fill="hold">
                            <p:stCondLst>
                              <p:cond delay="4750"/>
                            </p:stCondLst>
                            <p:childTnLst>
                              <p:par>
                                <p:cTn id="21" presetID="26" presetClass="emph" presetSubtype="0" fill="hold" nodeType="afterEffect">
                                  <p:stCondLst>
                                    <p:cond delay="0"/>
                                  </p:stCondLst>
                                  <p:childTnLst>
                                    <p:animEffect transition="out" filter="fade">
                                      <p:cBhvr>
                                        <p:cTn id="22" dur="500" tmFilter="0, 0; .2, .5; .8, .5; 1, 0"/>
                                        <p:tgtEl>
                                          <p:spTgt spid="11"/>
                                        </p:tgtEl>
                                      </p:cBhvr>
                                    </p:animEffect>
                                    <p:animScale>
                                      <p:cBhvr>
                                        <p:cTn id="23" dur="250" autoRev="1" fill="hold"/>
                                        <p:tgtEl>
                                          <p:spTgt spid="11"/>
                                        </p:tgtEl>
                                      </p:cBhvr>
                                      <p:by x="105000" y="105000"/>
                                    </p:animScale>
                                  </p:childTnLst>
                                </p:cTn>
                              </p:par>
                            </p:childTnLst>
                          </p:cTn>
                        </p:par>
                        <p:par>
                          <p:cTn id="24" fill="hold">
                            <p:stCondLst>
                              <p:cond delay="5250"/>
                            </p:stCondLst>
                            <p:childTnLst>
                              <p:par>
                                <p:cTn id="25" presetID="26" presetClass="emph" presetSubtype="0" fill="hold" nodeType="afterEffect">
                                  <p:stCondLst>
                                    <p:cond delay="0"/>
                                  </p:stCondLst>
                                  <p:childTnLst>
                                    <p:animEffect transition="out" filter="fade">
                                      <p:cBhvr>
                                        <p:cTn id="26" dur="500" tmFilter="0, 0; .2, .5; .8, .5; 1, 0"/>
                                        <p:tgtEl>
                                          <p:spTgt spid="15"/>
                                        </p:tgtEl>
                                      </p:cBhvr>
                                    </p:animEffect>
                                    <p:animScale>
                                      <p:cBhvr>
                                        <p:cTn id="27" dur="250" autoRev="1" fill="hold"/>
                                        <p:tgtEl>
                                          <p:spTgt spid="15"/>
                                        </p:tgtEl>
                                      </p:cBhvr>
                                      <p:by x="105000" y="105000"/>
                                    </p:animScale>
                                  </p:childTnLst>
                                </p:cTn>
                              </p:par>
                            </p:childTnLst>
                          </p:cTn>
                        </p:par>
                        <p:par>
                          <p:cTn id="28" fill="hold">
                            <p:stCondLst>
                              <p:cond delay="5750"/>
                            </p:stCondLst>
                            <p:childTnLst>
                              <p:par>
                                <p:cTn id="29" presetID="26" presetClass="emph" presetSubtype="0" fill="hold" nodeType="afterEffect">
                                  <p:stCondLst>
                                    <p:cond delay="0"/>
                                  </p:stCondLst>
                                  <p:childTnLst>
                                    <p:animEffect transition="out" filter="fade">
                                      <p:cBhvr>
                                        <p:cTn id="30" dur="500" tmFilter="0, 0; .2, .5; .8, .5; 1, 0"/>
                                        <p:tgtEl>
                                          <p:spTgt spid="14"/>
                                        </p:tgtEl>
                                      </p:cBhvr>
                                    </p:animEffect>
                                    <p:animScale>
                                      <p:cBhvr>
                                        <p:cTn id="31" dur="250" autoRev="1" fill="hold"/>
                                        <p:tgtEl>
                                          <p:spTgt spid="14"/>
                                        </p:tgtEl>
                                      </p:cBhvr>
                                      <p:by x="105000" y="105000"/>
                                    </p:animScale>
                                  </p:childTnLst>
                                </p:cTn>
                              </p:par>
                            </p:childTnLst>
                          </p:cTn>
                        </p:par>
                        <p:par>
                          <p:cTn id="32" fill="hold">
                            <p:stCondLst>
                              <p:cond delay="6250"/>
                            </p:stCondLst>
                            <p:childTnLst>
                              <p:par>
                                <p:cTn id="33" presetID="26" presetClass="emph" presetSubtype="0" fill="hold" nodeType="afterEffect">
                                  <p:stCondLst>
                                    <p:cond delay="0"/>
                                  </p:stCondLst>
                                  <p:childTnLst>
                                    <p:animEffect transition="out" filter="fade">
                                      <p:cBhvr>
                                        <p:cTn id="34" dur="500" tmFilter="0, 0; .2, .5; .8, .5; 1, 0"/>
                                        <p:tgtEl>
                                          <p:spTgt spid="13"/>
                                        </p:tgtEl>
                                      </p:cBhvr>
                                    </p:animEffect>
                                    <p:animScale>
                                      <p:cBhvr>
                                        <p:cTn id="35" dur="250" autoRev="1" fill="hold"/>
                                        <p:tgtEl>
                                          <p:spTgt spid="13"/>
                                        </p:tgtEl>
                                      </p:cBhvr>
                                      <p:by x="105000" y="105000"/>
                                    </p:animScale>
                                  </p:childTnLst>
                                </p:cTn>
                              </p:par>
                            </p:childTnLst>
                          </p:cTn>
                        </p:par>
                        <p:par>
                          <p:cTn id="36" fill="hold">
                            <p:stCondLst>
                              <p:cond delay="6750"/>
                            </p:stCondLst>
                            <p:childTnLst>
                              <p:par>
                                <p:cTn id="37" presetID="26" presetClass="emph" presetSubtype="0" fill="hold" grpId="0" nodeType="afterEffect">
                                  <p:stCondLst>
                                    <p:cond delay="0"/>
                                  </p:stCondLst>
                                  <p:childTnLst>
                                    <p:animEffect transition="out" filter="fade">
                                      <p:cBhvr>
                                        <p:cTn id="38" dur="500" tmFilter="0, 0; .2, .5; .8, .5; 1, 0"/>
                                        <p:tgtEl>
                                          <p:spTgt spid="3"/>
                                        </p:tgtEl>
                                      </p:cBhvr>
                                    </p:animEffect>
                                    <p:animScale>
                                      <p:cBhvr>
                                        <p:cTn id="39" dur="250" autoRev="1" fill="hold"/>
                                        <p:tgtEl>
                                          <p:spTgt spid="3"/>
                                        </p:tgtEl>
                                      </p:cBhvr>
                                      <p:by x="105000" y="105000"/>
                                    </p:animScale>
                                  </p:childTnLst>
                                </p:cTn>
                              </p:par>
                            </p:childTnLst>
                          </p:cTn>
                        </p:par>
                        <p:par>
                          <p:cTn id="40" fill="hold">
                            <p:stCondLst>
                              <p:cond delay="7250"/>
                            </p:stCondLst>
                            <p:childTnLst>
                              <p:par>
                                <p:cTn id="41" presetID="26" presetClass="emph" presetSubtype="0" fill="hold" grpId="0" nodeType="afterEffect">
                                  <p:stCondLst>
                                    <p:cond delay="0"/>
                                  </p:stCondLst>
                                  <p:childTnLst>
                                    <p:animEffect transition="out" filter="fade">
                                      <p:cBhvr>
                                        <p:cTn id="42" dur="500" tmFilter="0, 0; .2, .5; .8, .5; 1, 0"/>
                                        <p:tgtEl>
                                          <p:spTgt spid="4"/>
                                        </p:tgtEl>
                                      </p:cBhvr>
                                    </p:animEffect>
                                    <p:animScale>
                                      <p:cBhvr>
                                        <p:cTn id="43" dur="250" autoRev="1" fill="hold"/>
                                        <p:tgtEl>
                                          <p:spTgt spid="4"/>
                                        </p:tgtEl>
                                      </p:cBhvr>
                                      <p:by x="105000" y="105000"/>
                                    </p:animScale>
                                  </p:childTnLst>
                                </p:cTn>
                              </p:par>
                            </p:childTnLst>
                          </p:cTn>
                        </p:par>
                        <p:par>
                          <p:cTn id="44" fill="hold">
                            <p:stCondLst>
                              <p:cond delay="7750"/>
                            </p:stCondLst>
                            <p:childTnLst>
                              <p:par>
                                <p:cTn id="45" presetID="26" presetClass="emph" presetSubtype="0" fill="hold" grpId="0" nodeType="afterEffect">
                                  <p:stCondLst>
                                    <p:cond delay="0"/>
                                  </p:stCondLst>
                                  <p:childTnLst>
                                    <p:animEffect transition="out" filter="fade">
                                      <p:cBhvr>
                                        <p:cTn id="46" dur="500" tmFilter="0, 0; .2, .5; .8, .5; 1, 0"/>
                                        <p:tgtEl>
                                          <p:spTgt spid="9"/>
                                        </p:tgtEl>
                                      </p:cBhvr>
                                    </p:animEffect>
                                    <p:animScale>
                                      <p:cBhvr>
                                        <p:cTn id="47" dur="250" autoRev="1" fill="hold"/>
                                        <p:tgtEl>
                                          <p:spTgt spid="9"/>
                                        </p:tgtEl>
                                      </p:cBhvr>
                                      <p:by x="105000" y="105000"/>
                                    </p:animScale>
                                  </p:childTnLst>
                                </p:cTn>
                              </p:par>
                            </p:childTnLst>
                          </p:cTn>
                        </p:par>
                        <p:par>
                          <p:cTn id="48" fill="hold">
                            <p:stCondLst>
                              <p:cond delay="8250"/>
                            </p:stCondLst>
                            <p:childTnLst>
                              <p:par>
                                <p:cTn id="49" presetID="26" presetClass="emph" presetSubtype="0" fill="hold" grpId="0" nodeType="afterEffect">
                                  <p:stCondLst>
                                    <p:cond delay="0"/>
                                  </p:stCondLst>
                                  <p:childTnLst>
                                    <p:animEffect transition="out" filter="fade">
                                      <p:cBhvr>
                                        <p:cTn id="50" dur="500" tmFilter="0, 0; .2, .5; .8, .5; 1, 0"/>
                                        <p:tgtEl>
                                          <p:spTgt spid="7"/>
                                        </p:tgtEl>
                                      </p:cBhvr>
                                    </p:animEffect>
                                    <p:animScale>
                                      <p:cBhvr>
                                        <p:cTn id="51" dur="250" autoRev="1" fill="hold"/>
                                        <p:tgtEl>
                                          <p:spTgt spid="7"/>
                                        </p:tgtEl>
                                      </p:cBhvr>
                                      <p:by x="105000" y="105000"/>
                                    </p:animScale>
                                  </p:childTnLst>
                                </p:cTn>
                              </p:par>
                            </p:childTnLst>
                          </p:cTn>
                        </p:par>
                        <p:par>
                          <p:cTn id="52" fill="hold">
                            <p:stCondLst>
                              <p:cond delay="8750"/>
                            </p:stCondLst>
                            <p:childTnLst>
                              <p:par>
                                <p:cTn id="53" presetID="26" presetClass="emph" presetSubtype="0" fill="hold" grpId="0" nodeType="afterEffect">
                                  <p:stCondLst>
                                    <p:cond delay="0"/>
                                  </p:stCondLst>
                                  <p:childTnLst>
                                    <p:animEffect transition="out" filter="fade">
                                      <p:cBhvr>
                                        <p:cTn id="54" dur="500" tmFilter="0, 0; .2, .5; .8, .5; 1, 0"/>
                                        <p:tgtEl>
                                          <p:spTgt spid="6"/>
                                        </p:tgtEl>
                                      </p:cBhvr>
                                    </p:animEffect>
                                    <p:animScale>
                                      <p:cBhvr>
                                        <p:cTn id="55" dur="250" autoRev="1" fill="hold"/>
                                        <p:tgtEl>
                                          <p:spTgt spid="6"/>
                                        </p:tgtEl>
                                      </p:cBhvr>
                                      <p:by x="105000" y="105000"/>
                                    </p:animScale>
                                  </p:childTnLst>
                                </p:cTn>
                              </p:par>
                            </p:childTnLst>
                          </p:cTn>
                        </p:par>
                        <p:par>
                          <p:cTn id="56" fill="hold">
                            <p:stCondLst>
                              <p:cond delay="9250"/>
                            </p:stCondLst>
                            <p:childTnLst>
                              <p:par>
                                <p:cTn id="57" presetID="26" presetClass="emph" presetSubtype="0" fill="hold" grpId="0" nodeType="afterEffect">
                                  <p:stCondLst>
                                    <p:cond delay="0"/>
                                  </p:stCondLst>
                                  <p:childTnLst>
                                    <p:animEffect transition="out" filter="fade">
                                      <p:cBhvr>
                                        <p:cTn id="58" dur="500" tmFilter="0, 0; .2, .5; .8, .5; 1, 0"/>
                                        <p:tgtEl>
                                          <p:spTgt spid="5"/>
                                        </p:tgtEl>
                                      </p:cBhvr>
                                    </p:animEffect>
                                    <p:animScale>
                                      <p:cBhvr>
                                        <p:cTn id="59"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66608" y="116632"/>
            <a:ext cx="5976664" cy="954107"/>
          </a:xfrm>
          <a:prstGeom prst="rect">
            <a:avLst/>
          </a:prstGeom>
        </p:spPr>
        <p:txBody>
          <a:bodyPr wrap="square">
            <a:spAutoFit/>
          </a:bodyPr>
          <a:lstStyle/>
          <a:p>
            <a:r>
              <a:rPr lang="ru-RU" sz="2800" b="1" dirty="0">
                <a:solidFill>
                  <a:srgbClr val="FF0000"/>
                </a:solidFill>
                <a:effectLst>
                  <a:outerShdw blurRad="38100" dist="38100" dir="2700000" algn="tl">
                    <a:srgbClr val="000000">
                      <a:alpha val="43137"/>
                    </a:srgbClr>
                  </a:outerShdw>
                </a:effectLst>
              </a:rPr>
              <a:t>П</a:t>
            </a:r>
            <a:r>
              <a:rPr lang="ru-RU" sz="2800" b="1" dirty="0" smtClean="0">
                <a:solidFill>
                  <a:srgbClr val="FF0000"/>
                </a:solidFill>
                <a:effectLst>
                  <a:outerShdw blurRad="38100" dist="38100" dir="2700000" algn="tl">
                    <a:srgbClr val="000000">
                      <a:alpha val="43137"/>
                    </a:srgbClr>
                  </a:outerShdw>
                </a:effectLst>
              </a:rPr>
              <a:t>ути развития </a:t>
            </a:r>
            <a:r>
              <a:rPr lang="ru-RU" sz="2800" b="1" dirty="0">
                <a:solidFill>
                  <a:srgbClr val="FF0000"/>
                </a:solidFill>
                <a:effectLst>
                  <a:outerShdw blurRad="38100" dist="38100" dir="2700000" algn="tl">
                    <a:srgbClr val="000000">
                      <a:alpha val="43137"/>
                    </a:srgbClr>
                  </a:outerShdw>
                </a:effectLst>
              </a:rPr>
              <a:t>и </a:t>
            </a:r>
            <a:r>
              <a:rPr lang="ru-RU" sz="2800" b="1" dirty="0" smtClean="0">
                <a:solidFill>
                  <a:srgbClr val="FF0000"/>
                </a:solidFill>
                <a:effectLst>
                  <a:outerShdw blurRad="38100" dist="38100" dir="2700000" algn="tl">
                    <a:srgbClr val="000000">
                      <a:alpha val="43137"/>
                    </a:srgbClr>
                  </a:outerShdw>
                </a:effectLst>
              </a:rPr>
              <a:t>совершенствования мелкой моторики:</a:t>
            </a:r>
            <a:endParaRPr lang="ru-RU" sz="2800" dirty="0">
              <a:solidFill>
                <a:srgbClr val="FF0000"/>
              </a:solidFill>
              <a:effectLst>
                <a:outerShdw blurRad="38100" dist="38100" dir="2700000" algn="tl">
                  <a:srgbClr val="000000">
                    <a:alpha val="43137"/>
                  </a:srgbClr>
                </a:outerShdw>
              </a:effectLst>
            </a:endParaRPr>
          </a:p>
        </p:txBody>
      </p:sp>
      <p:sp>
        <p:nvSpPr>
          <p:cNvPr id="3" name="Прямоугольник 2"/>
          <p:cNvSpPr/>
          <p:nvPr/>
        </p:nvSpPr>
        <p:spPr>
          <a:xfrm>
            <a:off x="1698129" y="980728"/>
            <a:ext cx="7445871" cy="5632311"/>
          </a:xfrm>
          <a:prstGeom prst="rect">
            <a:avLst/>
          </a:prstGeom>
        </p:spPr>
        <p:txBody>
          <a:bodyPr wrap="square">
            <a:spAutoFit/>
          </a:bodyPr>
          <a:lstStyle/>
          <a:p>
            <a:r>
              <a:rPr lang="ru-RU" sz="2400" b="1" dirty="0"/>
              <a:t>1. Массаж и самомассаж кистей и пальцев рук.</a:t>
            </a:r>
            <a:br>
              <a:rPr lang="ru-RU" sz="2400" b="1" dirty="0"/>
            </a:br>
            <a:r>
              <a:rPr lang="ru-RU" sz="2400" b="1" dirty="0"/>
              <a:t>Ежедневный тщательный массаж кистей рук: мягкие массирующие движения и разминания каждого пальчика, ладошки, наружной стороны кисти, а также предплечья.</a:t>
            </a:r>
          </a:p>
          <a:p>
            <a:r>
              <a:rPr lang="ru-RU" sz="2400" b="1" dirty="0"/>
              <a:t>2. Ежедневная пальчиковая гимнастика и пальчиковые игры (со стихами, скороговорками, звуками):</a:t>
            </a:r>
          </a:p>
          <a:p>
            <a:r>
              <a:rPr lang="ru-RU" sz="2400" b="1" dirty="0"/>
              <a:t>упражнения выполняются стоя, но меняется исходное положение рук (перед собой, вверх, в стороны);</a:t>
            </a:r>
          </a:p>
          <a:p>
            <a:r>
              <a:rPr lang="ru-RU" sz="2400" b="1" dirty="0"/>
              <a:t>специальные упражнения на столе (выполняются сидя).</a:t>
            </a:r>
          </a:p>
          <a:p>
            <a:r>
              <a:rPr lang="ru-RU" sz="2400" b="1" dirty="0"/>
              <a:t>3. Работа с предметами и материалом (ножницы, пластилин, конструктор, прищепки, бусины, крупы и </a:t>
            </a:r>
            <a:r>
              <a:rPr lang="ru-RU" sz="2400" b="1" dirty="0" err="1" smtClean="0"/>
              <a:t>др</a:t>
            </a:r>
            <a:r>
              <a:rPr lang="ru-RU" sz="2400" b="1" dirty="0" smtClean="0"/>
              <a:t>)</a:t>
            </a:r>
            <a:endParaRPr lang="ru-RU" sz="2400" b="1" dirty="0"/>
          </a:p>
        </p:txBody>
      </p:sp>
    </p:spTree>
    <p:extLst>
      <p:ext uri="{BB962C8B-B14F-4D97-AF65-F5344CB8AC3E}">
        <p14:creationId xmlns:p14="http://schemas.microsoft.com/office/powerpoint/2010/main" val="214032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3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130147"/>
            <a:ext cx="7128792" cy="6740307"/>
          </a:xfrm>
          <a:prstGeom prst="rect">
            <a:avLst/>
          </a:prstGeom>
        </p:spPr>
        <p:txBody>
          <a:bodyPr wrap="square">
            <a:spAutoFit/>
          </a:bodyPr>
          <a:lstStyle/>
          <a:p>
            <a:r>
              <a:rPr lang="ru-RU" sz="2400" b="1" dirty="0"/>
              <a:t>4. Теневой, пальчиковый театр.</a:t>
            </a:r>
          </a:p>
          <a:p>
            <a:r>
              <a:rPr lang="ru-RU" sz="2400" b="1" dirty="0" smtClean="0"/>
              <a:t>5</a:t>
            </a:r>
            <a:r>
              <a:rPr lang="ru-RU" sz="2400" b="1" dirty="0"/>
              <a:t>. Су-</a:t>
            </a:r>
            <a:r>
              <a:rPr lang="ru-RU" sz="2400" b="1" dirty="0" err="1"/>
              <a:t>Джок</a:t>
            </a:r>
            <a:r>
              <a:rPr lang="ru-RU" sz="2400" b="1" dirty="0"/>
              <a:t> терапия(круговые движения шарика между ладонями, перекатывание шарика от кончиков пальцев к основанию ладони, вращение шарика кончиками пальцев, сжимание шарика между ладонями)</a:t>
            </a:r>
          </a:p>
          <a:p>
            <a:r>
              <a:rPr lang="ru-RU" sz="2400" b="1" dirty="0"/>
              <a:t>6. Рисование несложных геометрических фигур, букв в воздухе и на столе ведущей рукой, затем другой рукой и обеими руками вместе; поочередное рисование каждым пальцем одной, затем другой руки.</a:t>
            </a:r>
          </a:p>
          <a:p>
            <a:r>
              <a:rPr lang="ru-RU" sz="2400" b="1" dirty="0"/>
              <a:t>7. Конструирование и работа с мозаикой, </a:t>
            </a:r>
            <a:r>
              <a:rPr lang="ru-RU" sz="2400" b="1" dirty="0" err="1"/>
              <a:t>пазлами</a:t>
            </a:r>
            <a:r>
              <a:rPr lang="ru-RU" sz="2400" b="1" dirty="0"/>
              <a:t>.</a:t>
            </a:r>
          </a:p>
          <a:p>
            <a:r>
              <a:rPr lang="ru-RU" sz="2400" b="1" dirty="0"/>
              <a:t>8. Выкладывание фигур из четных палочек.</a:t>
            </a:r>
          </a:p>
          <a:p>
            <a:r>
              <a:rPr lang="ru-RU" sz="2400" b="1" dirty="0"/>
              <a:t>9. Домашние дела:</a:t>
            </a:r>
          </a:p>
          <a:p>
            <a:pPr>
              <a:buFont typeface="Arial"/>
              <a:buChar char="•"/>
            </a:pPr>
            <a:r>
              <a:rPr lang="ru-RU" sz="2400" b="1" dirty="0"/>
              <a:t>перемотка ниток;</a:t>
            </a:r>
          </a:p>
          <a:p>
            <a:pPr>
              <a:buFont typeface="Arial"/>
              <a:buChar char="•"/>
            </a:pPr>
            <a:r>
              <a:rPr lang="ru-RU" sz="2400" b="1" dirty="0"/>
              <a:t>завязывание и развязывание узелков;</a:t>
            </a:r>
          </a:p>
          <a:p>
            <a:pPr>
              <a:buFont typeface="Arial"/>
              <a:buChar char="•"/>
            </a:pPr>
            <a:r>
              <a:rPr lang="ru-RU" sz="2400" b="1" dirty="0"/>
              <a:t>собирание разрезных картинок, ягод;</a:t>
            </a:r>
          </a:p>
          <a:p>
            <a:pPr>
              <a:buFont typeface="Arial"/>
              <a:buChar char="•"/>
            </a:pPr>
            <a:r>
              <a:rPr lang="ru-RU" sz="2400" b="1" dirty="0"/>
              <a:t>разбор круп и т.д.</a:t>
            </a:r>
          </a:p>
        </p:txBody>
      </p:sp>
    </p:spTree>
    <p:extLst>
      <p:ext uri="{BB962C8B-B14F-4D97-AF65-F5344CB8AC3E}">
        <p14:creationId xmlns:p14="http://schemas.microsoft.com/office/powerpoint/2010/main" val="346002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766060"/>
            <a:ext cx="7200800" cy="6210931"/>
          </a:xfrm>
          <a:prstGeom prst="rect">
            <a:avLst/>
          </a:prstGeom>
        </p:spPr>
        <p:txBody>
          <a:bodyPr wrap="square">
            <a:spAutoFit/>
          </a:bodyPr>
          <a:lstStyle/>
          <a:p>
            <a:pPr lvl="0" fontAlgn="base">
              <a:spcBef>
                <a:spcPct val="20000"/>
              </a:spcBef>
              <a:spcAft>
                <a:spcPct val="0"/>
              </a:spcAft>
              <a:buClr>
                <a:srgbClr val="F0A22E"/>
              </a:buClr>
              <a:buSzPct val="70000"/>
            </a:pPr>
            <a:r>
              <a:rPr lang="ru-RU" sz="2800" dirty="0" smtClean="0">
                <a:solidFill>
                  <a:srgbClr val="4E3B30"/>
                </a:solidFill>
                <a:effectLst>
                  <a:outerShdw blurRad="38100" dist="38100" dir="2700000" algn="tl">
                    <a:srgbClr val="000000">
                      <a:alpha val="43137"/>
                    </a:srgbClr>
                  </a:outerShdw>
                </a:effectLst>
                <a:latin typeface="Franklin Gothic Book"/>
              </a:rPr>
              <a:t>Уровень </a:t>
            </a:r>
            <a:r>
              <a:rPr lang="ru-RU" sz="2800" dirty="0">
                <a:solidFill>
                  <a:srgbClr val="4E3B30"/>
                </a:solidFill>
                <a:effectLst>
                  <a:outerShdw blurRad="38100" dist="38100" dir="2700000" algn="tl">
                    <a:srgbClr val="000000">
                      <a:alpha val="43137"/>
                    </a:srgbClr>
                  </a:outerShdw>
                </a:effectLst>
                <a:latin typeface="Franklin Gothic Book"/>
              </a:rPr>
              <a:t>развития тонкой моторики и координации движения рук – один из основных показателей, как  речевого развития детей, так и интеллектуального, и следовательно, готовности к школьному обучению. Во время занятий нужно учитывать индивидуальные особенности каждого ребёнка, настроение, желание, возможности. Главное, чтобы занятия приносили детям только положительные эмоции, что будет вызывать интерес к играм и приведёт к положительному результату в развитии мелкой моторики. </a:t>
            </a:r>
          </a:p>
          <a:p>
            <a:pPr marL="342900" lvl="0" indent="-342900" fontAlgn="base">
              <a:spcBef>
                <a:spcPct val="20000"/>
              </a:spcBef>
              <a:spcAft>
                <a:spcPct val="0"/>
              </a:spcAft>
              <a:buClr>
                <a:srgbClr val="F0A22E"/>
              </a:buClr>
              <a:buSzPct val="70000"/>
            </a:pPr>
            <a:endParaRPr lang="ru-RU" sz="2800" dirty="0">
              <a:solidFill>
                <a:srgbClr val="4E3B30"/>
              </a:solidFill>
              <a:effectLst>
                <a:outerShdw blurRad="38100" dist="38100" dir="2700000" algn="tl">
                  <a:srgbClr val="000000">
                    <a:alpha val="43137"/>
                  </a:srgbClr>
                </a:outerShdw>
              </a:effectLst>
              <a:latin typeface="Franklin Gothic Book"/>
            </a:endParaRPr>
          </a:p>
        </p:txBody>
      </p:sp>
      <p:sp>
        <p:nvSpPr>
          <p:cNvPr id="3" name="TextBox 2"/>
          <p:cNvSpPr txBox="1"/>
          <p:nvPr/>
        </p:nvSpPr>
        <p:spPr>
          <a:xfrm>
            <a:off x="4427984" y="136885"/>
            <a:ext cx="1505284" cy="646331"/>
          </a:xfrm>
          <a:prstGeom prst="rect">
            <a:avLst/>
          </a:prstGeom>
          <a:noFill/>
        </p:spPr>
        <p:txBody>
          <a:bodyPr wrap="none" rtlCol="0">
            <a:spAutoFit/>
          </a:bodyPr>
          <a:lstStyle/>
          <a:p>
            <a:r>
              <a:rPr lang="ru-RU" sz="3600" b="1" dirty="0" smtClean="0">
                <a:solidFill>
                  <a:srgbClr val="FF0000"/>
                </a:solidFill>
                <a:effectLst>
                  <a:outerShdw blurRad="38100" dist="38100" dir="2700000" algn="tl">
                    <a:srgbClr val="000000">
                      <a:alpha val="43137"/>
                    </a:srgbClr>
                  </a:outerShdw>
                </a:effectLst>
              </a:rPr>
              <a:t>Вывод</a:t>
            </a:r>
            <a:endParaRPr lang="ru-RU"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904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3"/>
                                        </p:tgtEl>
                                        <p:attrNameLst>
                                          <p:attrName>ppt_y</p:attrName>
                                        </p:attrNameLst>
                                      </p:cBhvr>
                                      <p:tavLst>
                                        <p:tav tm="0">
                                          <p:val>
                                            <p:strVal val="#ppt_y"/>
                                          </p:val>
                                        </p:tav>
                                        <p:tav tm="100000">
                                          <p:val>
                                            <p:strVal val="#ppt_y"/>
                                          </p:val>
                                        </p:tav>
                                      </p:tavLst>
                                    </p:anim>
                                    <p:anim calcmode="lin" valueType="num">
                                      <p:cBhvr>
                                        <p:cTn id="9" dur="7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3"/>
                                        </p:tgtEl>
                                      </p:cBhvr>
                                    </p:animEffect>
                                  </p:childTnLst>
                                </p:cTn>
                              </p:par>
                            </p:childTnLst>
                          </p:cTn>
                        </p:par>
                        <p:par>
                          <p:cTn id="12" fill="hold">
                            <p:stCondLst>
                              <p:cond delay="105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2250" fill="hold"/>
                                        <p:tgtEl>
                                          <p:spTgt spid="2"/>
                                        </p:tgtEl>
                                        <p:attrNameLst>
                                          <p:attrName>ppt_w</p:attrName>
                                        </p:attrNameLst>
                                      </p:cBhvr>
                                      <p:tavLst>
                                        <p:tav tm="0">
                                          <p:val>
                                            <p:fltVal val="0"/>
                                          </p:val>
                                        </p:tav>
                                        <p:tav tm="100000">
                                          <p:val>
                                            <p:strVal val="#ppt_w"/>
                                          </p:val>
                                        </p:tav>
                                      </p:tavLst>
                                    </p:anim>
                                    <p:anim calcmode="lin" valueType="num">
                                      <p:cBhvr>
                                        <p:cTn id="16" dur="2250" fill="hold"/>
                                        <p:tgtEl>
                                          <p:spTgt spid="2"/>
                                        </p:tgtEl>
                                        <p:attrNameLst>
                                          <p:attrName>ppt_h</p:attrName>
                                        </p:attrNameLst>
                                      </p:cBhvr>
                                      <p:tavLst>
                                        <p:tav tm="0">
                                          <p:val>
                                            <p:fltVal val="0"/>
                                          </p:val>
                                        </p:tav>
                                        <p:tav tm="100000">
                                          <p:val>
                                            <p:strVal val="#ppt_h"/>
                                          </p:val>
                                        </p:tav>
                                      </p:tavLst>
                                    </p:anim>
                                    <p:animEffect transition="in" filter="fade">
                                      <p:cBhvr>
                                        <p:cTn id="1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1_Тема Office">
  <a:themeElements>
    <a:clrScheme name="Другая 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0C0"/>
      </a:hlink>
      <a:folHlink>
        <a:srgbClr val="00206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471</Words>
  <Application>Microsoft Office PowerPoint</Application>
  <PresentationFormat>Экран (4:3)</PresentationFormat>
  <Paragraphs>67</Paragraphs>
  <Slides>10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Franklin Gothic Book</vt:lpstr>
      <vt:lpstr>Monotype Corsiva</vt:lpstr>
      <vt:lpstr>Times New Roman</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kotenok0308@outlook.com</cp:lastModifiedBy>
  <cp:revision>19</cp:revision>
  <dcterms:created xsi:type="dcterms:W3CDTF">2014-06-14T15:32:23Z</dcterms:created>
  <dcterms:modified xsi:type="dcterms:W3CDTF">2017-04-30T17:38:53Z</dcterms:modified>
</cp:coreProperties>
</file>