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39" autoAdjust="0"/>
  </p:normalViewPr>
  <p:slideViewPr>
    <p:cSldViewPr snapToGrid="0">
      <p:cViewPr varScale="1">
        <p:scale>
          <a:sx n="62" d="100"/>
          <a:sy n="62" d="100"/>
        </p:scale>
        <p:origin x="8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404DE-A58F-414B-B555-8B3D31270028}" type="datetimeFigureOut">
              <a:rPr lang="ru-RU" smtClean="0"/>
              <a:t>25.12.2021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03CCB-BAC6-450C-8717-A672CEC27FA7}" type="slidenum">
              <a:rPr lang="ru-RU" smtClean="0"/>
              <a:t>‹#›</a:t>
            </a:fld>
            <a:endParaRPr lang="ru-RU"/>
          </a:p>
        </p:txBody>
      </p:sp>
    </p:spTree>
    <p:extLst>
      <p:ext uri="{BB962C8B-B14F-4D97-AF65-F5344CB8AC3E}">
        <p14:creationId xmlns:p14="http://schemas.microsoft.com/office/powerpoint/2010/main" val="122338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1903CCB-BAC6-450C-8717-A672CEC27FA7}" type="slidenum">
              <a:rPr lang="ru-RU" smtClean="0"/>
              <a:t>1</a:t>
            </a:fld>
            <a:endParaRPr lang="ru-RU"/>
          </a:p>
        </p:txBody>
      </p:sp>
    </p:spTree>
    <p:extLst>
      <p:ext uri="{BB962C8B-B14F-4D97-AF65-F5344CB8AC3E}">
        <p14:creationId xmlns:p14="http://schemas.microsoft.com/office/powerpoint/2010/main" val="274309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259AA79-258E-4EBC-A12F-C0BC7857A698}" type="datetime1">
              <a:rPr lang="ru-RU" smtClean="0"/>
              <a:t>25.12.2021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118689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315B25-D5D3-42A5-A36A-51360643148A}" type="datetime1">
              <a:rPr lang="ru-RU" smtClean="0"/>
              <a:t>25.12.2021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117187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C4CC57-BA2B-4964-8C36-D3058129DDF8}" type="datetime1">
              <a:rPr lang="ru-RU" smtClean="0"/>
              <a:t>25.12.2021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240647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3163FE-0428-4EEA-9298-F4BA21C6B030}" type="datetime1">
              <a:rPr lang="ru-RU" smtClean="0"/>
              <a:t>25.12.2021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351809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312F77-AD2A-4A20-9164-6589BD0914EE}" type="datetime1">
              <a:rPr lang="ru-RU" smtClean="0"/>
              <a:t>25.12.2021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331919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A58AD3-8FFE-45D2-B25F-5188728BE3F2}" type="datetime1">
              <a:rPr lang="ru-RU" smtClean="0"/>
              <a:t>25.12.2021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197490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85B9E0-C887-4638-8815-E831E7623D04}" type="datetime1">
              <a:rPr lang="ru-RU" smtClean="0"/>
              <a:t>25.12.2021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409337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CFFAB0-CC4A-4EEB-A176-A73FCC2F9553}" type="datetime1">
              <a:rPr lang="ru-RU" smtClean="0"/>
              <a:t>25.12.2021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8650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97ADAB-8B5B-4342-8FDC-8F9EC52B4BFF}" type="datetime1">
              <a:rPr lang="ru-RU" smtClean="0"/>
              <a:t>25.12.2021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286702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5C7A969-C3D4-4B2A-9612-0EB3BF636BE9}" type="datetime1">
              <a:rPr lang="ru-RU" smtClean="0"/>
              <a:t>25.12.2021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51841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26D2092-09FC-4E7A-BD97-0A790D7FB5DF}" type="datetime1">
              <a:rPr lang="ru-RU" smtClean="0"/>
              <a:t>25.12.2021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540A47-2759-4D4F-ACDB-620DF6049EA1}" type="slidenum">
              <a:rPr lang="ru-RU" smtClean="0"/>
              <a:t>‹#›</a:t>
            </a:fld>
            <a:endParaRPr lang="ru-RU"/>
          </a:p>
        </p:txBody>
      </p:sp>
    </p:spTree>
    <p:extLst>
      <p:ext uri="{BB962C8B-B14F-4D97-AF65-F5344CB8AC3E}">
        <p14:creationId xmlns:p14="http://schemas.microsoft.com/office/powerpoint/2010/main" val="105046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B19BB-DC08-41CB-ABD9-B830645806D0}" type="datetime1">
              <a:rPr lang="ru-RU" smtClean="0"/>
              <a:t>25.12.2021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40A47-2759-4D4F-ACDB-620DF6049EA1}" type="slidenum">
              <a:rPr lang="ru-RU" smtClean="0"/>
              <a:t>‹#›</a:t>
            </a:fld>
            <a:endParaRPr lang="ru-RU"/>
          </a:p>
        </p:txBody>
      </p:sp>
    </p:spTree>
    <p:extLst>
      <p:ext uri="{BB962C8B-B14F-4D97-AF65-F5344CB8AC3E}">
        <p14:creationId xmlns:p14="http://schemas.microsoft.com/office/powerpoint/2010/main" val="155993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11" Type="http://schemas.openxmlformats.org/officeDocument/2006/relationships/image" Target="../media/image8.jpg"/><Relationship Id="rId5" Type="http://schemas.microsoft.com/office/2007/relationships/hdphoto" Target="../media/hdphoto1.wdp"/><Relationship Id="rId10"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jpg"/><Relationship Id="rId7" Type="http://schemas.openxmlformats.org/officeDocument/2006/relationships/image" Target="../media/image18.jpg"/><Relationship Id="rId12" Type="http://schemas.openxmlformats.org/officeDocument/2006/relationships/image" Target="../media/image27.jp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2.jpg"/><Relationship Id="rId11" Type="http://schemas.openxmlformats.org/officeDocument/2006/relationships/image" Target="../media/image55.jpg"/><Relationship Id="rId5" Type="http://schemas.openxmlformats.org/officeDocument/2006/relationships/image" Target="../media/image51.jpg"/><Relationship Id="rId10" Type="http://schemas.openxmlformats.org/officeDocument/2006/relationships/image" Target="../media/image54.jpg"/><Relationship Id="rId4" Type="http://schemas.openxmlformats.org/officeDocument/2006/relationships/image" Target="../media/image46.jp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57.jpg"/><Relationship Id="rId7" Type="http://schemas.openxmlformats.org/officeDocument/2006/relationships/image" Target="../media/image12.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11" Type="http://schemas.openxmlformats.org/officeDocument/2006/relationships/image" Target="../media/image61.jpg"/><Relationship Id="rId5" Type="http://schemas.openxmlformats.org/officeDocument/2006/relationships/image" Target="../media/image43.jpg"/><Relationship Id="rId10" Type="http://schemas.openxmlformats.org/officeDocument/2006/relationships/image" Target="../media/image24.jpg"/><Relationship Id="rId4" Type="http://schemas.openxmlformats.org/officeDocument/2006/relationships/image" Target="../media/image58.jpg"/><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13.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7.png"/><Relationship Id="rId7" Type="http://schemas.openxmlformats.org/officeDocument/2006/relationships/image" Target="../media/image68.png"/><Relationship Id="rId2" Type="http://schemas.openxmlformats.org/officeDocument/2006/relationships/image" Target="../media/image66.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22.jpg"/><Relationship Id="rId4" Type="http://schemas.openxmlformats.org/officeDocument/2006/relationships/image" Target="../media/image41.jpg"/><Relationship Id="rId9" Type="http://schemas.openxmlformats.org/officeDocument/2006/relationships/image" Target="../media/image70.jpg"/></Relationships>
</file>

<file path=ppt/slides/_rels/slide1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8" Type="http://schemas.openxmlformats.org/officeDocument/2006/relationships/image" Target="../media/image79.jpg"/><Relationship Id="rId3" Type="http://schemas.openxmlformats.org/officeDocument/2006/relationships/image" Target="../media/image74.jpg"/><Relationship Id="rId7" Type="http://schemas.openxmlformats.org/officeDocument/2006/relationships/image" Target="../media/image78.jpg"/><Relationship Id="rId2" Type="http://schemas.openxmlformats.org/officeDocument/2006/relationships/image" Target="../media/image57.jpg"/><Relationship Id="rId1" Type="http://schemas.openxmlformats.org/officeDocument/2006/relationships/slideLayout" Target="../slideLayouts/slideLayout7.xml"/><Relationship Id="rId6" Type="http://schemas.openxmlformats.org/officeDocument/2006/relationships/image" Target="../media/image77.jpg"/><Relationship Id="rId5" Type="http://schemas.openxmlformats.org/officeDocument/2006/relationships/image" Target="../media/image76.jpg"/><Relationship Id="rId4" Type="http://schemas.openxmlformats.org/officeDocument/2006/relationships/image" Target="../media/image75.jpg"/></Relationships>
</file>

<file path=ppt/slides/_rels/slide16.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e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17.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1.jpg"/><Relationship Id="rId7" Type="http://schemas.openxmlformats.org/officeDocument/2006/relationships/image" Target="../media/image25.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22.jpg"/><Relationship Id="rId4" Type="http://schemas.openxmlformats.org/officeDocument/2006/relationships/image" Target="../media/image42.jpg"/><Relationship Id="rId9" Type="http://schemas.openxmlformats.org/officeDocument/2006/relationships/image" Target="../media/image45.jpg"/></Relationships>
</file>

<file path=ppt/slides/_rels/slide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47.jpg"/></Relationships>
</file>

<file path=ppt/slides/_rels/slide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1</a:t>
            </a:fld>
            <a:endParaRPr lang="ru-RU"/>
          </a:p>
        </p:txBody>
      </p:sp>
      <p:sp>
        <p:nvSpPr>
          <p:cNvPr id="10" name="TextBox 9"/>
          <p:cNvSpPr txBox="1"/>
          <p:nvPr/>
        </p:nvSpPr>
        <p:spPr>
          <a:xfrm>
            <a:off x="220387" y="-40866"/>
            <a:ext cx="5253926" cy="7201972"/>
          </a:xfrm>
          <a:prstGeom prst="rect">
            <a:avLst/>
          </a:prstGeom>
          <a:noFill/>
        </p:spPr>
        <p:txBody>
          <a:bodyPr wrap="square" rtlCol="0">
            <a:spAutoFit/>
          </a:bodyPr>
          <a:lstStyle/>
          <a:p>
            <a:pPr algn="ctr"/>
            <a:r>
              <a:rPr lang="ru-RU" sz="1100" b="1" dirty="0" smtClean="0">
                <a:latin typeface="Times New Roman" panose="02020603050405020304" pitchFamily="18" charset="0"/>
                <a:cs typeface="Times New Roman" panose="02020603050405020304" pitchFamily="18" charset="0"/>
              </a:rPr>
              <a:t>МЕХАНИКА   </a:t>
            </a:r>
            <a:r>
              <a:rPr lang="ru-RU" sz="1100" b="1" dirty="0" smtClean="0"/>
              <a:t>    </a:t>
            </a:r>
            <a:endParaRPr lang="ru-RU" sz="1100" dirty="0"/>
          </a:p>
          <a:p>
            <a:r>
              <a:rPr lang="ru-RU" sz="1100" b="1" u="sng" dirty="0" smtClean="0">
                <a:latin typeface="Times New Roman" panose="02020603050405020304" pitchFamily="18" charset="0"/>
                <a:cs typeface="Times New Roman" panose="02020603050405020304" pitchFamily="18" charset="0"/>
              </a:rPr>
              <a:t>Задача 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.Начальная скорость движения тела равна 5 м/с. Сколько потребуется времени, чтобы увеличить его скорость в 3 раза при равноускоренном движении по прямой в одном направлении на пути 20 м?</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2д</a:t>
            </a:r>
            <a:r>
              <a:rPr lang="ru-RU" sz="1100" b="1"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Если во время полета между двумя городами дует попутный ветер со скоростью 20 м/с, то самолет затрачивает на перелет между ними на перелет 6ч. На сколько минут больше полетного времени затратит самолет, если будет дуть такой же боковой ветер перпендикулярно линии полета? Скорость самолета относительно воздуха постоянна и равна 328 км/ч.</a:t>
            </a:r>
            <a:endParaRPr lang="ru-RU" sz="1100" b="1"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3д. </a:t>
            </a:r>
            <a:r>
              <a:rPr lang="ru-RU" sz="1100" dirty="0">
                <a:latin typeface="Times New Roman" panose="02020603050405020304" pitchFamily="18" charset="0"/>
                <a:cs typeface="Times New Roman" panose="02020603050405020304" pitchFamily="18" charset="0"/>
              </a:rPr>
              <a:t>Небольшой камень, брошенный с ровной горизонтальной поверхности земли под углом 30° к горизонту, упал обратно на землю в 86,6 м от места броска. Какой максимальной высоты он достиг за время полёта?</a:t>
            </a:r>
            <a:endParaRPr lang="ru-RU" sz="1100" b="1" u="sng" dirty="0" smtClean="0">
              <a:latin typeface="Times New Roman" panose="02020603050405020304" pitchFamily="18" charset="0"/>
              <a:cs typeface="Times New Roman" panose="02020603050405020304" pitchFamily="18" charset="0"/>
            </a:endParaRPr>
          </a:p>
          <a:p>
            <a:endParaRPr lang="ru-RU" sz="1100" b="1" i="1" u="sng" dirty="0" smtClean="0">
              <a:latin typeface="Times New Roman" panose="02020603050405020304" pitchFamily="18" charset="0"/>
              <a:cs typeface="Times New Roman" panose="02020603050405020304" pitchFamily="18" charset="0"/>
            </a:endParaRPr>
          </a:p>
          <a:p>
            <a:pPr algn="ctr"/>
            <a:r>
              <a:rPr lang="ru-RU" sz="1100" b="1" i="1" u="sng" dirty="0" smtClean="0">
                <a:latin typeface="Times New Roman" panose="02020603050405020304" pitchFamily="18" charset="0"/>
                <a:cs typeface="Times New Roman" panose="02020603050405020304" pitchFamily="18" charset="0"/>
              </a:rPr>
              <a:t>2 </a:t>
            </a:r>
            <a:r>
              <a:rPr lang="ru-RU" sz="1100" b="1" i="1" u="sng" dirty="0">
                <a:latin typeface="Times New Roman" panose="02020603050405020304" pitchFamily="18" charset="0"/>
                <a:cs typeface="Times New Roman" panose="02020603050405020304" pitchFamily="18" charset="0"/>
              </a:rPr>
              <a:t>закон Ньютона</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4д</a:t>
            </a:r>
            <a:r>
              <a:rPr lang="ru-RU" sz="1100" b="1"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Конус </a:t>
            </a:r>
            <a:r>
              <a:rPr lang="ru-RU" sz="1100" dirty="0">
                <a:latin typeface="Times New Roman" panose="02020603050405020304" pitchFamily="18" charset="0"/>
                <a:cs typeface="Times New Roman" panose="02020603050405020304" pitchFamily="18" charset="0"/>
              </a:rPr>
              <a:t>с углом при вершине 2 α вращается </a:t>
            </a:r>
            <a:r>
              <a:rPr lang="ru-RU" sz="1100" dirty="0" smtClean="0">
                <a:latin typeface="Times New Roman" panose="02020603050405020304" pitchFamily="18" charset="0"/>
                <a:cs typeface="Times New Roman" panose="02020603050405020304" pitchFamily="18" charset="0"/>
              </a:rPr>
              <a:t>вокруг </a:t>
            </a:r>
            <a:r>
              <a:rPr lang="ru-RU" sz="1100" dirty="0">
                <a:latin typeface="Times New Roman" panose="02020603050405020304" pitchFamily="18" charset="0"/>
                <a:cs typeface="Times New Roman" panose="02020603050405020304" pitchFamily="18" charset="0"/>
              </a:rPr>
              <a:t>вертикальной оси, совпадающей с его осью симметрии. Вершина конуса обращена вверх. На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поверхности конуса находится небольшая </a:t>
            </a:r>
            <a:r>
              <a:rPr lang="ru-RU" sz="1100" dirty="0" smtClean="0">
                <a:latin typeface="Times New Roman" panose="02020603050405020304" pitchFamily="18" charset="0"/>
                <a:cs typeface="Times New Roman" panose="02020603050405020304" pitchFamily="18" charset="0"/>
              </a:rPr>
              <a:t>шайба. При какой минимальной угловой скорости вращения конуса шайба не будет соскальзывать с него, если </a:t>
            </a:r>
            <a:r>
              <a:rPr lang="ru-RU" sz="1100" dirty="0">
                <a:latin typeface="Times New Roman" panose="02020603050405020304" pitchFamily="18" charset="0"/>
                <a:cs typeface="Times New Roman" panose="02020603050405020304" pitchFamily="18" charset="0"/>
              </a:rPr>
              <a:t>коэффициент трения которой о поверхность конуса равен </a:t>
            </a:r>
            <a:r>
              <a:rPr lang="ru-RU" sz="1100" dirty="0" smtClean="0">
                <a:latin typeface="Times New Roman" panose="02020603050405020304" pitchFamily="18" charset="0"/>
                <a:cs typeface="Times New Roman" panose="02020603050405020304" pitchFamily="18" charset="0"/>
              </a:rPr>
              <a:t>μ и шайба находится на расстоянии </a:t>
            </a:r>
            <a:r>
              <a:rPr lang="en-US" sz="1100" dirty="0" smtClean="0">
                <a:latin typeface="Times New Roman" panose="02020603050405020304" pitchFamily="18" charset="0"/>
                <a:cs typeface="Times New Roman" panose="02020603050405020304" pitchFamily="18" charset="0"/>
              </a:rPr>
              <a:t>L</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от вершины </a:t>
            </a:r>
            <a:r>
              <a:rPr lang="ru-RU" sz="1100" dirty="0" smtClean="0">
                <a:latin typeface="Times New Roman" panose="02020603050405020304" pitchFamily="18" charset="0"/>
                <a:cs typeface="Times New Roman" panose="02020603050405020304" pitchFamily="18" charset="0"/>
              </a:rPr>
              <a:t>конуса? </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5д. </a:t>
            </a:r>
            <a:r>
              <a:rPr lang="ru-RU" sz="1100" dirty="0">
                <a:latin typeface="Times New Roman" panose="02020603050405020304" pitchFamily="18" charset="0"/>
                <a:cs typeface="Times New Roman" panose="02020603050405020304" pitchFamily="18" charset="0"/>
              </a:rPr>
              <a:t>Небольшой груз, прикрепленный к нити длиной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20 </a:t>
            </a:r>
            <a:r>
              <a:rPr lang="ru-RU" sz="1100" dirty="0">
                <a:latin typeface="Times New Roman" panose="02020603050405020304" pitchFamily="18" charset="0"/>
                <a:cs typeface="Times New Roman" panose="02020603050405020304" pitchFamily="18" charset="0"/>
              </a:rPr>
              <a:t>см,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вращается </a:t>
            </a:r>
            <a:r>
              <a:rPr lang="ru-RU" sz="1100" dirty="0">
                <a:latin typeface="Times New Roman" panose="02020603050405020304" pitchFamily="18" charset="0"/>
                <a:cs typeface="Times New Roman" panose="02020603050405020304" pitchFamily="18" charset="0"/>
              </a:rPr>
              <a:t>вокруг вертикальной оси так, что нить отклоняется от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вертикали </a:t>
            </a:r>
            <a:r>
              <a:rPr lang="ru-RU" sz="1100" dirty="0">
                <a:latin typeface="Times New Roman" panose="02020603050405020304" pitchFamily="18" charset="0"/>
                <a:cs typeface="Times New Roman" panose="02020603050405020304" pitchFamily="18" charset="0"/>
              </a:rPr>
              <a:t>на угол α = </a:t>
            </a:r>
            <a:r>
              <a:rPr lang="ru-RU" sz="1100" dirty="0" smtClean="0">
                <a:latin typeface="Times New Roman" panose="02020603050405020304" pitchFamily="18" charset="0"/>
                <a:cs typeface="Times New Roman" panose="02020603050405020304" pitchFamily="18" charset="0"/>
              </a:rPr>
              <a:t>30</a:t>
            </a:r>
            <a:r>
              <a:rPr lang="ru-RU" sz="1100" baseline="30000" dirty="0" smtClean="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Определите период вращения груза.</a:t>
            </a: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6д</a:t>
            </a:r>
            <a:r>
              <a:rPr lang="ru-RU" sz="1100" b="1"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Маленький шарик падает сверху на наклонную плоскость 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упруго </a:t>
            </a:r>
            <a:r>
              <a:rPr lang="ru-RU" sz="1100" dirty="0">
                <a:latin typeface="Times New Roman" panose="02020603050405020304" pitchFamily="18" charset="0"/>
                <a:cs typeface="Times New Roman" panose="02020603050405020304" pitchFamily="18" charset="0"/>
              </a:rPr>
              <a:t>отражается от неё. Угол наклона плоскости к горизонту равен </a:t>
            </a:r>
            <a:r>
              <a:rPr lang="ru-RU" sz="1100" dirty="0" smtClean="0">
                <a:latin typeface="Times New Roman" panose="02020603050405020304" pitchFamily="18" charset="0"/>
                <a:cs typeface="Times New Roman" panose="02020603050405020304" pitchFamily="18" charset="0"/>
              </a:rPr>
              <a:t>45</a:t>
            </a:r>
            <a:r>
              <a:rPr lang="ru-RU" sz="1100" baseline="30000" dirty="0" smtClean="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На какое расстояние по </a:t>
            </a:r>
            <a:r>
              <a:rPr lang="ru-RU" sz="1100" dirty="0" smtClean="0">
                <a:latin typeface="Times New Roman" panose="02020603050405020304" pitchFamily="18" charset="0"/>
                <a:cs typeface="Times New Roman" panose="02020603050405020304" pitchFamily="18" charset="0"/>
              </a:rPr>
              <a:t>вертикали </a:t>
            </a:r>
            <a:r>
              <a:rPr lang="ru-RU" sz="1100" dirty="0">
                <a:latin typeface="Times New Roman" panose="02020603050405020304" pitchFamily="18" charset="0"/>
                <a:cs typeface="Times New Roman" panose="02020603050405020304" pitchFamily="18" charset="0"/>
              </a:rPr>
              <a:t>перемещается шарик между первым и вторым ударами о плоскость? Скорость шарика в момент первого удара направлена вертикально вниз и равна </a:t>
            </a:r>
            <a:r>
              <a:rPr lang="ru-RU" sz="1100" dirty="0" smtClean="0">
                <a:latin typeface="Times New Roman" panose="02020603050405020304" pitchFamily="18" charset="0"/>
                <a:cs typeface="Times New Roman" panose="02020603050405020304" pitchFamily="18" charset="0"/>
              </a:rPr>
              <a:t>2 </a:t>
            </a:r>
            <a:r>
              <a:rPr lang="ru-RU" sz="1100" dirty="0">
                <a:latin typeface="Times New Roman" panose="02020603050405020304" pitchFamily="18" charset="0"/>
                <a:cs typeface="Times New Roman" panose="02020603050405020304" pitchFamily="18" charset="0"/>
              </a:rPr>
              <a:t>м/с</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7д.</a:t>
            </a:r>
            <a:r>
              <a:rPr lang="ru-RU" sz="1100" b="1"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вертикальной оси укреплена гладкая горизонтальная штанга, по </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которой </a:t>
            </a:r>
            <a:r>
              <a:rPr lang="ru-RU" sz="1100" dirty="0">
                <a:latin typeface="Times New Roman" panose="02020603050405020304" pitchFamily="18" charset="0"/>
                <a:cs typeface="Times New Roman" panose="02020603050405020304" pitchFamily="18" charset="0"/>
              </a:rPr>
              <a:t>могут перемещаться два груза массами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100 г и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400 </a:t>
            </a:r>
            <a:r>
              <a:rPr lang="ru-RU" sz="1100" dirty="0">
                <a:latin typeface="Times New Roman" panose="02020603050405020304" pitchFamily="18" charset="0"/>
                <a:cs typeface="Times New Roman" panose="02020603050405020304" pitchFamily="18" charset="0"/>
              </a:rPr>
              <a:t>г, связанные нерастяжимой невесомой нитью длиной </a:t>
            </a:r>
            <a:r>
              <a:rPr lang="en-US" sz="1100" dirty="0" smtClean="0">
                <a:latin typeface="Times New Roman" panose="02020603050405020304" pitchFamily="18" charset="0"/>
                <a:cs typeface="Times New Roman" panose="02020603050405020304" pitchFamily="18" charset="0"/>
              </a:rPr>
              <a:t>L</a:t>
            </a:r>
            <a:r>
              <a:rPr lang="ru-RU" sz="1100" dirty="0" smtClean="0">
                <a:latin typeface="Times New Roman" panose="02020603050405020304" pitchFamily="18" charset="0"/>
                <a:cs typeface="Times New Roman" panose="02020603050405020304" pitchFamily="18" charset="0"/>
              </a:rPr>
              <a:t> = 30 см</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Нить закрепили </a:t>
            </a:r>
            <a:r>
              <a:rPr lang="ru-RU" sz="1100" dirty="0">
                <a:latin typeface="Times New Roman" panose="02020603050405020304" pitchFamily="18" charset="0"/>
                <a:cs typeface="Times New Roman" panose="02020603050405020304" pitchFamily="18" charset="0"/>
              </a:rPr>
              <a:t>на оси так, что грузы располагаются по разные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стороны от </a:t>
            </a:r>
            <a:r>
              <a:rPr lang="ru-RU" sz="1100" dirty="0">
                <a:latin typeface="Times New Roman" panose="02020603050405020304" pitchFamily="18" charset="0"/>
                <a:cs typeface="Times New Roman" panose="02020603050405020304" pitchFamily="18" charset="0"/>
              </a:rPr>
              <a:t>оси и натяжение нити с обеих сторон от оси </a:t>
            </a:r>
            <a:r>
              <a:rPr lang="ru-RU" sz="1100" dirty="0" smtClean="0">
                <a:latin typeface="Times New Roman" panose="02020603050405020304" pitchFamily="18" charset="0"/>
                <a:cs typeface="Times New Roman" panose="02020603050405020304" pitchFamily="18" charset="0"/>
              </a:rPr>
              <a:t>при</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вращении штанги </a:t>
            </a:r>
            <a:r>
              <a:rPr lang="ru-RU" sz="1100" dirty="0">
                <a:latin typeface="Times New Roman" panose="02020603050405020304" pitchFamily="18" charset="0"/>
                <a:cs typeface="Times New Roman" panose="02020603050405020304" pitchFamily="18" charset="0"/>
              </a:rPr>
              <a:t>одинаково. </a:t>
            </a:r>
            <a:r>
              <a:rPr lang="ru-RU" sz="1100" dirty="0" smtClean="0">
                <a:latin typeface="Times New Roman" panose="02020603050405020304" pitchFamily="18" charset="0"/>
                <a:cs typeface="Times New Roman" panose="02020603050405020304" pitchFamily="18" charset="0"/>
              </a:rPr>
              <a:t>С какой </a:t>
            </a:r>
            <a:r>
              <a:rPr lang="ru-RU" sz="1100" dirty="0">
                <a:latin typeface="Times New Roman" panose="02020603050405020304" pitchFamily="18" charset="0"/>
                <a:cs typeface="Times New Roman" panose="02020603050405020304" pitchFamily="18" charset="0"/>
              </a:rPr>
              <a:t>частотой </a:t>
            </a:r>
            <a:r>
              <a:rPr lang="ru-RU" sz="1100" dirty="0" smtClean="0">
                <a:latin typeface="Times New Roman" panose="02020603050405020304" pitchFamily="18" charset="0"/>
                <a:cs typeface="Times New Roman" panose="02020603050405020304" pitchFamily="18" charset="0"/>
              </a:rPr>
              <a:t>необходимо вращать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штангу,  чтобы модуль </a:t>
            </a:r>
            <a:r>
              <a:rPr lang="ru-RU" sz="1100" dirty="0">
                <a:latin typeface="Times New Roman" panose="02020603050405020304" pitchFamily="18" charset="0"/>
                <a:cs typeface="Times New Roman" panose="02020603050405020304" pitchFamily="18" charset="0"/>
              </a:rPr>
              <a:t>силы натяжения нити, соединяющей грузы,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95 </a:t>
            </a:r>
            <a:r>
              <a:rPr lang="ru-RU" sz="1100" dirty="0">
                <a:latin typeface="Times New Roman" panose="02020603050405020304" pitchFamily="18" charset="0"/>
                <a:cs typeface="Times New Roman" panose="02020603050405020304" pitchFamily="18" charset="0"/>
              </a:rPr>
              <a:t>Н. 				</a:t>
            </a:r>
          </a:p>
          <a:p>
            <a:endParaRPr lang="ru-RU" sz="1100" dirty="0" smtClean="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p>
          <a:p>
            <a:endParaRPr lang="ru-RU" sz="1100" dirty="0"/>
          </a:p>
          <a:p>
            <a:endParaRPr lang="ru-RU" sz="1100" dirty="0">
              <a:latin typeface="Times New Roman" panose="02020603050405020304" pitchFamily="18" charset="0"/>
              <a:cs typeface="Times New Roman" panose="02020603050405020304" pitchFamily="18" charset="0"/>
            </a:endParaRPr>
          </a:p>
        </p:txBody>
      </p:sp>
      <p:pic>
        <p:nvPicPr>
          <p:cNvPr id="16" name="Рисунок 15"/>
          <p:cNvPicPr/>
          <p:nvPr/>
        </p:nvPicPr>
        <p:blipFill>
          <a:blip r:embed="rId3">
            <a:extLst>
              <a:ext uri="{28A0092B-C50C-407E-A947-70E740481C1C}">
                <a14:useLocalDpi xmlns:a14="http://schemas.microsoft.com/office/drawing/2010/main" val="0"/>
              </a:ext>
            </a:extLst>
          </a:blip>
          <a:stretch>
            <a:fillRect/>
          </a:stretch>
        </p:blipFill>
        <p:spPr>
          <a:xfrm>
            <a:off x="4740915" y="3169596"/>
            <a:ext cx="855980" cy="998855"/>
          </a:xfrm>
          <a:prstGeom prst="rect">
            <a:avLst/>
          </a:prstGeom>
        </p:spPr>
      </p:pic>
      <p:pic>
        <p:nvPicPr>
          <p:cNvPr id="17" name="Рисунок 16"/>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20816" t="5495" r="6153" b="71961"/>
          <a:stretch/>
        </p:blipFill>
        <p:spPr bwMode="auto">
          <a:xfrm>
            <a:off x="146569" y="5200808"/>
            <a:ext cx="1055649" cy="885036"/>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6579704" y="77352"/>
            <a:ext cx="5367131" cy="7709803"/>
          </a:xfrm>
          <a:prstGeom prst="rect">
            <a:avLst/>
          </a:prstGeom>
          <a:noFill/>
        </p:spPr>
        <p:txBody>
          <a:bodyPr wrap="square" rtlCol="0">
            <a:spAutoFit/>
          </a:bodyPr>
          <a:lstStyle/>
          <a:p>
            <a:pPr algn="ctr"/>
            <a:r>
              <a:rPr lang="ru-RU" sz="1100" b="1" i="1" u="sng" dirty="0">
                <a:latin typeface="Times New Roman" panose="02020603050405020304" pitchFamily="18" charset="0"/>
                <a:cs typeface="Times New Roman" panose="02020603050405020304" pitchFamily="18" charset="0"/>
              </a:rPr>
              <a:t>Движение связанных тел</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8д</a:t>
            </a:r>
            <a:r>
              <a:rPr lang="ru-RU" sz="1100" b="1"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установке, изображенной на рисунке, </a:t>
            </a:r>
            <a:r>
              <a:rPr lang="ru-RU" sz="1100" dirty="0" smtClean="0">
                <a:latin typeface="Times New Roman" panose="02020603050405020304" pitchFamily="18" charset="0"/>
                <a:cs typeface="Times New Roman" panose="02020603050405020304" pitchFamily="18" charset="0"/>
              </a:rPr>
              <a:t>масса грузика </a:t>
            </a:r>
            <a:r>
              <a:rPr lang="ru-RU" sz="1100" dirty="0">
                <a:latin typeface="Times New Roman" panose="02020603050405020304" pitchFamily="18" charset="0"/>
                <a:cs typeface="Times New Roman" panose="02020603050405020304" pitchFamily="18" charset="0"/>
              </a:rPr>
              <a:t>подобрана так, что первоначально покоящаяся тележка </a:t>
            </a:r>
            <a:r>
              <a:rPr lang="ru-RU" sz="1100" dirty="0" smtClean="0">
                <a:latin typeface="Times New Roman" panose="02020603050405020304" pitchFamily="18" charset="0"/>
                <a:cs typeface="Times New Roman" panose="02020603050405020304" pitchFamily="18" charset="0"/>
              </a:rPr>
              <a:t>после </a:t>
            </a:r>
            <a:r>
              <a:rPr lang="ru-RU" sz="1100" dirty="0">
                <a:latin typeface="Times New Roman" panose="02020603050405020304" pitchFamily="18" charset="0"/>
                <a:cs typeface="Times New Roman" panose="02020603050405020304" pitchFamily="18" charset="0"/>
              </a:rPr>
              <a:t>толчка вправо движется равномерно по поверхности </a:t>
            </a:r>
            <a:r>
              <a:rPr lang="ru-RU" sz="1100" dirty="0" err="1" smtClean="0">
                <a:latin typeface="Times New Roman" panose="02020603050405020304" pitchFamily="18" charset="0"/>
                <a:cs typeface="Times New Roman" panose="02020603050405020304" pitchFamily="18" charset="0"/>
              </a:rPr>
              <a:t>трибометра</a:t>
            </a:r>
            <a:r>
              <a:rPr lang="ru-RU" sz="1100" dirty="0" smtClean="0">
                <a:latin typeface="Times New Roman" panose="02020603050405020304" pitchFamily="18" charset="0"/>
                <a:cs typeface="Times New Roman" panose="02020603050405020304" pitchFamily="18" charset="0"/>
              </a:rPr>
              <a:t>. Во сколько раз масса грузика </a:t>
            </a:r>
            <a:r>
              <a:rPr lang="en-US" sz="1100" dirty="0" smtClean="0">
                <a:latin typeface="Times New Roman" panose="02020603050405020304" pitchFamily="18" charset="0"/>
                <a:cs typeface="Times New Roman" panose="02020603050405020304" pitchFamily="18" charset="0"/>
              </a:rPr>
              <a:t>m</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м</a:t>
            </a:r>
            <a:r>
              <a:rPr lang="ru-RU" sz="1100" dirty="0" smtClean="0">
                <a:latin typeface="Times New Roman" panose="02020603050405020304" pitchFamily="18" charset="0"/>
                <a:cs typeface="Times New Roman" panose="02020603050405020304" pitchFamily="18" charset="0"/>
              </a:rPr>
              <a:t>еньше массы тележки М, если после толчка влево</a:t>
            </a:r>
          </a:p>
          <a:p>
            <a:r>
              <a:rPr lang="ru-RU" sz="1100" dirty="0">
                <a:latin typeface="Times New Roman" panose="02020603050405020304" pitchFamily="18" charset="0"/>
                <a:cs typeface="Times New Roman" panose="02020603050405020304" pitchFamily="18" charset="0"/>
              </a:rPr>
              <a:t>т</a:t>
            </a:r>
            <a:r>
              <a:rPr lang="ru-RU" sz="1100" dirty="0" smtClean="0">
                <a:latin typeface="Times New Roman" panose="02020603050405020304" pitchFamily="18" charset="0"/>
                <a:cs typeface="Times New Roman" panose="02020603050405020304" pitchFamily="18" charset="0"/>
              </a:rPr>
              <a:t>ележка движется с ускорением 2 м/с². Блок идеален.</a:t>
            </a:r>
          </a:p>
          <a:p>
            <a:r>
              <a:rPr lang="ru-RU" sz="1100" dirty="0" smtClean="0">
                <a:latin typeface="Times New Roman" panose="02020603050405020304" pitchFamily="18" charset="0"/>
                <a:cs typeface="Times New Roman" panose="02020603050405020304" pitchFamily="18" charset="0"/>
              </a:rPr>
              <a:t>Нить невесома и нерастяжима</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Силу сопротивления</a:t>
            </a:r>
          </a:p>
          <a:p>
            <a:r>
              <a:rPr lang="ru-RU" sz="1100" dirty="0" smtClean="0">
                <a:latin typeface="Times New Roman" panose="02020603050405020304" pitchFamily="18" charset="0"/>
                <a:cs typeface="Times New Roman" panose="02020603050405020304" pitchFamily="18" charset="0"/>
              </a:rPr>
              <a:t>движению </a:t>
            </a:r>
            <a:r>
              <a:rPr lang="ru-RU" sz="1100" dirty="0">
                <a:latin typeface="Times New Roman" panose="02020603050405020304" pitchFamily="18" charset="0"/>
                <a:cs typeface="Times New Roman" panose="02020603050405020304" pitchFamily="18" charset="0"/>
              </a:rPr>
              <a:t>тележки считать постоянной </a:t>
            </a:r>
            <a:r>
              <a:rPr lang="ru-RU" sz="1100" dirty="0" smtClean="0">
                <a:latin typeface="Times New Roman" panose="02020603050405020304" pitchFamily="18" charset="0"/>
                <a:cs typeface="Times New Roman" panose="02020603050405020304" pitchFamily="18" charset="0"/>
              </a:rPr>
              <a:t>и одинаковой </a:t>
            </a:r>
            <a:r>
              <a:rPr lang="ru-RU" sz="1100" dirty="0">
                <a:latin typeface="Times New Roman" panose="02020603050405020304" pitchFamily="18" charset="0"/>
                <a:cs typeface="Times New Roman" panose="02020603050405020304" pitchFamily="18" charset="0"/>
              </a:rPr>
              <a:t>в обоих случаях. </a:t>
            </a:r>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9</a:t>
            </a:r>
            <a:r>
              <a:rPr lang="ru-RU" sz="1100" b="1" u="sng" dirty="0">
                <a:latin typeface="Times New Roman" panose="02020603050405020304" pitchFamily="18" charset="0"/>
                <a:cs typeface="Times New Roman" panose="02020603050405020304" pitchFamily="18" charset="0"/>
              </a:rPr>
              <a:t>д</a:t>
            </a:r>
            <a:r>
              <a:rPr lang="ru-RU" sz="1100" b="1"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Система </a:t>
            </a:r>
            <a:r>
              <a:rPr lang="ru-RU" sz="1100" dirty="0">
                <a:latin typeface="Times New Roman" panose="02020603050405020304" pitchFamily="18" charset="0"/>
                <a:cs typeface="Times New Roman" panose="02020603050405020304" pitchFamily="18" charset="0"/>
              </a:rPr>
              <a:t>из грузов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и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и связывающей их легкой </a:t>
            </a:r>
            <a:r>
              <a:rPr lang="ru-RU" sz="1100" dirty="0" smtClean="0">
                <a:latin typeface="Times New Roman" panose="02020603050405020304" pitchFamily="18" charset="0"/>
                <a:cs typeface="Times New Roman" panose="02020603050405020304" pitchFamily="18" charset="0"/>
              </a:rPr>
              <a:t>нерастяжимой</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нити в </a:t>
            </a:r>
            <a:r>
              <a:rPr lang="ru-RU" sz="1100" dirty="0">
                <a:latin typeface="Times New Roman" panose="02020603050405020304" pitchFamily="18" charset="0"/>
                <a:cs typeface="Times New Roman" panose="02020603050405020304" pitchFamily="18" charset="0"/>
              </a:rPr>
              <a:t>начальный момент покоится в вертикальной плоскости,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проходящей через центр </a:t>
            </a:r>
            <a:r>
              <a:rPr lang="ru-RU" sz="1100" dirty="0">
                <a:latin typeface="Times New Roman" panose="02020603050405020304" pitchFamily="18" charset="0"/>
                <a:cs typeface="Times New Roman" panose="02020603050405020304" pitchFamily="18" charset="0"/>
              </a:rPr>
              <a:t>закрепленной сферы. Груз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находится в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точке </a:t>
            </a:r>
            <a:r>
              <a:rPr lang="ru-RU" sz="1100" dirty="0">
                <a:latin typeface="Times New Roman" panose="02020603050405020304" pitchFamily="18" charset="0"/>
                <a:cs typeface="Times New Roman" panose="02020603050405020304" pitchFamily="18" charset="0"/>
              </a:rPr>
              <a:t>А </a:t>
            </a:r>
            <a:r>
              <a:rPr lang="ru-RU" sz="1100" dirty="0" smtClean="0">
                <a:latin typeface="Times New Roman" panose="02020603050405020304" pitchFamily="18" charset="0"/>
                <a:cs typeface="Times New Roman" panose="02020603050405020304" pitchFamily="18" charset="0"/>
              </a:rPr>
              <a:t>на вершине </a:t>
            </a:r>
            <a:r>
              <a:rPr lang="ru-RU" sz="1100" dirty="0">
                <a:latin typeface="Times New Roman" panose="02020603050405020304" pitchFamily="18" charset="0"/>
                <a:cs typeface="Times New Roman" panose="02020603050405020304" pitchFamily="18" charset="0"/>
              </a:rPr>
              <a:t>сферы. В ходе возникшего движения груз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отрывается </a:t>
            </a:r>
            <a:r>
              <a:rPr lang="ru-RU" sz="1100" dirty="0">
                <a:latin typeface="Times New Roman" panose="02020603050405020304" pitchFamily="18" charset="0"/>
                <a:cs typeface="Times New Roman" panose="02020603050405020304" pitchFamily="18" charset="0"/>
              </a:rPr>
              <a:t>от </a:t>
            </a:r>
            <a:r>
              <a:rPr lang="ru-RU" sz="1100" dirty="0" smtClean="0">
                <a:latin typeface="Times New Roman" panose="02020603050405020304" pitchFamily="18" charset="0"/>
                <a:cs typeface="Times New Roman" panose="02020603050405020304" pitchFamily="18" charset="0"/>
              </a:rPr>
              <a:t>поверхности </a:t>
            </a:r>
            <a:r>
              <a:rPr lang="ru-RU" sz="1100" dirty="0">
                <a:latin typeface="Times New Roman" panose="02020603050405020304" pitchFamily="18" charset="0"/>
                <a:cs typeface="Times New Roman" panose="02020603050405020304" pitchFamily="18" charset="0"/>
              </a:rPr>
              <a:t>сферы, пройдя по ней дугу 30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Найдите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массу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если </a:t>
            </a:r>
            <a:r>
              <a:rPr lang="en-US" sz="1100" dirty="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 </a:t>
            </a:r>
            <a:r>
              <a:rPr lang="en-US" sz="1100" dirty="0" smtClean="0">
                <a:latin typeface="Times New Roman" panose="02020603050405020304" pitchFamily="18" charset="0"/>
                <a:cs typeface="Times New Roman" panose="02020603050405020304" pitchFamily="18" charset="0"/>
              </a:rPr>
              <a:t>330</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 Трением пренебречь</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10д</a:t>
            </a:r>
            <a:r>
              <a:rPr lang="ru-RU" sz="1100" b="1"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Грузы массами М = 1 кг и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связаны легкой </a:t>
            </a:r>
            <a:r>
              <a:rPr lang="ru-RU" sz="1100" dirty="0" err="1" smtClean="0">
                <a:latin typeface="Times New Roman" panose="02020603050405020304" pitchFamily="18" charset="0"/>
                <a:cs typeface="Times New Roman" panose="02020603050405020304" pitchFamily="18" charset="0"/>
              </a:rPr>
              <a:t>нерастя</a:t>
            </a:r>
            <a:r>
              <a:rPr lang="ru-RU" sz="1100" dirty="0" smtClean="0">
                <a:latin typeface="Times New Roman" panose="02020603050405020304" pitchFamily="18" charset="0"/>
                <a:cs typeface="Times New Roman" panose="02020603050405020304" pitchFamily="18" charset="0"/>
              </a:rPr>
              <a:t>-</a:t>
            </a:r>
          </a:p>
          <a:p>
            <a:r>
              <a:rPr lang="ru-RU" sz="1100" dirty="0" err="1" smtClean="0">
                <a:latin typeface="Times New Roman" panose="02020603050405020304" pitchFamily="18" charset="0"/>
                <a:cs typeface="Times New Roman" panose="02020603050405020304" pitchFamily="18" charset="0"/>
              </a:rPr>
              <a:t>жимой</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нитью, переброшенной через блок, по которому нить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может </a:t>
            </a:r>
            <a:r>
              <a:rPr lang="ru-RU" sz="1100" dirty="0">
                <a:latin typeface="Times New Roman" panose="02020603050405020304" pitchFamily="18" charset="0"/>
                <a:cs typeface="Times New Roman" panose="02020603050405020304" pitchFamily="18" charset="0"/>
              </a:rPr>
              <a:t>скользить без трения. Груз массой М находится на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шероховатой </a:t>
            </a:r>
            <a:r>
              <a:rPr lang="ru-RU" sz="1100" dirty="0">
                <a:latin typeface="Times New Roman" panose="02020603050405020304" pitchFamily="18" charset="0"/>
                <a:cs typeface="Times New Roman" panose="02020603050405020304" pitchFamily="18" charset="0"/>
              </a:rPr>
              <a:t>наклонной плоскости (угол наклона плоскости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к </a:t>
            </a:r>
            <a:r>
              <a:rPr lang="ru-RU" sz="1100" dirty="0">
                <a:latin typeface="Times New Roman" panose="02020603050405020304" pitchFamily="18" charset="0"/>
                <a:cs typeface="Times New Roman" panose="02020603050405020304" pitchFamily="18" charset="0"/>
              </a:rPr>
              <a:t>горизонту α = 30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коэффициент трения μ = 0,3). Чему равно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минимальное </a:t>
            </a:r>
            <a:r>
              <a:rPr lang="ru-RU" sz="1100" dirty="0">
                <a:latin typeface="Times New Roman" panose="02020603050405020304" pitchFamily="18" charset="0"/>
                <a:cs typeface="Times New Roman" panose="02020603050405020304" pitchFamily="18" charset="0"/>
              </a:rPr>
              <a:t>значение массы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при котором система грузов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еще </a:t>
            </a:r>
            <a:r>
              <a:rPr lang="ru-RU" sz="1100" dirty="0">
                <a:latin typeface="Times New Roman" panose="02020603050405020304" pitchFamily="18" charset="0"/>
                <a:cs typeface="Times New Roman" panose="02020603050405020304" pitchFamily="18" charset="0"/>
              </a:rPr>
              <a:t>не выходит из первоначального </a:t>
            </a:r>
            <a:r>
              <a:rPr lang="ru-RU" sz="1100" dirty="0" smtClean="0">
                <a:latin typeface="Times New Roman" panose="02020603050405020304" pitchFamily="18" charset="0"/>
                <a:cs typeface="Times New Roman" panose="02020603050405020304" pitchFamily="18" charset="0"/>
              </a:rPr>
              <a:t>состояния покоя?</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11д. </a:t>
            </a:r>
            <a:r>
              <a:rPr lang="ru-RU" sz="1100" b="1"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Система </a:t>
            </a:r>
            <a:r>
              <a:rPr lang="ru-RU" sz="1100" dirty="0">
                <a:latin typeface="Times New Roman" panose="02020603050405020304" pitchFamily="18" charset="0"/>
                <a:cs typeface="Times New Roman" panose="02020603050405020304" pitchFamily="18" charset="0"/>
              </a:rPr>
              <a:t>грузов М,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и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показанная на рисунке, движется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из </a:t>
            </a:r>
            <a:r>
              <a:rPr lang="ru-RU" sz="1100" dirty="0">
                <a:latin typeface="Times New Roman" panose="02020603050405020304" pitchFamily="18" charset="0"/>
                <a:cs typeface="Times New Roman" panose="02020603050405020304" pitchFamily="18" charset="0"/>
              </a:rPr>
              <a:t>состояния покоя. Грузы М и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связаны легкой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нерастяжимой </a:t>
            </a:r>
            <a:r>
              <a:rPr lang="ru-RU" sz="1100" dirty="0">
                <a:latin typeface="Times New Roman" panose="02020603050405020304" pitchFamily="18" charset="0"/>
                <a:cs typeface="Times New Roman" panose="02020603050405020304" pitchFamily="18" charset="0"/>
              </a:rPr>
              <a:t>нитью, которая скользит по блоку без трения.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Коэффициент </a:t>
            </a:r>
            <a:r>
              <a:rPr lang="ru-RU" sz="1100" dirty="0">
                <a:latin typeface="Times New Roman" panose="02020603050405020304" pitchFamily="18" charset="0"/>
                <a:cs typeface="Times New Roman" panose="02020603050405020304" pitchFamily="18" charset="0"/>
              </a:rPr>
              <a:t>трения между грузами М и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равен μ = </a:t>
            </a:r>
            <a:r>
              <a:rPr lang="ru-RU" sz="1100" dirty="0" smtClean="0">
                <a:latin typeface="Times New Roman" panose="02020603050405020304" pitchFamily="18" charset="0"/>
                <a:cs typeface="Times New Roman" panose="02020603050405020304" pitchFamily="18" charset="0"/>
              </a:rPr>
              <a:t>0,2.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Пусть </a:t>
            </a:r>
            <a:r>
              <a:rPr lang="ru-RU" sz="1100" dirty="0">
                <a:latin typeface="Times New Roman" panose="02020603050405020304" pitchFamily="18" charset="0"/>
                <a:cs typeface="Times New Roman" panose="02020603050405020304" pitchFamily="18" charset="0"/>
              </a:rPr>
              <a:t>М = </a:t>
            </a:r>
            <a:r>
              <a:rPr lang="ru-RU" sz="1100" dirty="0" smtClean="0">
                <a:latin typeface="Times New Roman" panose="02020603050405020304" pitchFamily="18" charset="0"/>
                <a:cs typeface="Times New Roman" panose="02020603050405020304" pitchFamily="18" charset="0"/>
              </a:rPr>
              <a:t>1,2 </a:t>
            </a:r>
            <a:r>
              <a:rPr lang="ru-RU" sz="1100" dirty="0">
                <a:latin typeface="Times New Roman" panose="02020603050405020304" pitchFamily="18" charset="0"/>
                <a:cs typeface="Times New Roman" panose="02020603050405020304" pitchFamily="18" charset="0"/>
              </a:rPr>
              <a:t>кг,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1 </a:t>
            </a:r>
            <a:r>
              <a:rPr lang="ru-RU" sz="1100" dirty="0">
                <a:latin typeface="Times New Roman" panose="02020603050405020304" pitchFamily="18" charset="0"/>
                <a:cs typeface="Times New Roman" panose="02020603050405020304" pitchFamily="18" charset="0"/>
              </a:rPr>
              <a:t>=</a:t>
            </a:r>
            <a:r>
              <a:rPr lang="ru-RU" sz="1100" baseline="-250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Считать, что поверхность стола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горизонтальная </a:t>
            </a:r>
            <a:r>
              <a:rPr lang="ru-RU" sz="1100" dirty="0">
                <a:latin typeface="Times New Roman" panose="02020603050405020304" pitchFamily="18" charset="0"/>
                <a:cs typeface="Times New Roman" panose="02020603050405020304" pitchFamily="18" charset="0"/>
              </a:rPr>
              <a:t>и гладкая. При каких значениях </a:t>
            </a:r>
            <a:r>
              <a:rPr lang="en-US" sz="1100" dirty="0">
                <a:latin typeface="Times New Roman" panose="02020603050405020304" pitchFamily="18" charset="0"/>
                <a:cs typeface="Times New Roman" panose="02020603050405020304" pitchFamily="18" charset="0"/>
              </a:rPr>
              <a:t>m </a:t>
            </a:r>
            <a:r>
              <a:rPr lang="ru-RU" sz="1100" dirty="0">
                <a:latin typeface="Times New Roman" panose="02020603050405020304" pitchFamily="18" charset="0"/>
                <a:cs typeface="Times New Roman" panose="02020603050405020304" pitchFamily="18" charset="0"/>
              </a:rPr>
              <a:t>грузы М 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движутся как единое целое? </a:t>
            </a:r>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12д</a:t>
            </a:r>
            <a:r>
              <a:rPr lang="ru-RU" sz="1100" b="1"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Два небольших тела с массами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2 кг и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3 кг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висят </a:t>
            </a:r>
            <a:r>
              <a:rPr lang="ru-RU" sz="1100" dirty="0">
                <a:latin typeface="Times New Roman" panose="02020603050405020304" pitchFamily="18" charset="0"/>
                <a:cs typeface="Times New Roman" panose="02020603050405020304" pitchFamily="18" charset="0"/>
              </a:rPr>
              <a:t>на разных концах невесомой нерастяжимой нити, </a:t>
            </a:r>
            <a:r>
              <a:rPr lang="ru-RU" sz="1100" dirty="0" smtClean="0">
                <a:latin typeface="Times New Roman" panose="02020603050405020304" pitchFamily="18" charset="0"/>
                <a:cs typeface="Times New Roman" panose="02020603050405020304" pitchFamily="18" charset="0"/>
              </a:rPr>
              <a:t>перекину-</a:t>
            </a:r>
          </a:p>
          <a:p>
            <a:r>
              <a:rPr lang="ru-RU" sz="1100" dirty="0" smtClean="0">
                <a:latin typeface="Times New Roman" panose="02020603050405020304" pitchFamily="18" charset="0"/>
                <a:cs typeface="Times New Roman" panose="02020603050405020304" pitchFamily="18" charset="0"/>
              </a:rPr>
              <a:t>той </a:t>
            </a:r>
            <a:r>
              <a:rPr lang="ru-RU" sz="1100" dirty="0">
                <a:latin typeface="Times New Roman" panose="02020603050405020304" pitchFamily="18" charset="0"/>
                <a:cs typeface="Times New Roman" panose="02020603050405020304" pitchFamily="18" charset="0"/>
              </a:rPr>
              <a:t>через гладкий неподвижный блок. </a:t>
            </a:r>
            <a:r>
              <a:rPr lang="ru-RU" sz="1100" dirty="0" smtClean="0">
                <a:latin typeface="Times New Roman" panose="02020603050405020304" pitchFamily="18" charset="0"/>
                <a:cs typeface="Times New Roman" panose="02020603050405020304" pitchFamily="18" charset="0"/>
              </a:rPr>
              <a:t>Тела </a:t>
            </a:r>
            <a:r>
              <a:rPr lang="ru-RU" sz="1100" dirty="0">
                <a:latin typeface="Times New Roman" panose="02020603050405020304" pitchFamily="18" charset="0"/>
                <a:cs typeface="Times New Roman" panose="02020603050405020304" pitchFamily="18" charset="0"/>
              </a:rPr>
              <a:t>пришли в движение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без начальной скорости и через время </a:t>
            </a:r>
            <a:r>
              <a:rPr lang="en-US" sz="1100" dirty="0" smtClean="0">
                <a:latin typeface="Times New Roman" panose="02020603050405020304" pitchFamily="18" charset="0"/>
                <a:cs typeface="Times New Roman" panose="02020603050405020304" pitchFamily="18" charset="0"/>
              </a:rPr>
              <a:t>t</a:t>
            </a:r>
            <a:r>
              <a:rPr lang="ru-RU" sz="1100" dirty="0" smtClean="0">
                <a:latin typeface="Times New Roman" panose="02020603050405020304" pitchFamily="18" charset="0"/>
                <a:cs typeface="Times New Roman" panose="02020603050405020304" pitchFamily="18" charset="0"/>
              </a:rPr>
              <a:t> = 0,5 с </a:t>
            </a:r>
            <a:r>
              <a:rPr lang="ru-RU" sz="1100" dirty="0">
                <a:latin typeface="Times New Roman" panose="02020603050405020304" pitchFamily="18" charset="0"/>
                <a:cs typeface="Times New Roman" panose="02020603050405020304" pitchFamily="18" charset="0"/>
              </a:rPr>
              <a:t>они </a:t>
            </a:r>
            <a:r>
              <a:rPr lang="ru-RU" sz="1100" dirty="0" smtClean="0">
                <a:latin typeface="Times New Roman" panose="02020603050405020304" pitchFamily="18" charset="0"/>
                <a:cs typeface="Times New Roman" panose="02020603050405020304" pitchFamily="18" charset="0"/>
              </a:rPr>
              <a:t>оказались </a:t>
            </a:r>
            <a:r>
              <a:rPr lang="ru-RU" sz="1100" dirty="0">
                <a:latin typeface="Times New Roman" panose="02020603050405020304" pitchFamily="18" charset="0"/>
                <a:cs typeface="Times New Roman" panose="02020603050405020304" pitchFamily="18" charset="0"/>
              </a:rPr>
              <a:t>на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одной высоте?</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На каком расстоянии </a:t>
            </a:r>
            <a:r>
              <a:rPr lang="en-US" sz="1100" dirty="0" smtClean="0">
                <a:latin typeface="Times New Roman" panose="02020603050405020304" pitchFamily="18" charset="0"/>
                <a:cs typeface="Times New Roman" panose="02020603050405020304" pitchFamily="18" charset="0"/>
              </a:rPr>
              <a:t>h </a:t>
            </a:r>
            <a:r>
              <a:rPr lang="ru-RU" sz="1100" dirty="0" smtClean="0">
                <a:latin typeface="Times New Roman" panose="02020603050405020304" pitchFamily="18" charset="0"/>
                <a:cs typeface="Times New Roman" panose="02020603050405020304" pitchFamily="18" charset="0"/>
              </a:rPr>
              <a:t>от второго тела находилось</a:t>
            </a:r>
          </a:p>
          <a:p>
            <a:r>
              <a:rPr lang="ru-RU" sz="1100" dirty="0" smtClean="0">
                <a:latin typeface="Times New Roman" panose="02020603050405020304" pitchFamily="18" charset="0"/>
                <a:cs typeface="Times New Roman" panose="02020603050405020304" pitchFamily="18" charset="0"/>
              </a:rPr>
              <a:t>первое </a:t>
            </a:r>
            <a:r>
              <a:rPr lang="ru-RU" sz="1100" dirty="0">
                <a:latin typeface="Times New Roman" panose="02020603050405020304" pitchFamily="18" charset="0"/>
                <a:cs typeface="Times New Roman" panose="02020603050405020304" pitchFamily="18" charset="0"/>
              </a:rPr>
              <a:t>тело </a:t>
            </a:r>
            <a:r>
              <a:rPr lang="ru-RU" sz="1100" dirty="0" smtClean="0">
                <a:latin typeface="Times New Roman" panose="02020603050405020304" pitchFamily="18" charset="0"/>
                <a:cs typeface="Times New Roman" panose="02020603050405020304" pitchFamily="18" charset="0"/>
              </a:rPr>
              <a:t>до начала движения?.</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a:t>
            </a:r>
            <a:r>
              <a:rPr lang="ru-RU" sz="1100" u="sng" dirty="0" smtClean="0">
                <a:latin typeface="Times New Roman" panose="02020603050405020304" pitchFamily="18" charset="0"/>
                <a:cs typeface="Times New Roman" panose="02020603050405020304" pitchFamily="18" charset="0"/>
              </a:rPr>
              <a:t> </a:t>
            </a:r>
            <a:r>
              <a:rPr lang="ru-RU" sz="1100" b="1" u="sng" dirty="0" smtClean="0">
                <a:latin typeface="Times New Roman" panose="02020603050405020304" pitchFamily="18" charset="0"/>
                <a:cs typeface="Times New Roman" panose="02020603050405020304" pitchFamily="18" charset="0"/>
              </a:rPr>
              <a:t>13д</a:t>
            </a:r>
            <a:r>
              <a:rPr lang="ru-RU" sz="1100" dirty="0" smtClean="0">
                <a:latin typeface="Times New Roman" panose="02020603050405020304" pitchFamily="18" charset="0"/>
                <a:cs typeface="Times New Roman" panose="02020603050405020304" pitchFamily="18" charset="0"/>
              </a:rPr>
              <a:t>. Два груза, </a:t>
            </a:r>
            <a:r>
              <a:rPr lang="ru-RU" sz="1100" dirty="0">
                <a:latin typeface="Times New Roman" panose="02020603050405020304" pitchFamily="18" charset="0"/>
                <a:cs typeface="Times New Roman" panose="02020603050405020304" pitchFamily="18" charset="0"/>
              </a:rPr>
              <a:t>связанные нерастяжимой и невесомой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нитью</a:t>
            </a:r>
            <a:r>
              <a:rPr lang="ru-RU" sz="1100" dirty="0">
                <a:latin typeface="Times New Roman" panose="02020603050405020304" pitchFamily="18" charset="0"/>
                <a:cs typeface="Times New Roman" panose="02020603050405020304" pitchFamily="18" charset="0"/>
              </a:rPr>
              <a:t>, движутся прямолинейно по </a:t>
            </a:r>
            <a:r>
              <a:rPr lang="ru-RU" sz="1100" dirty="0" smtClean="0">
                <a:latin typeface="Times New Roman" panose="02020603050405020304" pitchFamily="18" charset="0"/>
                <a:cs typeface="Times New Roman" panose="02020603050405020304" pitchFamily="18" charset="0"/>
              </a:rPr>
              <a:t>гладкой           </a:t>
            </a:r>
            <a:r>
              <a:rPr lang="ru-RU" sz="1100" dirty="0" err="1" smtClean="0">
                <a:latin typeface="Times New Roman" panose="02020603050405020304" pitchFamily="18" charset="0"/>
                <a:cs typeface="Times New Roman" panose="02020603050405020304" pitchFamily="18" charset="0"/>
              </a:rPr>
              <a:t>оризонтальной</a:t>
            </a:r>
            <a:r>
              <a:rPr lang="ru-RU" sz="1100" dirty="0" smtClean="0">
                <a:latin typeface="Times New Roman" panose="02020603050405020304" pitchFamily="18" charset="0"/>
                <a:cs typeface="Times New Roman" panose="02020603050405020304" pitchFamily="18" charset="0"/>
              </a:rPr>
              <a:t>                      поверхности </a:t>
            </a:r>
            <a:r>
              <a:rPr lang="ru-RU" sz="1100" dirty="0">
                <a:latin typeface="Times New Roman" panose="02020603050405020304" pitchFamily="18" charset="0"/>
                <a:cs typeface="Times New Roman" panose="02020603050405020304" pitchFamily="18" charset="0"/>
              </a:rPr>
              <a:t>под действием </a:t>
            </a:r>
            <a:r>
              <a:rPr lang="ru-RU" sz="1100" dirty="0" smtClean="0">
                <a:latin typeface="Times New Roman" panose="02020603050405020304" pitchFamily="18" charset="0"/>
                <a:cs typeface="Times New Roman" panose="02020603050405020304" pitchFamily="18" charset="0"/>
              </a:rPr>
              <a:t>постоянной горизонтальной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силы </a:t>
            </a:r>
            <a:r>
              <a:rPr lang="en-US" sz="1100" dirty="0">
                <a:latin typeface="Times New Roman" panose="02020603050405020304" pitchFamily="18" charset="0"/>
                <a:cs typeface="Times New Roman" panose="02020603050405020304" pitchFamily="18" charset="0"/>
              </a:rPr>
              <a:t>F</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приложенной </a:t>
            </a:r>
            <a:r>
              <a:rPr lang="ru-RU" sz="1100" dirty="0">
                <a:latin typeface="Times New Roman" panose="02020603050405020304" pitchFamily="18" charset="0"/>
                <a:cs typeface="Times New Roman" panose="02020603050405020304" pitchFamily="18" charset="0"/>
              </a:rPr>
              <a:t>к </a:t>
            </a:r>
            <a:r>
              <a:rPr lang="ru-RU" sz="1100" dirty="0" smtClean="0">
                <a:latin typeface="Times New Roman" panose="02020603050405020304" pitchFamily="18" charset="0"/>
                <a:cs typeface="Times New Roman" panose="02020603050405020304" pitchFamily="18" charset="0"/>
              </a:rPr>
              <a:t>грузу М₁ = 2 кг. Нить обрывается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при значении силы натяжения 4 Н, при этом модуль силы </a:t>
            </a:r>
            <a:r>
              <a:rPr lang="en-US" sz="1100" dirty="0" smtClean="0">
                <a:latin typeface="Times New Roman" panose="02020603050405020304" pitchFamily="18" charset="0"/>
                <a:cs typeface="Times New Roman" panose="02020603050405020304" pitchFamily="18" charset="0"/>
              </a:rPr>
              <a:t>F </a:t>
            </a:r>
            <a:r>
              <a:rPr lang="ru-RU" sz="1100" dirty="0" smtClean="0">
                <a:latin typeface="Times New Roman" panose="02020603050405020304" pitchFamily="18" charset="0"/>
                <a:cs typeface="Times New Roman" panose="02020603050405020304" pitchFamily="18" charset="0"/>
              </a:rPr>
              <a:t>равен 12 Н. Чему равна масса второго груза М₂.?</a:t>
            </a:r>
            <a:endParaRPr lang="ru-RU" sz="1100" dirty="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 </a:t>
            </a:r>
          </a:p>
          <a:p>
            <a:r>
              <a:rPr lang="ru-RU" sz="110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a:p>
            <a:endParaRPr lang="ru-RU" sz="1100" dirty="0"/>
          </a:p>
          <a:p>
            <a:endParaRPr lang="ru-RU" sz="1100" dirty="0"/>
          </a:p>
        </p:txBody>
      </p:sp>
      <p:pic>
        <p:nvPicPr>
          <p:cNvPr id="22" name="Рисунок 21"/>
          <p:cNvPicPr/>
          <p:nvPr/>
        </p:nvPicPr>
        <p:blipFill rotWithShape="1">
          <a:blip r:embed="rId6">
            <a:extLst>
              <a:ext uri="{28A0092B-C50C-407E-A947-70E740481C1C}">
                <a14:useLocalDpi xmlns:a14="http://schemas.microsoft.com/office/drawing/2010/main" val="0"/>
              </a:ext>
            </a:extLst>
          </a:blip>
          <a:srcRect t="69642" b="5071"/>
          <a:stretch/>
        </p:blipFill>
        <p:spPr bwMode="auto">
          <a:xfrm>
            <a:off x="10140095" y="673463"/>
            <a:ext cx="1876425" cy="607695"/>
          </a:xfrm>
          <a:prstGeom prst="rect">
            <a:avLst/>
          </a:prstGeom>
          <a:ln>
            <a:noFill/>
          </a:ln>
          <a:extLst>
            <a:ext uri="{53640926-AAD7-44D8-BBD7-CCE9431645EC}">
              <a14:shadowObscured xmlns:a14="http://schemas.microsoft.com/office/drawing/2010/main"/>
            </a:ext>
          </a:extLst>
        </p:spPr>
      </p:pic>
      <p:pic>
        <p:nvPicPr>
          <p:cNvPr id="23" name="Рисунок 22"/>
          <p:cNvPicPr/>
          <p:nvPr/>
        </p:nvPicPr>
        <p:blipFill>
          <a:blip r:embed="rId7" cstate="print">
            <a:extLst>
              <a:ext uri="{28A0092B-C50C-407E-A947-70E740481C1C}">
                <a14:useLocalDpi xmlns:a14="http://schemas.microsoft.com/office/drawing/2010/main" val="0"/>
              </a:ext>
            </a:extLst>
          </a:blip>
          <a:stretch>
            <a:fillRect/>
          </a:stretch>
        </p:blipFill>
        <p:spPr>
          <a:xfrm>
            <a:off x="6685151" y="1704877"/>
            <a:ext cx="828675" cy="751840"/>
          </a:xfrm>
          <a:prstGeom prst="rect">
            <a:avLst/>
          </a:prstGeom>
        </p:spPr>
      </p:pic>
      <p:pic>
        <p:nvPicPr>
          <p:cNvPr id="24" name="Рисунок 23"/>
          <p:cNvPicPr/>
          <p:nvPr/>
        </p:nvPicPr>
        <p:blipFill rotWithShape="1">
          <a:blip r:embed="rId8">
            <a:extLst>
              <a:ext uri="{28A0092B-C50C-407E-A947-70E740481C1C}">
                <a14:useLocalDpi xmlns:a14="http://schemas.microsoft.com/office/drawing/2010/main" val="0"/>
              </a:ext>
            </a:extLst>
          </a:blip>
          <a:srcRect b="71487"/>
          <a:stretch/>
        </p:blipFill>
        <p:spPr bwMode="auto">
          <a:xfrm>
            <a:off x="10744200" y="2456717"/>
            <a:ext cx="1325217" cy="1053176"/>
          </a:xfrm>
          <a:prstGeom prst="rect">
            <a:avLst/>
          </a:prstGeom>
          <a:ln>
            <a:noFill/>
          </a:ln>
          <a:extLst>
            <a:ext uri="{53640926-AAD7-44D8-BBD7-CCE9431645EC}">
              <a14:shadowObscured xmlns:a14="http://schemas.microsoft.com/office/drawing/2010/main"/>
            </a:ext>
          </a:extLst>
        </p:spPr>
      </p:pic>
      <p:pic>
        <p:nvPicPr>
          <p:cNvPr id="25" name="Рисунок 24"/>
          <p:cNvPicPr/>
          <p:nvPr/>
        </p:nvPicPr>
        <p:blipFill rotWithShape="1">
          <a:blip r:embed="rId9">
            <a:extLst>
              <a:ext uri="{28A0092B-C50C-407E-A947-70E740481C1C}">
                <a14:useLocalDpi xmlns:a14="http://schemas.microsoft.com/office/drawing/2010/main" val="0"/>
              </a:ext>
            </a:extLst>
          </a:blip>
          <a:srcRect l="67213" t="6329" b="69443"/>
          <a:stretch/>
        </p:blipFill>
        <p:spPr bwMode="auto">
          <a:xfrm>
            <a:off x="6943725" y="3854902"/>
            <a:ext cx="1028700" cy="917124"/>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78308" y="4724504"/>
            <a:ext cx="743691" cy="1096255"/>
          </a:xfrm>
          <a:prstGeom prst="rect">
            <a:avLst/>
          </a:prstGeom>
        </p:spPr>
      </p:pic>
      <p:pic>
        <p:nvPicPr>
          <p:cNvPr id="4" name="Рисунок 3"/>
          <p:cNvPicPr>
            <a:picLocks noChangeAspect="1"/>
          </p:cNvPicPr>
          <p:nvPr/>
        </p:nvPicPr>
        <p:blipFill rotWithShape="1">
          <a:blip r:embed="rId11">
            <a:extLst>
              <a:ext uri="{28A0092B-C50C-407E-A947-70E740481C1C}">
                <a14:useLocalDpi xmlns:a14="http://schemas.microsoft.com/office/drawing/2010/main" val="0"/>
              </a:ext>
            </a:extLst>
          </a:blip>
          <a:srcRect l="59877" t="10093" r="2740" b="34165"/>
          <a:stretch/>
        </p:blipFill>
        <p:spPr>
          <a:xfrm>
            <a:off x="6579704" y="6042447"/>
            <a:ext cx="1668162" cy="543697"/>
          </a:xfrm>
          <a:prstGeom prst="rect">
            <a:avLst/>
          </a:prstGeom>
        </p:spPr>
      </p:pic>
    </p:spTree>
    <p:extLst>
      <p:ext uri="{BB962C8B-B14F-4D97-AF65-F5344CB8AC3E}">
        <p14:creationId xmlns:p14="http://schemas.microsoft.com/office/powerpoint/2010/main" val="306135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10</a:t>
            </a:fld>
            <a:endParaRPr lang="ru-RU"/>
          </a:p>
        </p:txBody>
      </p:sp>
      <mc:AlternateContent xmlns:mc="http://schemas.openxmlformats.org/markup-compatibility/2006" xmlns:a14="http://schemas.microsoft.com/office/drawing/2010/main">
        <mc:Choice Requires="a14">
          <p:sp>
            <p:nvSpPr>
              <p:cNvPr id="3" name="TextBox 2"/>
              <p:cNvSpPr txBox="1"/>
              <p:nvPr/>
            </p:nvSpPr>
            <p:spPr>
              <a:xfrm>
                <a:off x="124157" y="290945"/>
                <a:ext cx="5922818" cy="7953459"/>
              </a:xfrm>
              <a:prstGeom prst="rect">
                <a:avLst/>
              </a:prstGeom>
              <a:noFill/>
            </p:spPr>
            <p:txBody>
              <a:bodyPr wrap="square" rtlCol="0">
                <a:spAutoFit/>
              </a:bodyPr>
              <a:lstStyle/>
              <a:p>
                <a:pPr algn="ctr"/>
                <a:r>
                  <a:rPr lang="ru-RU" sz="1100" b="1" dirty="0" smtClean="0">
                    <a:latin typeface="Times New Roman" panose="02020603050405020304" pitchFamily="18" charset="0"/>
                    <a:cs typeface="Times New Roman" panose="02020603050405020304" pitchFamily="18" charset="0"/>
                  </a:rPr>
                  <a:t>ЭЛЕКТРИЧЕСТВО</a:t>
                </a: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92д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рисунке изображен вектор напряженности 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электрического </a:t>
                </a:r>
                <a:r>
                  <a:rPr lang="ru-RU" sz="1100" dirty="0">
                    <a:latin typeface="Times New Roman" panose="02020603050405020304" pitchFamily="18" charset="0"/>
                    <a:cs typeface="Times New Roman" panose="02020603050405020304" pitchFamily="18" charset="0"/>
                  </a:rPr>
                  <a:t>поля в точке С, которое создано двумя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точечными </a:t>
                </a:r>
                <a:r>
                  <a:rPr lang="ru-RU" sz="1100" dirty="0">
                    <a:latin typeface="Times New Roman" panose="02020603050405020304" pitchFamily="18" charset="0"/>
                    <a:cs typeface="Times New Roman" panose="02020603050405020304" pitchFamily="18" charset="0"/>
                  </a:rPr>
                  <a:t>зарядами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А</a:t>
                </a:r>
                <a:r>
                  <a:rPr lang="ru-RU" sz="1100" dirty="0">
                    <a:latin typeface="Times New Roman" panose="02020603050405020304" pitchFamily="18" charset="0"/>
                    <a:cs typeface="Times New Roman" panose="02020603050405020304" pitchFamily="18" charset="0"/>
                  </a:rPr>
                  <a:t> и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В</a:t>
                </a:r>
                <a:r>
                  <a:rPr lang="ru-RU" sz="1100" dirty="0">
                    <a:latin typeface="Times New Roman" panose="02020603050405020304" pitchFamily="18" charset="0"/>
                    <a:cs typeface="Times New Roman" panose="02020603050405020304" pitchFamily="18" charset="0"/>
                  </a:rPr>
                  <a:t>. Каков </a:t>
                </a:r>
                <a:r>
                  <a:rPr lang="ru-RU" sz="1100" dirty="0" smtClean="0">
                    <a:latin typeface="Times New Roman" panose="02020603050405020304" pitchFamily="18" charset="0"/>
                    <a:cs typeface="Times New Roman" panose="02020603050405020304" pitchFamily="18" charset="0"/>
                  </a:rPr>
                  <a:t>заряд </a:t>
                </a:r>
                <a:r>
                  <a:rPr lang="en-US" sz="1100" dirty="0">
                    <a:latin typeface="Times New Roman" panose="02020603050405020304" pitchFamily="18" charset="0"/>
                    <a:cs typeface="Times New Roman" panose="02020603050405020304" pitchFamily="18" charset="0"/>
                  </a:rPr>
                  <a:t>q</a:t>
                </a:r>
                <a:r>
                  <a:rPr lang="ru-RU" sz="1100" baseline="-25000" dirty="0" smtClean="0">
                    <a:latin typeface="Times New Roman" panose="02020603050405020304" pitchFamily="18" charset="0"/>
                    <a:cs typeface="Times New Roman" panose="02020603050405020304" pitchFamily="18" charset="0"/>
                  </a:rPr>
                  <a:t>А</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если заряд </a:t>
                </a:r>
                <a:endParaRPr lang="ru-RU" sz="1100" dirty="0" smtClean="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В </a:t>
                </a:r>
                <a:r>
                  <a:rPr lang="ru-RU" sz="1100" dirty="0" smtClean="0">
                    <a:latin typeface="Times New Roman" panose="02020603050405020304" pitchFamily="18" charset="0"/>
                    <a:cs typeface="Times New Roman" panose="02020603050405020304" pitchFamily="18" charset="0"/>
                  </a:rPr>
                  <a:t>= - 5 </a:t>
                </a:r>
                <a:r>
                  <a:rPr lang="ru-RU" sz="1100" dirty="0" err="1">
                    <a:latin typeface="Times New Roman" panose="02020603050405020304" pitchFamily="18" charset="0"/>
                    <a:cs typeface="Times New Roman" panose="02020603050405020304" pitchFamily="18" charset="0"/>
                  </a:rPr>
                  <a:t>нКл</a:t>
                </a:r>
                <a:r>
                  <a:rPr lang="ru-RU" sz="1100" dirty="0" smtClean="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93д.</a:t>
                </a:r>
                <a:r>
                  <a:rPr lang="ru-RU" sz="1100" u="sng"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Точечный </a:t>
                </a:r>
                <a:r>
                  <a:rPr lang="ru-RU" sz="1100" dirty="0">
                    <a:latin typeface="Times New Roman" panose="02020603050405020304" pitchFamily="18" charset="0"/>
                    <a:cs typeface="Times New Roman" panose="02020603050405020304" pitchFamily="18" charset="0"/>
                  </a:rPr>
                  <a:t>заряд </a:t>
                </a:r>
                <a:r>
                  <a:rPr lang="en-US" sz="1100" dirty="0">
                    <a:latin typeface="Times New Roman" panose="02020603050405020304" pitchFamily="18" charset="0"/>
                    <a:cs typeface="Times New Roman" panose="02020603050405020304" pitchFamily="18" charset="0"/>
                  </a:rPr>
                  <a:t>q</a:t>
                </a:r>
                <a:r>
                  <a:rPr lang="ru-RU" sz="1100" dirty="0">
                    <a:latin typeface="Times New Roman" panose="02020603050405020304" pitchFamily="18" charset="0"/>
                    <a:cs typeface="Times New Roman" panose="02020603050405020304" pitchFamily="18" charset="0"/>
                  </a:rPr>
                  <a:t>, помещенный в начало координат, создает в точке </a:t>
                </a:r>
                <a:r>
                  <a:rPr lang="ru-RU" sz="1100" dirty="0" smtClean="0">
                    <a:latin typeface="Times New Roman" panose="02020603050405020304" pitchFamily="18" charset="0"/>
                    <a:cs typeface="Times New Roman" panose="02020603050405020304" pitchFamily="18" charset="0"/>
                  </a:rPr>
                  <a:t>С</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электростатическое поле напряженностью </a:t>
                </a:r>
                <a:r>
                  <a:rPr lang="ru-RU" sz="1100" dirty="0" smtClean="0">
                    <a:latin typeface="Times New Roman" panose="02020603050405020304" pitchFamily="18" charset="0"/>
                    <a:cs typeface="Times New Roman" panose="02020603050405020304" pitchFamily="18" charset="0"/>
                  </a:rPr>
                  <a:t>Е</a:t>
                </a:r>
                <a:r>
                  <a:rPr lang="ru-RU" sz="1100" baseline="-25000" dirty="0">
                    <a:latin typeface="Times New Roman" panose="02020603050405020304" pitchFamily="18" charset="0"/>
                    <a:cs typeface="Times New Roman" panose="02020603050405020304" pitchFamily="18" charset="0"/>
                  </a:rPr>
                  <a:t>2</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25 </a:t>
                </a:r>
                <a:r>
                  <a:rPr lang="ru-RU" sz="1100" dirty="0">
                    <a:latin typeface="Times New Roman" panose="02020603050405020304" pitchFamily="18" charset="0"/>
                    <a:cs typeface="Times New Roman" panose="02020603050405020304" pitchFamily="18" charset="0"/>
                  </a:rPr>
                  <a:t>В/м. Какова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напряженность </a:t>
                </a:r>
                <a:r>
                  <a:rPr lang="ru-RU" sz="1100" dirty="0">
                    <a:latin typeface="Times New Roman" panose="02020603050405020304" pitchFamily="18" charset="0"/>
                    <a:cs typeface="Times New Roman" panose="02020603050405020304" pitchFamily="18" charset="0"/>
                  </a:rPr>
                  <a:t>поля </a:t>
                </a:r>
                <a:r>
                  <a:rPr lang="ru-RU" sz="1100" dirty="0" smtClean="0">
                    <a:latin typeface="Times New Roman" panose="02020603050405020304" pitchFamily="18" charset="0"/>
                    <a:cs typeface="Times New Roman" panose="02020603050405020304" pitchFamily="18" charset="0"/>
                  </a:rPr>
                  <a:t>Е</a:t>
                </a:r>
                <a:r>
                  <a:rPr lang="ru-RU" sz="1100" baseline="-25000" dirty="0">
                    <a:latin typeface="Times New Roman" panose="02020603050405020304" pitchFamily="18" charset="0"/>
                    <a:cs typeface="Times New Roman" panose="02020603050405020304" pitchFamily="18" charset="0"/>
                  </a:rPr>
                  <a:t>1</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точке </a:t>
                </a:r>
                <a:r>
                  <a:rPr lang="ru-RU" sz="1100" dirty="0" smtClean="0">
                    <a:latin typeface="Times New Roman" panose="02020603050405020304" pitchFamily="18" charset="0"/>
                    <a:cs typeface="Times New Roman" panose="02020603050405020304" pitchFamily="18" charset="0"/>
                  </a:rPr>
                  <a:t>А?</a:t>
                </a: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94д.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Точки А, В, С и </a:t>
                </a:r>
                <a:r>
                  <a:rPr lang="en-US" sz="1100" dirty="0">
                    <a:latin typeface="Times New Roman" panose="02020603050405020304" pitchFamily="18" charset="0"/>
                    <a:cs typeface="Times New Roman" panose="02020603050405020304" pitchFamily="18" charset="0"/>
                  </a:rPr>
                  <a:t>D</a:t>
                </a:r>
                <a:r>
                  <a:rPr lang="ru-RU" sz="1100" dirty="0">
                    <a:latin typeface="Times New Roman" panose="02020603050405020304" pitchFamily="18" charset="0"/>
                    <a:cs typeface="Times New Roman" panose="02020603050405020304" pitchFamily="18" charset="0"/>
                  </a:rPr>
                  <a:t> расположены на прямой и разделены равными промежутками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В точке А помещен заряд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 - 8 </a:t>
                </a:r>
                <a:r>
                  <a:rPr lang="ru-RU" sz="1100" dirty="0">
                    <a:latin typeface="Times New Roman" panose="02020603050405020304" pitchFamily="18" charset="0"/>
                    <a:cs typeface="Times New Roman" panose="02020603050405020304" pitchFamily="18" charset="0"/>
                  </a:rPr>
                  <a:t>· 10 </a:t>
                </a:r>
                <a:r>
                  <a:rPr lang="ru-RU" sz="1100" baseline="30000" dirty="0">
                    <a:latin typeface="Times New Roman" panose="02020603050405020304" pitchFamily="18" charset="0"/>
                    <a:cs typeface="Times New Roman" panose="02020603050405020304" pitchFamily="18" charset="0"/>
                  </a:rPr>
                  <a:t>– 12</a:t>
                </a:r>
                <a:r>
                  <a:rPr lang="ru-RU" sz="1100" dirty="0">
                    <a:latin typeface="Times New Roman" panose="02020603050405020304" pitchFamily="18" charset="0"/>
                    <a:cs typeface="Times New Roman" panose="02020603050405020304" pitchFamily="18" charset="0"/>
                  </a:rPr>
                  <a:t> Кл, в точке В – заряд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5 · 10 </a:t>
                </a:r>
                <a:r>
                  <a:rPr lang="ru-RU" sz="1100" baseline="30000" dirty="0">
                    <a:latin typeface="Times New Roman" panose="02020603050405020304" pitchFamily="18" charset="0"/>
                    <a:cs typeface="Times New Roman" panose="02020603050405020304" pitchFamily="18" charset="0"/>
                  </a:rPr>
                  <a:t>– 12</a:t>
                </a:r>
                <a:r>
                  <a:rPr lang="ru-RU" sz="1100" dirty="0">
                    <a:latin typeface="Times New Roman" panose="02020603050405020304" pitchFamily="18" charset="0"/>
                    <a:cs typeface="Times New Roman" panose="02020603050405020304" pitchFamily="18" charset="0"/>
                  </a:rPr>
                  <a:t> Кл. Какой заряд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надо поместить в точку </a:t>
                </a:r>
                <a:r>
                  <a:rPr lang="en-US" sz="1100" dirty="0">
                    <a:latin typeface="Times New Roman" panose="02020603050405020304" pitchFamily="18" charset="0"/>
                    <a:cs typeface="Times New Roman" panose="02020603050405020304" pitchFamily="18" charset="0"/>
                  </a:rPr>
                  <a:t>D</a:t>
                </a:r>
                <a:r>
                  <a:rPr lang="ru-RU" sz="1100" dirty="0">
                    <a:latin typeface="Times New Roman" panose="02020603050405020304" pitchFamily="18" charset="0"/>
                    <a:cs typeface="Times New Roman" panose="02020603050405020304" pitchFamily="18" charset="0"/>
                  </a:rPr>
                  <a:t>, чтобы напряженность поля в точке С была равна нулю? </a:t>
                </a:r>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95д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Два </a:t>
                </a:r>
                <a:r>
                  <a:rPr lang="ru-RU" sz="1100" dirty="0">
                    <a:latin typeface="Times New Roman" panose="02020603050405020304" pitchFamily="18" charset="0"/>
                    <a:cs typeface="Times New Roman" panose="02020603050405020304" pitchFamily="18" charset="0"/>
                  </a:rPr>
                  <a:t>точечных заряда: положительный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30 </a:t>
                </a:r>
                <a:r>
                  <a:rPr lang="ru-RU" sz="1100" dirty="0" err="1">
                    <a:latin typeface="Times New Roman" panose="02020603050405020304" pitchFamily="18" charset="0"/>
                    <a:cs typeface="Times New Roman" panose="02020603050405020304" pitchFamily="18" charset="0"/>
                  </a:rPr>
                  <a:t>нКл</a:t>
                </a:r>
                <a:r>
                  <a:rPr lang="ru-RU" sz="1100" dirty="0">
                    <a:latin typeface="Times New Roman" panose="02020603050405020304" pitchFamily="18" charset="0"/>
                    <a:cs typeface="Times New Roman" panose="02020603050405020304" pitchFamily="18" charset="0"/>
                  </a:rPr>
                  <a:t> 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отрицательный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20 </a:t>
                </a:r>
                <a:r>
                  <a:rPr lang="ru-RU" sz="1100" dirty="0" err="1">
                    <a:latin typeface="Times New Roman" panose="02020603050405020304" pitchFamily="18" charset="0"/>
                    <a:cs typeface="Times New Roman" panose="02020603050405020304" pitchFamily="18" charset="0"/>
                  </a:rPr>
                  <a:t>нКл</a:t>
                </a:r>
                <a:r>
                  <a:rPr lang="ru-RU" sz="1100" dirty="0">
                    <a:latin typeface="Times New Roman" panose="02020603050405020304" pitchFamily="18" charset="0"/>
                    <a:cs typeface="Times New Roman" panose="02020603050405020304" pitchFamily="18" charset="0"/>
                  </a:rPr>
                  <a:t> – находятся в вакууме.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Определите </a:t>
                </a:r>
                <a:r>
                  <a:rPr lang="ru-RU" sz="1100" dirty="0">
                    <a:latin typeface="Times New Roman" panose="02020603050405020304" pitchFamily="18" charset="0"/>
                    <a:cs typeface="Times New Roman" panose="02020603050405020304" pitchFamily="18" charset="0"/>
                  </a:rPr>
                  <a:t>величину напряженности электрического поля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этих </a:t>
                </a:r>
                <a:r>
                  <a:rPr lang="ru-RU" sz="1100" dirty="0">
                    <a:latin typeface="Times New Roman" panose="02020603050405020304" pitchFamily="18" charset="0"/>
                    <a:cs typeface="Times New Roman" panose="02020603050405020304" pitchFamily="18" charset="0"/>
                  </a:rPr>
                  <a:t>зарядов в точке А, расположенной на прямой,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соединяющей </a:t>
                </a:r>
                <a:r>
                  <a:rPr lang="ru-RU" sz="1100" dirty="0">
                    <a:latin typeface="Times New Roman" panose="02020603050405020304" pitchFamily="18" charset="0"/>
                    <a:cs typeface="Times New Roman" panose="02020603050405020304" pitchFamily="18" charset="0"/>
                  </a:rPr>
                  <a:t>заряды на расстоянии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от первого </a:t>
                </a:r>
                <a:r>
                  <a:rPr lang="ru-RU" sz="1100" dirty="0" smtClean="0">
                    <a:latin typeface="Times New Roman" panose="02020603050405020304" pitchFamily="18" charset="0"/>
                    <a:cs typeface="Times New Roman" panose="02020603050405020304" pitchFamily="18" charset="0"/>
                  </a:rPr>
                  <a:t>и</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ru-RU" sz="1100" i="1">
                            <a:latin typeface="Cambria Math" panose="02040503050406030204" pitchFamily="18" charset="0"/>
                          </a:rPr>
                        </m:ctrlPr>
                      </m:fPr>
                      <m:num>
                        <m:r>
                          <a:rPr lang="ru-RU" sz="1100" i="1">
                            <a:latin typeface="Cambria Math" panose="02040503050406030204" pitchFamily="18" charset="0"/>
                          </a:rPr>
                          <m:t>1</m:t>
                        </m:r>
                      </m:num>
                      <m:den>
                        <m:r>
                          <a:rPr lang="ru-RU" sz="1100" i="1">
                            <a:latin typeface="Cambria Math" panose="02040503050406030204" pitchFamily="18" charset="0"/>
                          </a:rPr>
                          <m:t>2</m:t>
                        </m:r>
                      </m:den>
                    </m:f>
                  </m:oMath>
                </a14:m>
                <a:r>
                  <a:rPr lang="ru-RU"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от второго заряда.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4 </a:t>
                </a:r>
                <a:r>
                  <a:rPr lang="ru-RU" sz="1100" dirty="0">
                    <a:latin typeface="Times New Roman" panose="02020603050405020304" pitchFamily="18" charset="0"/>
                    <a:cs typeface="Times New Roman" panose="02020603050405020304" pitchFamily="18" charset="0"/>
                  </a:rPr>
                  <a:t>м. </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96д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Маленький шарик массой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 0,5 г </a:t>
                </a:r>
                <a:r>
                  <a:rPr lang="ru-RU" sz="1100" dirty="0">
                    <a:latin typeface="Times New Roman" panose="02020603050405020304" pitchFamily="18" charset="0"/>
                    <a:cs typeface="Times New Roman" panose="02020603050405020304" pitchFamily="18" charset="0"/>
                  </a:rPr>
                  <a:t>с </a:t>
                </a:r>
                <a:r>
                  <a:rPr lang="ru-RU" sz="1100" dirty="0" smtClean="0">
                    <a:latin typeface="Times New Roman" panose="02020603050405020304" pitchFamily="18" charset="0"/>
                    <a:cs typeface="Times New Roman" panose="02020603050405020304" pitchFamily="18" charset="0"/>
                  </a:rPr>
                  <a:t>положительным</a:t>
                </a:r>
              </a:p>
              <a:p>
                <a:r>
                  <a:rPr lang="ru-RU" sz="1100" dirty="0" smtClean="0">
                    <a:latin typeface="Times New Roman" panose="02020603050405020304" pitchFamily="18" charset="0"/>
                    <a:cs typeface="Times New Roman" panose="02020603050405020304" pitchFamily="18" charset="0"/>
                  </a:rPr>
                  <a:t>зарядом </a:t>
                </a:r>
                <a:r>
                  <a:rPr lang="en-US" sz="1100" dirty="0" smtClean="0">
                    <a:latin typeface="Times New Roman" panose="02020603050405020304" pitchFamily="18" charset="0"/>
                    <a:cs typeface="Times New Roman" panose="02020603050405020304" pitchFamily="18" charset="0"/>
                  </a:rPr>
                  <a:t>q</a:t>
                </a:r>
                <a:r>
                  <a:rPr lang="ru-RU" sz="1100" dirty="0" smtClean="0">
                    <a:latin typeface="Times New Roman" panose="02020603050405020304" pitchFamily="18" charset="0"/>
                    <a:cs typeface="Times New Roman" panose="02020603050405020304" pitchFamily="18" charset="0"/>
                  </a:rPr>
                  <a:t>, подвешенный </a:t>
                </a:r>
                <a:r>
                  <a:rPr lang="ru-RU" sz="1100" dirty="0">
                    <a:latin typeface="Times New Roman" panose="02020603050405020304" pitchFamily="18" charset="0"/>
                    <a:cs typeface="Times New Roman" panose="02020603050405020304" pitchFamily="18" charset="0"/>
                  </a:rPr>
                  <a:t>к потолку на легкой шелковой нитке длиной </a:t>
                </a:r>
                <a:endParaRPr lang="ru-RU"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l</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0,8 м, находится в горизонтальном однородном </a:t>
                </a:r>
                <a:r>
                  <a:rPr lang="ru-RU" sz="1100" dirty="0" smtClean="0">
                    <a:latin typeface="Times New Roman" panose="02020603050405020304" pitchFamily="18" charset="0"/>
                    <a:cs typeface="Times New Roman" panose="02020603050405020304" pitchFamily="18" charset="0"/>
                  </a:rPr>
                  <a:t>электро-</a:t>
                </a:r>
              </a:p>
              <a:p>
                <a:r>
                  <a:rPr lang="ru-RU" sz="1100" dirty="0" smtClean="0">
                    <a:latin typeface="Times New Roman" panose="02020603050405020304" pitchFamily="18" charset="0"/>
                    <a:cs typeface="Times New Roman" panose="02020603050405020304" pitchFamily="18" charset="0"/>
                  </a:rPr>
                  <a:t>статическом </a:t>
                </a:r>
                <a:r>
                  <a:rPr lang="ru-RU" sz="1100" dirty="0">
                    <a:latin typeface="Times New Roman" panose="02020603050405020304" pitchFamily="18" charset="0"/>
                    <a:cs typeface="Times New Roman" panose="02020603050405020304" pitchFamily="18" charset="0"/>
                  </a:rPr>
                  <a:t>поле с напряженностью Е = 6 · 10</a:t>
                </a:r>
                <a:r>
                  <a:rPr lang="ru-RU" sz="1100" baseline="30000" dirty="0">
                    <a:latin typeface="Times New Roman" panose="02020603050405020304" pitchFamily="18" charset="0"/>
                    <a:cs typeface="Times New Roman" panose="02020603050405020304" pitchFamily="18" charset="0"/>
                  </a:rPr>
                  <a:t>5</a:t>
                </a:r>
                <a:r>
                  <a:rPr lang="ru-RU" sz="1100" dirty="0">
                    <a:latin typeface="Times New Roman" panose="02020603050405020304" pitchFamily="18" charset="0"/>
                    <a:cs typeface="Times New Roman" panose="02020603050405020304" pitchFamily="18" charset="0"/>
                  </a:rPr>
                  <a:t> В/м. Шарик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отпускают </a:t>
                </a:r>
                <a:r>
                  <a:rPr lang="ru-RU" sz="1100" dirty="0">
                    <a:latin typeface="Times New Roman" panose="02020603050405020304" pitchFamily="18" charset="0"/>
                    <a:cs typeface="Times New Roman" panose="02020603050405020304" pitchFamily="18" charset="0"/>
                  </a:rPr>
                  <a:t>с нулевой начальной скоростью из положения,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котором нить вертикальна. В момент, когда нить образует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 </a:t>
                </a:r>
                <a:r>
                  <a:rPr lang="ru-RU" sz="1100" dirty="0">
                    <a:latin typeface="Times New Roman" panose="02020603050405020304" pitchFamily="18" charset="0"/>
                    <a:cs typeface="Times New Roman" panose="02020603050405020304" pitchFamily="18" charset="0"/>
                  </a:rPr>
                  <a:t>вертикалью угол α = 30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модуль скорости шарика υ = 0,9 м/с.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Чему равен заряд </a:t>
                </a:r>
                <a:r>
                  <a:rPr lang="ru-RU" sz="1100" dirty="0">
                    <a:latin typeface="Times New Roman" panose="02020603050405020304" pitchFamily="18" charset="0"/>
                    <a:cs typeface="Times New Roman" panose="02020603050405020304" pitchFamily="18" charset="0"/>
                  </a:rPr>
                  <a:t>шарика </a:t>
                </a:r>
                <a:r>
                  <a:rPr lang="en-US" sz="1100" dirty="0" smtClean="0">
                    <a:latin typeface="Times New Roman" panose="02020603050405020304" pitchFamily="18" charset="0"/>
                    <a:cs typeface="Times New Roman" panose="02020603050405020304" pitchFamily="18" charset="0"/>
                  </a:rPr>
                  <a:t>q</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97д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Сила </a:t>
                </a:r>
                <a:r>
                  <a:rPr lang="ru-RU" sz="1100" dirty="0">
                    <a:latin typeface="Times New Roman" panose="02020603050405020304" pitchFamily="18" charset="0"/>
                    <a:cs typeface="Times New Roman" panose="02020603050405020304" pitchFamily="18" charset="0"/>
                  </a:rPr>
                  <a:t>тока, </a:t>
                </a:r>
                <a:r>
                  <a:rPr lang="ru-RU" sz="1100" dirty="0" smtClean="0">
                    <a:latin typeface="Times New Roman" panose="02020603050405020304" pitchFamily="18" charset="0"/>
                    <a:cs typeface="Times New Roman" panose="02020603050405020304" pitchFamily="18" charset="0"/>
                  </a:rPr>
                  <a:t>протекающая </a:t>
                </a:r>
                <a:r>
                  <a:rPr lang="ru-RU" sz="1100" dirty="0">
                    <a:latin typeface="Times New Roman" panose="02020603050405020304" pitchFamily="18" charset="0"/>
                    <a:cs typeface="Times New Roman" panose="02020603050405020304" pitchFamily="18" charset="0"/>
                  </a:rPr>
                  <a:t>через однородный цилиндрический алюминиевый проводник сечением </a:t>
                </a:r>
                <a:r>
                  <a:rPr lang="en-US" sz="1100" dirty="0" smtClean="0">
                    <a:latin typeface="Times New Roman" panose="02020603050405020304" pitchFamily="18" charset="0"/>
                    <a:cs typeface="Times New Roman" panose="02020603050405020304" pitchFamily="18" charset="0"/>
                  </a:rPr>
                  <a:t>S</a:t>
                </a:r>
                <a:r>
                  <a:rPr lang="ru-RU" sz="1100" dirty="0" smtClean="0">
                    <a:latin typeface="Times New Roman" panose="02020603050405020304" pitchFamily="18" charset="0"/>
                    <a:cs typeface="Times New Roman" panose="02020603050405020304" pitchFamily="18" charset="0"/>
                  </a:rPr>
                  <a:t> равна 16 А, и </a:t>
                </a:r>
                <a:r>
                  <a:rPr lang="ru-RU" sz="1100" dirty="0">
                    <a:latin typeface="Times New Roman" panose="02020603050405020304" pitchFamily="18" charset="0"/>
                    <a:cs typeface="Times New Roman" panose="02020603050405020304" pitchFamily="18" charset="0"/>
                  </a:rPr>
                  <a:t>за 15 </a:t>
                </a:r>
                <a:r>
                  <a:rPr lang="ru-RU" sz="1100" dirty="0" smtClean="0">
                    <a:latin typeface="Times New Roman" panose="02020603050405020304" pitchFamily="18" charset="0"/>
                    <a:cs typeface="Times New Roman" panose="02020603050405020304" pitchFamily="18" charset="0"/>
                  </a:rPr>
                  <a:t>с </a:t>
                </a:r>
                <a:r>
                  <a:rPr lang="ru-RU" sz="1100" dirty="0">
                    <a:latin typeface="Times New Roman" panose="02020603050405020304" pitchFamily="18" charset="0"/>
                    <a:cs typeface="Times New Roman" panose="02020603050405020304" pitchFamily="18" charset="0"/>
                  </a:rPr>
                  <a:t>его температура </a:t>
                </a:r>
                <a:r>
                  <a:rPr lang="ru-RU" sz="1100" dirty="0" smtClean="0">
                    <a:latin typeface="Times New Roman" panose="02020603050405020304" pitchFamily="18" charset="0"/>
                    <a:cs typeface="Times New Roman" panose="02020603050405020304" pitchFamily="18" charset="0"/>
                  </a:rPr>
                  <a:t>повышается </a:t>
                </a:r>
                <a:r>
                  <a:rPr lang="ru-RU" sz="1100" dirty="0">
                    <a:latin typeface="Times New Roman" panose="02020603050405020304" pitchFamily="18" charset="0"/>
                    <a:cs typeface="Times New Roman" panose="02020603050405020304" pitchFamily="18" charset="0"/>
                  </a:rPr>
                  <a:t>на 10 К. Изменением сопротивления проводниками и рассеянием тепла при его нагревании пренебречь. Удельное сопротивление алюминия 2,5 · 10 </a:t>
                </a:r>
                <a:r>
                  <a:rPr lang="ru-RU" sz="1100" baseline="30000" dirty="0">
                    <a:latin typeface="Times New Roman" panose="02020603050405020304" pitchFamily="18" charset="0"/>
                    <a:cs typeface="Times New Roman" panose="02020603050405020304" pitchFamily="18" charset="0"/>
                  </a:rPr>
                  <a:t>– 8</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Ом·м</a:t>
                </a:r>
                <a:r>
                  <a:rPr lang="ru-RU" sz="1100" dirty="0" smtClean="0">
                    <a:latin typeface="Times New Roman" panose="02020603050405020304" pitchFamily="18" charset="0"/>
                    <a:cs typeface="Times New Roman" panose="02020603050405020304" pitchFamily="18" charset="0"/>
                  </a:rPr>
                  <a:t>. Найдите площадь сечения проводника </a:t>
                </a:r>
                <a:r>
                  <a:rPr lang="en-US" sz="1100" dirty="0" smtClean="0">
                    <a:latin typeface="Times New Roman" panose="02020603050405020304" pitchFamily="18" charset="0"/>
                    <a:cs typeface="Times New Roman" panose="02020603050405020304" pitchFamily="18" charset="0"/>
                  </a:rPr>
                  <a:t>S</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mc:Choice>
        <mc:Fallback xmlns="">
          <p:sp>
            <p:nvSpPr>
              <p:cNvPr id="3" name="TextBox 2"/>
              <p:cNvSpPr txBox="1">
                <a:spLocks noRot="1" noChangeAspect="1" noMove="1" noResize="1" noEditPoints="1" noAdjustHandles="1" noChangeArrowheads="1" noChangeShapeType="1" noTextEdit="1"/>
              </p:cNvSpPr>
              <p:nvPr/>
            </p:nvSpPr>
            <p:spPr>
              <a:xfrm>
                <a:off x="124157" y="290945"/>
                <a:ext cx="5922818" cy="7953459"/>
              </a:xfrm>
              <a:prstGeom prst="rect">
                <a:avLst/>
              </a:prstGeom>
              <a:blipFill rotWithShape="0">
                <a:blip r:embed="rId2"/>
                <a:stretch>
                  <a:fillRect r="-206"/>
                </a:stretch>
              </a:blipFill>
            </p:spPr>
            <p:txBody>
              <a:bodyPr/>
              <a:lstStyle/>
              <a:p>
                <a:r>
                  <a:rPr lang="ru-RU">
                    <a:noFill/>
                  </a:rPr>
                  <a:t> </a:t>
                </a:r>
              </a:p>
            </p:txBody>
          </p:sp>
        </mc:Fallback>
      </mc:AlternateContent>
      <p:pic>
        <p:nvPicPr>
          <p:cNvPr id="4" name="Рисунок 3"/>
          <p:cNvPicPr/>
          <p:nvPr/>
        </p:nvPicPr>
        <p:blipFill rotWithShape="1">
          <a:blip r:embed="rId3">
            <a:extLst>
              <a:ext uri="{28A0092B-C50C-407E-A947-70E740481C1C}">
                <a14:useLocalDpi xmlns:a14="http://schemas.microsoft.com/office/drawing/2010/main" val="0"/>
              </a:ext>
            </a:extLst>
          </a:blip>
          <a:srcRect t="51833" b="3940"/>
          <a:stretch/>
        </p:blipFill>
        <p:spPr bwMode="auto">
          <a:xfrm>
            <a:off x="3995689" y="463318"/>
            <a:ext cx="1854126" cy="1342036"/>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4">
            <a:extLst>
              <a:ext uri="{28A0092B-C50C-407E-A947-70E740481C1C}">
                <a14:useLocalDpi xmlns:a14="http://schemas.microsoft.com/office/drawing/2010/main" val="0"/>
              </a:ext>
            </a:extLst>
          </a:blip>
          <a:srcRect l="8144" t="57095" r="7423" b="3591"/>
          <a:stretch/>
        </p:blipFill>
        <p:spPr bwMode="auto">
          <a:xfrm>
            <a:off x="424921" y="1685239"/>
            <a:ext cx="1152525" cy="879232"/>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5">
            <a:extLst>
              <a:ext uri="{28A0092B-C50C-407E-A947-70E740481C1C}">
                <a14:useLocalDpi xmlns:a14="http://schemas.microsoft.com/office/drawing/2010/main" val="0"/>
              </a:ext>
            </a:extLst>
          </a:blip>
          <a:srcRect t="24856" b="15008"/>
          <a:stretch/>
        </p:blipFill>
        <p:spPr>
          <a:xfrm>
            <a:off x="1577446" y="3329354"/>
            <a:ext cx="2553970" cy="351692"/>
          </a:xfrm>
          <a:prstGeom prst="rect">
            <a:avLst/>
          </a:prstGeom>
        </p:spPr>
      </p:pic>
      <p:pic>
        <p:nvPicPr>
          <p:cNvPr id="7" name="Рисунок 6"/>
          <p:cNvPicPr/>
          <p:nvPr/>
        </p:nvPicPr>
        <p:blipFill rotWithShape="1">
          <a:blip r:embed="rId6">
            <a:extLst>
              <a:ext uri="{28A0092B-C50C-407E-A947-70E740481C1C}">
                <a14:useLocalDpi xmlns:a14="http://schemas.microsoft.com/office/drawing/2010/main" val="0"/>
              </a:ext>
            </a:extLst>
          </a:blip>
          <a:srcRect l="34858" t="50191" r="34946"/>
          <a:stretch/>
        </p:blipFill>
        <p:spPr bwMode="auto">
          <a:xfrm>
            <a:off x="234420" y="3967462"/>
            <a:ext cx="1533525" cy="746125"/>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7">
            <a:extLst>
              <a:ext uri="{28A0092B-C50C-407E-A947-70E740481C1C}">
                <a14:useLocalDpi xmlns:a14="http://schemas.microsoft.com/office/drawing/2010/main" val="0"/>
              </a:ext>
            </a:extLst>
          </a:blip>
          <a:srcRect l="4268" t="65637" r="8068" b="4814"/>
          <a:stretch/>
        </p:blipFill>
        <p:spPr bwMode="auto">
          <a:xfrm>
            <a:off x="4407878" y="4765541"/>
            <a:ext cx="1441938" cy="1318736"/>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6811347" y="463318"/>
            <a:ext cx="5380653" cy="5714385"/>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98д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рисунке изображена зависимость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силы </a:t>
            </a:r>
            <a:r>
              <a:rPr lang="ru-RU" sz="1100" dirty="0">
                <a:latin typeface="Times New Roman" panose="02020603050405020304" pitchFamily="18" charset="0"/>
                <a:cs typeface="Times New Roman" panose="02020603050405020304" pitchFamily="18" charset="0"/>
              </a:rPr>
              <a:t>тока </a:t>
            </a:r>
            <a:r>
              <a:rPr lang="ru-RU" sz="1100" dirty="0" smtClean="0">
                <a:latin typeface="Times New Roman" panose="02020603050405020304" pitchFamily="18" charset="0"/>
                <a:cs typeface="Times New Roman" panose="02020603050405020304" pitchFamily="18" charset="0"/>
              </a:rPr>
              <a:t>через </a:t>
            </a:r>
            <a:r>
              <a:rPr lang="ru-RU" sz="1100" dirty="0">
                <a:latin typeface="Times New Roman" panose="02020603050405020304" pitchFamily="18" charset="0"/>
                <a:cs typeface="Times New Roman" panose="02020603050405020304" pitchFamily="18" charset="0"/>
              </a:rPr>
              <a:t>лампу накаливания от приложенного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к </a:t>
            </a:r>
            <a:r>
              <a:rPr lang="ru-RU" sz="1100" dirty="0">
                <a:latin typeface="Times New Roman" panose="02020603050405020304" pitchFamily="18" charset="0"/>
                <a:cs typeface="Times New Roman" panose="02020603050405020304" pitchFamily="18" charset="0"/>
              </a:rPr>
              <a:t>ней </a:t>
            </a:r>
            <a:r>
              <a:rPr lang="ru-RU" sz="1100" dirty="0" smtClean="0">
                <a:latin typeface="Times New Roman" panose="02020603050405020304" pitchFamily="18" charset="0"/>
                <a:cs typeface="Times New Roman" panose="02020603050405020304" pitchFamily="18" charset="0"/>
              </a:rPr>
              <a:t>напряжения</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При </a:t>
            </a:r>
            <a:r>
              <a:rPr lang="ru-RU" sz="1100" dirty="0">
                <a:latin typeface="Times New Roman" panose="02020603050405020304" pitchFamily="18" charset="0"/>
                <a:cs typeface="Times New Roman" panose="02020603050405020304" pitchFamily="18" charset="0"/>
              </a:rPr>
              <a:t>последовательном соединении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двух таких ламп </a:t>
            </a:r>
            <a:r>
              <a:rPr lang="ru-RU" sz="1100" dirty="0">
                <a:latin typeface="Times New Roman" panose="02020603050405020304" pitchFamily="18" charset="0"/>
                <a:cs typeface="Times New Roman" panose="02020603050405020304" pitchFamily="18" charset="0"/>
              </a:rPr>
              <a:t>и </a:t>
            </a:r>
            <a:r>
              <a:rPr lang="ru-RU" sz="1100" dirty="0" smtClean="0">
                <a:latin typeface="Times New Roman" panose="02020603050405020304" pitchFamily="18" charset="0"/>
                <a:cs typeface="Times New Roman" panose="02020603050405020304" pitchFamily="18" charset="0"/>
              </a:rPr>
              <a:t>источника </a:t>
            </a:r>
            <a:r>
              <a:rPr lang="ru-RU" sz="1100" dirty="0">
                <a:latin typeface="Times New Roman" panose="02020603050405020304" pitchFamily="18" charset="0"/>
                <a:cs typeface="Times New Roman" panose="02020603050405020304" pitchFamily="18" charset="0"/>
              </a:rPr>
              <a:t>напряжение на клеммах </a:t>
            </a:r>
          </a:p>
          <a:p>
            <a:r>
              <a:rPr lang="ru-RU" sz="1100" dirty="0" smtClean="0">
                <a:latin typeface="Times New Roman" panose="02020603050405020304" pitchFamily="18" charset="0"/>
                <a:cs typeface="Times New Roman" panose="02020603050405020304" pitchFamily="18" charset="0"/>
              </a:rPr>
              <a:t>Источника оказалось равным 220 В. Какова сила </a:t>
            </a:r>
            <a:r>
              <a:rPr lang="ru-RU" sz="1100" dirty="0">
                <a:latin typeface="Times New Roman" panose="02020603050405020304" pitchFamily="18" charset="0"/>
                <a:cs typeface="Times New Roman" panose="02020603050405020304" pitchFamily="18" charset="0"/>
              </a:rPr>
              <a:t>тока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цепи </a:t>
            </a:r>
            <a:r>
              <a:rPr lang="ru-RU" sz="1100" dirty="0" smtClean="0">
                <a:latin typeface="Times New Roman" panose="02020603050405020304" pitchFamily="18" charset="0"/>
                <a:cs typeface="Times New Roman" panose="02020603050405020304" pitchFamily="18" charset="0"/>
              </a:rPr>
              <a:t>равной </a:t>
            </a:r>
            <a:r>
              <a:rPr lang="ru-RU" sz="1100" dirty="0">
                <a:latin typeface="Times New Roman" panose="02020603050405020304" pitchFamily="18" charset="0"/>
                <a:cs typeface="Times New Roman" panose="02020603050405020304" pitchFamily="18" charset="0"/>
              </a:rPr>
              <a:t>0,35 </a:t>
            </a:r>
            <a:r>
              <a:rPr lang="ru-RU" sz="1100" dirty="0" smtClean="0">
                <a:latin typeface="Times New Roman" panose="02020603050405020304" pitchFamily="18" charset="0"/>
                <a:cs typeface="Times New Roman" panose="02020603050405020304" pitchFamily="18" charset="0"/>
              </a:rPr>
              <a:t>А</a:t>
            </a:r>
            <a:r>
              <a:rPr lang="ru-RU" sz="1100" dirty="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99</a:t>
            </a:r>
            <a:r>
              <a:rPr lang="ru-RU" sz="1100" b="1" u="sng" dirty="0">
                <a:latin typeface="Times New Roman" panose="02020603050405020304" pitchFamily="18" charset="0"/>
                <a:cs typeface="Times New Roman" panose="02020603050405020304" pitchFamily="18" charset="0"/>
              </a:rPr>
              <a:t>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Вольтамперная </a:t>
            </a:r>
            <a:r>
              <a:rPr lang="ru-RU" sz="1100" dirty="0">
                <a:latin typeface="Times New Roman" panose="02020603050405020304" pitchFamily="18" charset="0"/>
                <a:cs typeface="Times New Roman" panose="02020603050405020304" pitchFamily="18" charset="0"/>
              </a:rPr>
              <a:t>характеристика лампы накаливания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изображена </a:t>
            </a:r>
            <a:r>
              <a:rPr lang="ru-RU" sz="1100" dirty="0">
                <a:latin typeface="Times New Roman" panose="02020603050405020304" pitchFamily="18" charset="0"/>
                <a:cs typeface="Times New Roman" panose="02020603050405020304" pitchFamily="18" charset="0"/>
              </a:rPr>
              <a:t>на графике. </a:t>
            </a:r>
            <a:r>
              <a:rPr lang="ru-RU" sz="1100" dirty="0" smtClean="0">
                <a:latin typeface="Times New Roman" panose="02020603050405020304" pitchFamily="18" charset="0"/>
                <a:cs typeface="Times New Roman" panose="02020603050405020304" pitchFamily="18" charset="0"/>
              </a:rPr>
              <a:t>При потребляемой мощности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24 Вт </a:t>
            </a:r>
            <a:r>
              <a:rPr lang="ru-RU" sz="1100" dirty="0">
                <a:latin typeface="Times New Roman" panose="02020603050405020304" pitchFamily="18" charset="0"/>
                <a:cs typeface="Times New Roman" panose="02020603050405020304" pitchFamily="18" charset="0"/>
              </a:rPr>
              <a:t>температура нити </a:t>
            </a:r>
            <a:r>
              <a:rPr lang="ru-RU" sz="1100" dirty="0" smtClean="0">
                <a:latin typeface="Times New Roman" panose="02020603050405020304" pitchFamily="18" charset="0"/>
                <a:cs typeface="Times New Roman" panose="02020603050405020304" pitchFamily="18" charset="0"/>
              </a:rPr>
              <a:t> 4200 К. Сопротивление нити</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прямо пропорционально её </a:t>
            </a:r>
            <a:r>
              <a:rPr lang="ru-RU" sz="1100" dirty="0" smtClean="0">
                <a:latin typeface="Times New Roman" panose="02020603050405020304" pitchFamily="18" charset="0"/>
                <a:cs typeface="Times New Roman" panose="02020603050405020304" pitchFamily="18" charset="0"/>
              </a:rPr>
              <a:t>температуре. Чему равна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температура </a:t>
            </a:r>
            <a:r>
              <a:rPr lang="ru-RU" sz="1100" dirty="0">
                <a:latin typeface="Times New Roman" panose="02020603050405020304" pitchFamily="18" charset="0"/>
                <a:cs typeface="Times New Roman" panose="02020603050405020304" pitchFamily="18" charset="0"/>
              </a:rPr>
              <a:t>накала </a:t>
            </a:r>
            <a:r>
              <a:rPr lang="ru-RU" sz="1100" dirty="0" smtClean="0">
                <a:latin typeface="Times New Roman" panose="02020603050405020304" pitchFamily="18" charset="0"/>
                <a:cs typeface="Times New Roman" panose="02020603050405020304" pitchFamily="18" charset="0"/>
              </a:rPr>
              <a:t>нити, если на лампу подать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напряжение 6 В??</a:t>
            </a:r>
          </a:p>
          <a:p>
            <a:endParaRPr lang="ru-RU" sz="1100" dirty="0">
              <a:latin typeface="Times New Roman" panose="02020603050405020304" pitchFamily="18" charset="0"/>
              <a:cs typeface="Times New Roman" panose="02020603050405020304" pitchFamily="18" charset="0"/>
            </a:endParaRPr>
          </a:p>
          <a:p>
            <a:pPr algn="ctr"/>
            <a:r>
              <a:rPr lang="ru-RU" sz="1100" b="1" i="1" u="sng" dirty="0">
                <a:latin typeface="Times New Roman" panose="02020603050405020304" pitchFamily="18" charset="0"/>
                <a:cs typeface="Times New Roman" panose="02020603050405020304" pitchFamily="18" charset="0"/>
              </a:rPr>
              <a:t>Соединения </a:t>
            </a:r>
            <a:r>
              <a:rPr lang="ru-RU" sz="1100" b="1" i="1" u="sng" dirty="0" smtClean="0">
                <a:latin typeface="Times New Roman" panose="02020603050405020304" pitchFamily="18" charset="0"/>
                <a:cs typeface="Times New Roman" panose="02020603050405020304" pitchFamily="18" charset="0"/>
              </a:rPr>
              <a:t>проводников</a:t>
            </a: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100д.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Одни и те же элементы соединены в электрическую цепь сначала по схеме 1, а затем по схеме 2. Сопротивление резистора равно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сопротивление амперметра </a:t>
            </a:r>
            <a:r>
              <a:rPr lang="en-US" sz="1100" dirty="0">
                <a:latin typeface="Times New Roman" panose="02020603050405020304" pitchFamily="18" charset="0"/>
                <a:cs typeface="Times New Roman" panose="02020603050405020304" pitchFamily="18" charset="0"/>
              </a:rPr>
              <a:t>R</a:t>
            </a:r>
            <a:r>
              <a:rPr lang="ru-RU" sz="1100" dirty="0" smtClean="0">
                <a:latin typeface="Times New Roman" panose="02020603050405020304" pitchFamily="18" charset="0"/>
                <a:cs typeface="Times New Roman" panose="02020603050405020304" pitchFamily="18" charset="0"/>
              </a:rPr>
              <a:t>/5, </a:t>
            </a:r>
            <a:r>
              <a:rPr lang="ru-RU" sz="1100" dirty="0">
                <a:latin typeface="Times New Roman" panose="02020603050405020304" pitchFamily="18" charset="0"/>
                <a:cs typeface="Times New Roman" panose="02020603050405020304" pitchFamily="18" charset="0"/>
              </a:rPr>
              <a:t>сопротивление вольтметра </a:t>
            </a:r>
            <a:r>
              <a:rPr lang="ru-RU" sz="1100" dirty="0" smtClean="0">
                <a:latin typeface="Times New Roman" panose="02020603050405020304" pitchFamily="18" charset="0"/>
                <a:cs typeface="Times New Roman" panose="02020603050405020304" pitchFamily="18" charset="0"/>
              </a:rPr>
              <a:t>4</a:t>
            </a:r>
            <a:r>
              <a:rPr lang="en-US" sz="1100" dirty="0" smtClean="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Каковы показания вольтметра в первой схеме, если во второй они равны </a:t>
            </a:r>
            <a:r>
              <a:rPr lang="en-US" sz="1100" dirty="0">
                <a:latin typeface="Times New Roman" panose="02020603050405020304" pitchFamily="18" charset="0"/>
                <a:cs typeface="Times New Roman" panose="02020603050405020304" pitchFamily="18" charset="0"/>
              </a:rPr>
              <a:t>U</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Внутренним сопротивлением источника и сопротивлением проводов </a:t>
            </a:r>
            <a:r>
              <a:rPr lang="ru-RU" sz="1100" dirty="0" smtClean="0">
                <a:latin typeface="Times New Roman" panose="02020603050405020304" pitchFamily="18" charset="0"/>
                <a:cs typeface="Times New Roman" panose="02020603050405020304" pitchFamily="18" charset="0"/>
              </a:rPr>
              <a:t>пренебречь.</a:t>
            </a: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101д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Источник тока, два резистора и ключ включены в цепь, как показано на рисунке. При </a:t>
            </a:r>
            <a:r>
              <a:rPr lang="ru-RU" sz="1100" dirty="0" smtClean="0">
                <a:latin typeface="Times New Roman" panose="02020603050405020304" pitchFamily="18" charset="0"/>
                <a:cs typeface="Times New Roman" panose="02020603050405020304" pitchFamily="18" charset="0"/>
              </a:rPr>
              <a:t>разомкнутом </a:t>
            </a:r>
            <a:r>
              <a:rPr lang="ru-RU" sz="1100" dirty="0">
                <a:latin typeface="Times New Roman" panose="02020603050405020304" pitchFamily="18" charset="0"/>
                <a:cs typeface="Times New Roman" panose="02020603050405020304" pitchFamily="18" charset="0"/>
              </a:rPr>
              <a:t>ключе К на резисторе </a:t>
            </a:r>
            <a:r>
              <a:rPr lang="en-US" sz="1100" dirty="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выделяется мощность Р</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3</a:t>
            </a:r>
            <a:r>
              <a:rPr lang="ru-RU" sz="1100" dirty="0" smtClean="0">
                <a:latin typeface="Times New Roman" panose="02020603050405020304" pitchFamily="18" charset="0"/>
                <a:cs typeface="Times New Roman" panose="02020603050405020304" pitchFamily="18" charset="0"/>
              </a:rPr>
              <a:t> Вт, а на резисторе </a:t>
            </a:r>
            <a:r>
              <a:rPr lang="en-US" sz="1100" dirty="0" smtClean="0">
                <a:latin typeface="Times New Roman" panose="02020603050405020304" pitchFamily="18" charset="0"/>
                <a:cs typeface="Times New Roman" panose="02020603050405020304" pitchFamily="18" charset="0"/>
              </a:rPr>
              <a:t>R</a:t>
            </a:r>
            <a:r>
              <a:rPr lang="ru-RU" sz="1100" dirty="0" smtClean="0">
                <a:latin typeface="Times New Roman" panose="02020603050405020304" pitchFamily="18" charset="0"/>
                <a:cs typeface="Times New Roman" panose="02020603050405020304" pitchFamily="18" charset="0"/>
              </a:rPr>
              <a:t>₂ - мощность Р₂ = 6 Вт. Какая </a:t>
            </a:r>
            <a:r>
              <a:rPr lang="ru-RU" sz="1100" dirty="0">
                <a:latin typeface="Times New Roman" panose="02020603050405020304" pitchFamily="18" charset="0"/>
                <a:cs typeface="Times New Roman" panose="02020603050405020304" pitchFamily="18" charset="0"/>
              </a:rPr>
              <a:t>мощность будет выделяться на резисторе </a:t>
            </a:r>
            <a:r>
              <a:rPr lang="en-US" sz="1100" dirty="0" smtClean="0">
                <a:latin typeface="Times New Roman" panose="02020603050405020304" pitchFamily="18" charset="0"/>
                <a:cs typeface="Times New Roman" panose="02020603050405020304" pitchFamily="18" charset="0"/>
              </a:rPr>
              <a:t>R</a:t>
            </a:r>
            <a:r>
              <a:rPr lang="ru-RU" sz="2000" baseline="-25000" dirty="0">
                <a:latin typeface="Times New Roman" panose="02020603050405020304" pitchFamily="18" charset="0"/>
                <a:cs typeface="Times New Roman" panose="02020603050405020304" pitchFamily="18" charset="0"/>
              </a:rPr>
              <a:t>₁</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после </a:t>
            </a:r>
            <a:r>
              <a:rPr lang="ru-RU" sz="1100" dirty="0" smtClean="0">
                <a:latin typeface="Times New Roman" panose="02020603050405020304" pitchFamily="18" charset="0"/>
                <a:cs typeface="Times New Roman" panose="02020603050405020304" pitchFamily="18" charset="0"/>
              </a:rPr>
              <a:t>замыкания </a:t>
            </a:r>
            <a:r>
              <a:rPr lang="ru-RU" sz="1100" dirty="0">
                <a:latin typeface="Times New Roman" panose="02020603050405020304" pitchFamily="18" charset="0"/>
                <a:cs typeface="Times New Roman" panose="02020603050405020304" pitchFamily="18" charset="0"/>
              </a:rPr>
              <a:t>ключа? Внутренним сопротивлением источника пренебречь.</a:t>
            </a: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10" name="Рисунок 9"/>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4046" t="3050" b="52736"/>
          <a:stretch/>
        </p:blipFill>
        <p:spPr bwMode="auto">
          <a:xfrm>
            <a:off x="10318044" y="463318"/>
            <a:ext cx="1873956" cy="1128415"/>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10">
            <a:extLst>
              <a:ext uri="{28A0092B-C50C-407E-A947-70E740481C1C}">
                <a14:useLocalDpi xmlns:a14="http://schemas.microsoft.com/office/drawing/2010/main" val="0"/>
              </a:ext>
            </a:extLst>
          </a:blip>
          <a:srcRect t="33894" r="5791" b="24705"/>
          <a:stretch/>
        </p:blipFill>
        <p:spPr bwMode="auto">
          <a:xfrm>
            <a:off x="7136524" y="1716738"/>
            <a:ext cx="1045985" cy="1383814"/>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rotWithShape="1">
          <a:blip r:embed="rId11" cstate="print">
            <a:extLst>
              <a:ext uri="{28A0092B-C50C-407E-A947-70E740481C1C}">
                <a14:useLocalDpi xmlns:a14="http://schemas.microsoft.com/office/drawing/2010/main" val="0"/>
              </a:ext>
            </a:extLst>
          </a:blip>
          <a:srcRect t="71200" b="1885"/>
          <a:stretch/>
        </p:blipFill>
        <p:spPr bwMode="auto">
          <a:xfrm>
            <a:off x="8620125" y="4287211"/>
            <a:ext cx="1362075" cy="625475"/>
          </a:xfrm>
          <a:prstGeom prst="rect">
            <a:avLst/>
          </a:prstGeom>
          <a:ln>
            <a:noFill/>
          </a:ln>
          <a:extLst>
            <a:ext uri="{53640926-AAD7-44D8-BBD7-CCE9431645EC}">
              <a14:shadowObscured xmlns:a14="http://schemas.microsoft.com/office/drawing/2010/main"/>
            </a:ext>
          </a:extLst>
        </p:spPr>
      </p:pic>
      <p:pic>
        <p:nvPicPr>
          <p:cNvPr id="13" name="Рисунок 12"/>
          <p:cNvPicPr/>
          <p:nvPr/>
        </p:nvPicPr>
        <p:blipFill rotWithShape="1">
          <a:blip r:embed="rId12">
            <a:extLst>
              <a:ext uri="{28A0092B-C50C-407E-A947-70E740481C1C}">
                <a14:useLocalDpi xmlns:a14="http://schemas.microsoft.com/office/drawing/2010/main" val="0"/>
              </a:ext>
            </a:extLst>
          </a:blip>
          <a:srcRect l="19797" t="75669" b="4445"/>
          <a:stretch/>
        </p:blipFill>
        <p:spPr bwMode="auto">
          <a:xfrm>
            <a:off x="8896350" y="5762942"/>
            <a:ext cx="1085850" cy="775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4243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11</a:t>
            </a:fld>
            <a:endParaRPr lang="ru-RU"/>
          </a:p>
        </p:txBody>
      </p:sp>
      <p:sp>
        <p:nvSpPr>
          <p:cNvPr id="3" name="TextBox 2"/>
          <p:cNvSpPr txBox="1"/>
          <p:nvPr/>
        </p:nvSpPr>
        <p:spPr>
          <a:xfrm>
            <a:off x="232661" y="141952"/>
            <a:ext cx="6030686" cy="7319953"/>
          </a:xfrm>
          <a:prstGeom prst="rect">
            <a:avLst/>
          </a:prstGeom>
          <a:noFill/>
        </p:spPr>
        <p:txBody>
          <a:bodyPr wrap="square" rtlCol="0">
            <a:spAutoFit/>
          </a:bodyPr>
          <a:lstStyle/>
          <a:p>
            <a:pPr algn="ctr"/>
            <a:r>
              <a:rPr lang="ru-RU" sz="1100" b="1" i="1" u="sng" dirty="0">
                <a:latin typeface="Times New Roman" panose="02020603050405020304" pitchFamily="18" charset="0"/>
                <a:cs typeface="Times New Roman" panose="02020603050405020304" pitchFamily="18" charset="0"/>
              </a:rPr>
              <a:t>Конденсатор</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102д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Протон влетает в электрическое поле конденсатора параллельно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его </a:t>
            </a:r>
            <a:r>
              <a:rPr lang="ru-RU" sz="1100" dirty="0">
                <a:latin typeface="Times New Roman" panose="02020603050405020304" pitchFamily="18" charset="0"/>
                <a:cs typeface="Times New Roman" panose="02020603050405020304" pitchFamily="18" charset="0"/>
              </a:rPr>
              <a:t>пластинам в точке, находящейся посередине между его пластинами.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Минимальная </a:t>
            </a:r>
            <a:r>
              <a:rPr lang="ru-RU" sz="1100" dirty="0">
                <a:latin typeface="Times New Roman" panose="02020603050405020304" pitchFamily="18" charset="0"/>
                <a:cs typeface="Times New Roman" panose="02020603050405020304" pitchFamily="18" charset="0"/>
              </a:rPr>
              <a:t>скорость υ, с которой протон должен влететь в конденсатор,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чтобы </a:t>
            </a:r>
            <a:r>
              <a:rPr lang="ru-RU" sz="1100" dirty="0">
                <a:latin typeface="Times New Roman" panose="02020603050405020304" pitchFamily="18" charset="0"/>
                <a:cs typeface="Times New Roman" panose="02020603050405020304" pitchFamily="18" charset="0"/>
              </a:rPr>
              <a:t>затем вылететь из него, равна 350 км/с. Длина пластин конденсатора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5 </a:t>
            </a:r>
            <a:r>
              <a:rPr lang="ru-RU" sz="1100" dirty="0">
                <a:latin typeface="Times New Roman" panose="02020603050405020304" pitchFamily="18" charset="0"/>
                <a:cs typeface="Times New Roman" panose="02020603050405020304" pitchFamily="18" charset="0"/>
              </a:rPr>
              <a:t>см, </a:t>
            </a:r>
            <a:r>
              <a:rPr lang="ru-RU" sz="1100" dirty="0" smtClean="0">
                <a:latin typeface="Times New Roman" panose="02020603050405020304" pitchFamily="18" charset="0"/>
                <a:cs typeface="Times New Roman" panose="02020603050405020304" pitchFamily="18" charset="0"/>
              </a:rPr>
              <a:t>расстояние между пластинами 1 см.  </a:t>
            </a:r>
            <a:r>
              <a:rPr lang="ru-RU" sz="1100" dirty="0">
                <a:latin typeface="Times New Roman" panose="02020603050405020304" pitchFamily="18" charset="0"/>
                <a:cs typeface="Times New Roman" panose="02020603050405020304" pitchFamily="18" charset="0"/>
              </a:rPr>
              <a:t>Поле внутри конденсатора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считать </a:t>
            </a:r>
            <a:r>
              <a:rPr lang="ru-RU" sz="1100" dirty="0">
                <a:latin typeface="Times New Roman" panose="02020603050405020304" pitchFamily="18" charset="0"/>
                <a:cs typeface="Times New Roman" panose="02020603050405020304" pitchFamily="18" charset="0"/>
              </a:rPr>
              <a:t>однородным, силой тяжести пренебречь. </a:t>
            </a:r>
            <a:r>
              <a:rPr lang="ru-RU" sz="1100" dirty="0" smtClean="0">
                <a:latin typeface="Times New Roman" panose="02020603050405020304" pitchFamily="18" charset="0"/>
                <a:cs typeface="Times New Roman" panose="02020603050405020304" pitchFamily="18" charset="0"/>
              </a:rPr>
              <a:t>Какова напряженность </a:t>
            </a:r>
          </a:p>
          <a:p>
            <a:r>
              <a:rPr lang="ru-RU" sz="1100" dirty="0" smtClean="0">
                <a:latin typeface="Times New Roman" panose="02020603050405020304" pitchFamily="18" charset="0"/>
                <a:cs typeface="Times New Roman" panose="02020603050405020304" pitchFamily="18" charset="0"/>
              </a:rPr>
              <a:t>электрического </a:t>
            </a:r>
            <a:r>
              <a:rPr lang="ru-RU" sz="1100" dirty="0">
                <a:latin typeface="Times New Roman" panose="02020603050405020304" pitchFamily="18" charset="0"/>
                <a:cs typeface="Times New Roman" panose="02020603050405020304" pitchFamily="18" charset="0"/>
              </a:rPr>
              <a:t>поля </a:t>
            </a:r>
            <a:r>
              <a:rPr lang="ru-RU" sz="1100" dirty="0" smtClean="0">
                <a:latin typeface="Times New Roman" panose="02020603050405020304" pitchFamily="18" charset="0"/>
                <a:cs typeface="Times New Roman" panose="02020603050405020304" pitchFamily="18" charset="0"/>
              </a:rPr>
              <a:t>конденсатора? </a:t>
            </a:r>
          </a:p>
          <a:p>
            <a:pPr>
              <a:tabLst>
                <a:tab pos="1528763" algn="l"/>
              </a:tabLst>
            </a:pPr>
            <a:r>
              <a:rPr lang="ru-RU" sz="1100" b="1" dirty="0">
                <a:latin typeface="Times New Roman" panose="02020603050405020304" pitchFamily="18" charset="0"/>
                <a:cs typeface="Times New Roman" panose="02020603050405020304" pitchFamily="18" charset="0"/>
              </a:rPr>
              <a:t>Задача </a:t>
            </a:r>
            <a:r>
              <a:rPr lang="ru-RU" sz="1100" b="1" dirty="0" smtClean="0">
                <a:latin typeface="Times New Roman" panose="02020603050405020304" pitchFamily="18" charset="0"/>
                <a:cs typeface="Times New Roman" panose="02020603050405020304" pitchFamily="18" charset="0"/>
              </a:rPr>
              <a:t>103д.</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Частица</a:t>
            </a:r>
            <a:r>
              <a:rPr lang="ru-RU" sz="1100" dirty="0">
                <a:latin typeface="Times New Roman" panose="02020603050405020304" pitchFamily="18" charset="0"/>
                <a:cs typeface="Times New Roman" panose="02020603050405020304" pitchFamily="18" charset="0"/>
              </a:rPr>
              <a:t>, имеющая заряд </a:t>
            </a:r>
            <a:r>
              <a:rPr lang="en-US" sz="1100" dirty="0">
                <a:latin typeface="Times New Roman" panose="02020603050405020304" pitchFamily="18" charset="0"/>
                <a:cs typeface="Times New Roman" panose="02020603050405020304" pitchFamily="18" charset="0"/>
              </a:rPr>
              <a:t>q</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5 ·10 </a:t>
            </a:r>
            <a:r>
              <a:rPr lang="ru-RU" sz="1100" baseline="30000" dirty="0">
                <a:latin typeface="Times New Roman" panose="02020603050405020304" pitchFamily="18" charset="0"/>
                <a:cs typeface="Times New Roman" panose="02020603050405020304" pitchFamily="18" charset="0"/>
              </a:rPr>
              <a:t>– 9</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Кл, </a:t>
            </a:r>
            <a:r>
              <a:rPr lang="ru-RU" sz="1100" dirty="0">
                <a:latin typeface="Times New Roman" panose="02020603050405020304" pitchFamily="18" charset="0"/>
                <a:cs typeface="Times New Roman" panose="02020603050405020304" pitchFamily="18" charset="0"/>
              </a:rPr>
              <a:t>влетает в электрическое </a:t>
            </a:r>
            <a:r>
              <a:rPr lang="ru-RU" sz="1100" dirty="0" smtClean="0">
                <a:latin typeface="Times New Roman" panose="02020603050405020304" pitchFamily="18" charset="0"/>
                <a:cs typeface="Times New Roman" panose="02020603050405020304" pitchFamily="18" charset="0"/>
              </a:rPr>
              <a:t>поле</a:t>
            </a: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конденсатора параллельно его пластинам в точке, находящейся </a:t>
            </a:r>
            <a:endParaRPr lang="ru-RU" sz="1100" dirty="0" smtClean="0">
              <a:latin typeface="Times New Roman" panose="02020603050405020304" pitchFamily="18" charset="0"/>
              <a:cs typeface="Times New Roman" panose="02020603050405020304" pitchFamily="18" charset="0"/>
            </a:endParaRP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посередине </a:t>
            </a:r>
            <a:r>
              <a:rPr lang="ru-RU" sz="1100" dirty="0">
                <a:latin typeface="Times New Roman" panose="02020603050405020304" pitchFamily="18" charset="0"/>
                <a:cs typeface="Times New Roman" panose="02020603050405020304" pitchFamily="18" charset="0"/>
              </a:rPr>
              <a:t>между пластинами. Минимальная скорость, с которой </a:t>
            </a:r>
            <a:endParaRPr lang="ru-RU" sz="1100" dirty="0" smtClean="0">
              <a:latin typeface="Times New Roman" panose="02020603050405020304" pitchFamily="18" charset="0"/>
              <a:cs typeface="Times New Roman" panose="02020603050405020304" pitchFamily="18" charset="0"/>
            </a:endParaRP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частица </a:t>
            </a:r>
            <a:r>
              <a:rPr lang="ru-RU" sz="1100" dirty="0">
                <a:latin typeface="Times New Roman" panose="02020603050405020304" pitchFamily="18" charset="0"/>
                <a:cs typeface="Times New Roman" panose="02020603050405020304" pitchFamily="18" charset="0"/>
              </a:rPr>
              <a:t>должна влететь в конденсатор, чтобы затем вылететь из него, </a:t>
            </a:r>
            <a:endParaRPr lang="ru-RU" sz="1100" dirty="0" smtClean="0">
              <a:latin typeface="Times New Roman" panose="02020603050405020304" pitchFamily="18" charset="0"/>
              <a:cs typeface="Times New Roman" panose="02020603050405020304" pitchFamily="18" charset="0"/>
            </a:endParaRP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υ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25 </a:t>
            </a:r>
            <a:r>
              <a:rPr lang="ru-RU" sz="1100" dirty="0">
                <a:latin typeface="Times New Roman" panose="02020603050405020304" pitchFamily="18" charset="0"/>
                <a:cs typeface="Times New Roman" panose="02020603050405020304" pitchFamily="18" charset="0"/>
              </a:rPr>
              <a:t>м/с. Длина пластин конденсатор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5 см; расстояние между пластинами </a:t>
            </a:r>
            <a:r>
              <a:rPr lang="en-US" sz="1100" dirty="0">
                <a:latin typeface="Times New Roman" panose="02020603050405020304" pitchFamily="18" charset="0"/>
                <a:cs typeface="Times New Roman" panose="02020603050405020304" pitchFamily="18" charset="0"/>
              </a:rPr>
              <a:t>d</a:t>
            </a:r>
            <a:r>
              <a:rPr lang="ru-RU" sz="1100" dirty="0">
                <a:latin typeface="Times New Roman" panose="02020603050405020304" pitchFamily="18" charset="0"/>
                <a:cs typeface="Times New Roman" panose="02020603050405020304" pitchFamily="18" charset="0"/>
              </a:rPr>
              <a:t> = 1 </a:t>
            </a:r>
            <a:r>
              <a:rPr lang="ru-RU" sz="1100" dirty="0" smtClean="0">
                <a:latin typeface="Times New Roman" panose="02020603050405020304" pitchFamily="18" charset="0"/>
                <a:cs typeface="Times New Roman" panose="02020603050405020304" pitchFamily="18" charset="0"/>
              </a:rPr>
              <a:t>см, напряженность электрического поля конденсатора Е = 500 </a:t>
            </a:r>
            <a:r>
              <a:rPr lang="ru-RU" sz="1100" dirty="0" err="1" smtClean="0">
                <a:latin typeface="Times New Roman" panose="02020603050405020304" pitchFamily="18" charset="0"/>
                <a:cs typeface="Times New Roman" panose="02020603050405020304" pitchFamily="18" charset="0"/>
              </a:rPr>
              <a:t>кВ</a:t>
            </a:r>
            <a:r>
              <a:rPr lang="ru-RU" sz="1100" dirty="0" smtClean="0">
                <a:latin typeface="Times New Roman" panose="02020603050405020304" pitchFamily="18" charset="0"/>
                <a:cs typeface="Times New Roman" panose="02020603050405020304" pitchFamily="18" charset="0"/>
              </a:rPr>
              <a:t>/м. Чему равна масса частицы? </a:t>
            </a:r>
            <a:r>
              <a:rPr lang="ru-RU" sz="1100" dirty="0">
                <a:latin typeface="Times New Roman" panose="02020603050405020304" pitchFamily="18" charset="0"/>
                <a:cs typeface="Times New Roman" panose="02020603050405020304" pitchFamily="18" charset="0"/>
              </a:rPr>
              <a:t>Поле внутри конденсатора считать однородным, силой тяжести и размерами частицы пренебречь</a:t>
            </a:r>
            <a:r>
              <a:rPr lang="ru-RU" sz="1100" dirty="0" smtClean="0">
                <a:latin typeface="Times New Roman" panose="02020603050405020304" pitchFamily="18" charset="0"/>
                <a:cs typeface="Times New Roman" panose="02020603050405020304" pitchFamily="18" charset="0"/>
              </a:rPr>
              <a:t>. Считать, что конденсатор находится в вакууме.</a:t>
            </a:r>
            <a:endParaRPr lang="ru-RU" sz="1100" dirty="0">
              <a:latin typeface="Times New Roman" panose="02020603050405020304" pitchFamily="18" charset="0"/>
              <a:cs typeface="Times New Roman" panose="02020603050405020304" pitchFamily="18" charset="0"/>
            </a:endParaRPr>
          </a:p>
          <a:p>
            <a:pPr>
              <a:tabLst>
                <a:tab pos="1528763" algn="l"/>
              </a:tabLst>
            </a:pPr>
            <a:r>
              <a:rPr lang="ru-RU" sz="1100" b="1" u="sng" dirty="0" smtClean="0">
                <a:latin typeface="Times New Roman" panose="02020603050405020304" pitchFamily="18" charset="0"/>
                <a:cs typeface="Times New Roman" panose="02020603050405020304" pitchFamily="18" charset="0"/>
              </a:rPr>
              <a:t>Задача 104д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Конденсатор </a:t>
            </a:r>
            <a:r>
              <a:rPr lang="ru-RU" sz="1100" dirty="0">
                <a:latin typeface="Times New Roman" panose="02020603050405020304" pitchFamily="18" charset="0"/>
                <a:cs typeface="Times New Roman" panose="02020603050405020304" pitchFamily="18" charset="0"/>
              </a:rPr>
              <a:t>С</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1 мкФ заряжен до напряжения </a:t>
            </a:r>
            <a:r>
              <a:rPr lang="en-US" sz="1100" dirty="0">
                <a:latin typeface="Times New Roman" panose="02020603050405020304" pitchFamily="18" charset="0"/>
                <a:cs typeface="Times New Roman" panose="02020603050405020304" pitchFamily="18" charset="0"/>
              </a:rPr>
              <a:t>U</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и </a:t>
            </a:r>
            <a:r>
              <a:rPr lang="ru-RU" sz="1100" dirty="0">
                <a:latin typeface="Times New Roman" panose="02020603050405020304" pitchFamily="18" charset="0"/>
                <a:cs typeface="Times New Roman" panose="02020603050405020304" pitchFamily="18" charset="0"/>
              </a:rPr>
              <a:t>включен </a:t>
            </a:r>
            <a:endParaRPr lang="ru-RU" sz="1100" dirty="0" smtClean="0">
              <a:latin typeface="Times New Roman" panose="02020603050405020304" pitchFamily="18" charset="0"/>
              <a:cs typeface="Times New Roman" panose="02020603050405020304" pitchFamily="18" charset="0"/>
            </a:endParaRP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 </a:t>
            </a:r>
            <a:r>
              <a:rPr lang="ru-RU" sz="1100" dirty="0">
                <a:latin typeface="Times New Roman" panose="02020603050405020304" pitchFamily="18" charset="0"/>
                <a:cs typeface="Times New Roman" panose="02020603050405020304" pitchFamily="18" charset="0"/>
              </a:rPr>
              <a:t>последовательную цепь из резистора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300 Ом, </a:t>
            </a:r>
            <a:r>
              <a:rPr lang="ru-RU" sz="1100" dirty="0" smtClean="0">
                <a:latin typeface="Times New Roman" panose="02020603050405020304" pitchFamily="18" charset="0"/>
                <a:cs typeface="Times New Roman" panose="02020603050405020304" pitchFamily="18" charset="0"/>
              </a:rPr>
              <a:t>незаряженного</a:t>
            </a: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конденсатора </a:t>
            </a:r>
            <a:r>
              <a:rPr lang="ru-RU" sz="1100" dirty="0">
                <a:latin typeface="Times New Roman" panose="02020603050405020304" pitchFamily="18" charset="0"/>
                <a:cs typeface="Times New Roman" panose="02020603050405020304" pitchFamily="18" charset="0"/>
              </a:rPr>
              <a:t>С</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2 мкФ и разомкнутого ключа К. </a:t>
            </a:r>
            <a:r>
              <a:rPr lang="ru-RU" sz="1100" dirty="0" smtClean="0">
                <a:latin typeface="Times New Roman" panose="02020603050405020304" pitchFamily="18" charset="0"/>
                <a:cs typeface="Times New Roman" panose="02020603050405020304" pitchFamily="18" charset="0"/>
              </a:rPr>
              <a:t>Количество </a:t>
            </a: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теплоты, которое выделилось </a:t>
            </a:r>
            <a:r>
              <a:rPr lang="ru-RU" sz="1100" dirty="0">
                <a:latin typeface="Times New Roman" panose="02020603050405020304" pitchFamily="18" charset="0"/>
                <a:cs typeface="Times New Roman" panose="02020603050405020304" pitchFamily="18" charset="0"/>
              </a:rPr>
              <a:t>в цепи после замыкания ключа, </a:t>
            </a:r>
            <a:endParaRPr lang="ru-RU" sz="1100" dirty="0" smtClean="0">
              <a:latin typeface="Times New Roman" panose="02020603050405020304" pitchFamily="18" charset="0"/>
              <a:cs typeface="Times New Roman" panose="02020603050405020304" pitchFamily="18" charset="0"/>
            </a:endParaRP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пока </a:t>
            </a:r>
            <a:r>
              <a:rPr lang="ru-RU" sz="1100" dirty="0">
                <a:latin typeface="Times New Roman" panose="02020603050405020304" pitchFamily="18" charset="0"/>
                <a:cs typeface="Times New Roman" panose="02020603050405020304" pitchFamily="18" charset="0"/>
              </a:rPr>
              <a:t>ток в цепи </a:t>
            </a:r>
            <a:r>
              <a:rPr lang="ru-RU" sz="1100" dirty="0" smtClean="0">
                <a:latin typeface="Times New Roman" panose="02020603050405020304" pitchFamily="18" charset="0"/>
                <a:cs typeface="Times New Roman" panose="02020603050405020304" pitchFamily="18" charset="0"/>
              </a:rPr>
              <a:t>не прекратился, равно 30 мДж. Найти напряжение </a:t>
            </a:r>
            <a:r>
              <a:rPr lang="en-US" sz="1100" dirty="0" smtClean="0">
                <a:latin typeface="Times New Roman" panose="02020603050405020304" pitchFamily="18" charset="0"/>
                <a:cs typeface="Times New Roman" panose="02020603050405020304" pitchFamily="18" charset="0"/>
              </a:rPr>
              <a:t>U</a:t>
            </a:r>
            <a:r>
              <a:rPr lang="ru-RU" sz="1100" dirty="0" smtClean="0">
                <a:latin typeface="Times New Roman" panose="02020603050405020304" pitchFamily="18" charset="0"/>
                <a:cs typeface="Times New Roman" panose="02020603050405020304" pitchFamily="18" charset="0"/>
              </a:rPr>
              <a:t>.</a:t>
            </a:r>
          </a:p>
          <a:p>
            <a:pPr>
              <a:tabLst>
                <a:tab pos="1528763" algn="l"/>
              </a:tabLst>
            </a:pPr>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105д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Источник постоянного тока с </a:t>
            </a:r>
            <a:r>
              <a:rPr lang="ru-RU" sz="1100" dirty="0" smtClean="0">
                <a:latin typeface="Times New Roman" panose="02020603050405020304" pitchFamily="18" charset="0"/>
                <a:cs typeface="Times New Roman" panose="02020603050405020304" pitchFamily="18" charset="0"/>
              </a:rPr>
              <a:t>внутренним </a:t>
            </a:r>
          </a:p>
          <a:p>
            <a:pPr>
              <a:tabLst>
                <a:tab pos="1528763" algn="l"/>
              </a:tabLst>
            </a:pPr>
            <a:r>
              <a:rPr lang="ru-RU" sz="1100" dirty="0" smtClean="0">
                <a:latin typeface="Times New Roman" panose="02020603050405020304" pitchFamily="18" charset="0"/>
                <a:cs typeface="Times New Roman" panose="02020603050405020304" pitchFamily="18" charset="0"/>
              </a:rPr>
              <a:t>сопротивлением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0,4 Ом подсоединен к параллельно соединенным </a:t>
            </a:r>
            <a:endParaRPr lang="ru-RU" sz="1100" dirty="0" smtClean="0">
              <a:latin typeface="Times New Roman" panose="02020603050405020304" pitchFamily="18" charset="0"/>
              <a:cs typeface="Times New Roman" panose="02020603050405020304" pitchFamily="18" charset="0"/>
            </a:endParaRPr>
          </a:p>
          <a:p>
            <a:pPr>
              <a:tabLst>
                <a:tab pos="1528763" algn="l"/>
              </a:tabLst>
            </a:pPr>
            <a:r>
              <a:rPr lang="ru-RU" sz="1100" dirty="0" smtClean="0">
                <a:latin typeface="Times New Roman" panose="02020603050405020304" pitchFamily="18" charset="0"/>
                <a:cs typeface="Times New Roman" panose="02020603050405020304" pitchFamily="18" charset="0"/>
              </a:rPr>
              <a:t>резисторам </a:t>
            </a:r>
            <a:r>
              <a:rPr lang="en-US" sz="1100" dirty="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10 </a:t>
            </a:r>
            <a:r>
              <a:rPr lang="ru-RU" sz="1100" dirty="0">
                <a:latin typeface="Times New Roman" panose="02020603050405020304" pitchFamily="18" charset="0"/>
                <a:cs typeface="Times New Roman" panose="02020603050405020304" pitchFamily="18" charset="0"/>
              </a:rPr>
              <a:t>Ом, </a:t>
            </a:r>
            <a:r>
              <a:rPr lang="en-US" sz="1100" dirty="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2 </a:t>
            </a:r>
            <a:r>
              <a:rPr lang="ru-RU" sz="1100" dirty="0">
                <a:latin typeface="Times New Roman" panose="02020603050405020304" pitchFamily="18" charset="0"/>
                <a:cs typeface="Times New Roman" panose="02020603050405020304" pitchFamily="18" charset="0"/>
              </a:rPr>
              <a:t>Ом и </a:t>
            </a:r>
            <a:r>
              <a:rPr lang="ru-RU" sz="1100" dirty="0" smtClean="0">
                <a:latin typeface="Times New Roman" panose="02020603050405020304" pitchFamily="18" charset="0"/>
                <a:cs typeface="Times New Roman" panose="02020603050405020304" pitchFamily="18" charset="0"/>
              </a:rPr>
              <a:t>конденсатору емкости С = 5 мкФ.</a:t>
            </a:r>
          </a:p>
          <a:p>
            <a:pPr>
              <a:tabLst>
                <a:tab pos="1528763" algn="l"/>
              </a:tabLst>
            </a:pPr>
            <a:r>
              <a:rPr lang="ru-RU" sz="1100" dirty="0" smtClean="0">
                <a:latin typeface="Times New Roman" panose="02020603050405020304" pitchFamily="18" charset="0"/>
                <a:cs typeface="Times New Roman" panose="02020603050405020304" pitchFamily="18" charset="0"/>
              </a:rPr>
              <a:t>Определите ЭДС источника, </a:t>
            </a:r>
            <a:r>
              <a:rPr lang="ru-RU" sz="1100" dirty="0">
                <a:latin typeface="Times New Roman" panose="02020603050405020304" pitchFamily="18" charset="0"/>
                <a:cs typeface="Times New Roman" panose="02020603050405020304" pitchFamily="18" charset="0"/>
              </a:rPr>
              <a:t>если энергия электрического поля конденсатора равна </a:t>
            </a:r>
            <a:endParaRPr lang="ru-RU" sz="1100" dirty="0" smtClean="0">
              <a:latin typeface="Times New Roman" panose="02020603050405020304" pitchFamily="18" charset="0"/>
              <a:cs typeface="Times New Roman" panose="02020603050405020304" pitchFamily="18" charset="0"/>
            </a:endParaRPr>
          </a:p>
          <a:p>
            <a:pPr>
              <a:tabLst>
                <a:tab pos="1528763" algn="l"/>
              </a:tabLst>
            </a:pPr>
            <a:r>
              <a:rPr lang="en-US" sz="1100" dirty="0" smtClean="0">
                <a:latin typeface="Times New Roman" panose="02020603050405020304" pitchFamily="18" charset="0"/>
                <a:cs typeface="Times New Roman" panose="02020603050405020304" pitchFamily="18" charset="0"/>
              </a:rPr>
              <a:t>W</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10 </a:t>
            </a:r>
            <a:r>
              <a:rPr lang="ru-RU" sz="1100" dirty="0" err="1">
                <a:latin typeface="Times New Roman" panose="02020603050405020304" pitchFamily="18" charset="0"/>
                <a:cs typeface="Times New Roman" panose="02020603050405020304" pitchFamily="18" charset="0"/>
              </a:rPr>
              <a:t>мкДж</a:t>
            </a:r>
            <a:r>
              <a:rPr lang="ru-RU" sz="1100" dirty="0">
                <a:latin typeface="Times New Roman" panose="02020603050405020304" pitchFamily="18" charset="0"/>
                <a:cs typeface="Times New Roman" panose="02020603050405020304" pitchFamily="18" charset="0"/>
              </a:rPr>
              <a:t>.</a:t>
            </a:r>
          </a:p>
          <a:p>
            <a:pPr>
              <a:tabLst>
                <a:tab pos="1528763" algn="l"/>
              </a:tabLst>
            </a:pPr>
            <a:endParaRPr lang="en-US" sz="1100" b="1" u="sng" dirty="0" smtClean="0">
              <a:latin typeface="Times New Roman" panose="02020603050405020304" pitchFamily="18" charset="0"/>
              <a:cs typeface="Times New Roman" panose="02020603050405020304" pitchFamily="18" charset="0"/>
            </a:endParaRPr>
          </a:p>
          <a:p>
            <a:pPr>
              <a:tabLst>
                <a:tab pos="1528763" algn="l"/>
              </a:tabLst>
            </a:pPr>
            <a:r>
              <a:rPr lang="ru-RU" sz="1100" b="1" u="sng" dirty="0" smtClean="0">
                <a:latin typeface="Times New Roman" panose="02020603050405020304" pitchFamily="18" charset="0"/>
                <a:cs typeface="Times New Roman" panose="02020603050405020304" pitchFamily="18" charset="0"/>
              </a:rPr>
              <a:t>Задача </a:t>
            </a:r>
            <a:r>
              <a:rPr lang="ru-RU" sz="1100" b="1" u="sng" dirty="0">
                <a:latin typeface="Times New Roman" panose="02020603050405020304" pitchFamily="18" charset="0"/>
                <a:cs typeface="Times New Roman" panose="02020603050405020304" pitchFamily="18" charset="0"/>
              </a:rPr>
              <a:t>106</a:t>
            </a:r>
            <a:r>
              <a:rPr lang="ru-RU" sz="1100" b="1" dirty="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Батарея </a:t>
            </a:r>
            <a:r>
              <a:rPr lang="ru-RU" sz="1100" dirty="0">
                <a:latin typeface="Times New Roman" panose="02020603050405020304" pitchFamily="18" charset="0"/>
                <a:cs typeface="Times New Roman" panose="02020603050405020304" pitchFamily="18" charset="0"/>
              </a:rPr>
              <a:t>из четырех конденсаторов электроемкостью С</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2С, С</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С, С</a:t>
            </a:r>
            <a:r>
              <a:rPr lang="ru-RU" sz="1100" baseline="-25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4С</a:t>
            </a: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и С</a:t>
            </a:r>
            <a:r>
              <a:rPr lang="ru-RU" sz="1100" baseline="-25000" dirty="0">
                <a:latin typeface="Times New Roman" panose="02020603050405020304" pitchFamily="18" charset="0"/>
                <a:cs typeface="Times New Roman" panose="02020603050405020304" pitchFamily="18" charset="0"/>
              </a:rPr>
              <a:t>4</a:t>
            </a:r>
            <a:r>
              <a:rPr lang="ru-RU" sz="1100" dirty="0">
                <a:latin typeface="Times New Roman" panose="02020603050405020304" pitchFamily="18" charset="0"/>
                <a:cs typeface="Times New Roman" panose="02020603050405020304" pitchFamily="18" charset="0"/>
              </a:rPr>
              <a:t> = 2С подключена к источнику постоянного напряжения с ЭДС ε и </a:t>
            </a:r>
            <a:endParaRPr lang="ru-RU" sz="1100" dirty="0" smtClean="0">
              <a:latin typeface="Times New Roman" panose="02020603050405020304" pitchFamily="18" charset="0"/>
              <a:cs typeface="Times New Roman" panose="02020603050405020304" pitchFamily="18" charset="0"/>
            </a:endParaRPr>
          </a:p>
          <a:p>
            <a:pPr>
              <a:tabLst>
                <a:tab pos="1528763" algn="l"/>
              </a:tabLst>
            </a:pPr>
            <a:r>
              <a:rPr lang="ru-RU" sz="1100" dirty="0" smtClean="0">
                <a:latin typeface="Times New Roman" panose="02020603050405020304" pitchFamily="18" charset="0"/>
                <a:cs typeface="Times New Roman" panose="02020603050405020304" pitchFamily="18" charset="0"/>
              </a:rPr>
              <a:t>                                 внутренним </a:t>
            </a:r>
            <a:r>
              <a:rPr lang="ru-RU" sz="1100" dirty="0">
                <a:latin typeface="Times New Roman" panose="02020603050405020304" pitchFamily="18" charset="0"/>
                <a:cs typeface="Times New Roman" panose="02020603050405020304" pitchFamily="18" charset="0"/>
              </a:rPr>
              <a:t>сопротивлением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На сколько и как изменится общая энергия, </a:t>
            </a:r>
            <a:endParaRPr lang="ru-RU" sz="1100" dirty="0" smtClean="0">
              <a:latin typeface="Times New Roman" panose="02020603050405020304" pitchFamily="18" charset="0"/>
              <a:cs typeface="Times New Roman" panose="02020603050405020304" pitchFamily="18" charset="0"/>
            </a:endParaRPr>
          </a:p>
          <a:p>
            <a:pPr>
              <a:tabLst>
                <a:tab pos="1528763" algn="l"/>
              </a:tabLst>
            </a:pP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запасенная </a:t>
            </a:r>
            <a:r>
              <a:rPr lang="ru-RU" sz="1100" dirty="0">
                <a:latin typeface="Times New Roman" panose="02020603050405020304" pitchFamily="18" charset="0"/>
                <a:cs typeface="Times New Roman" panose="02020603050405020304" pitchFamily="18" charset="0"/>
              </a:rPr>
              <a:t>в батарее, если в конденсаторе </a:t>
            </a:r>
            <a:r>
              <a:rPr lang="ru-RU" sz="1100" dirty="0" smtClean="0">
                <a:latin typeface="Times New Roman" panose="02020603050405020304" pitchFamily="18" charset="0"/>
                <a:cs typeface="Times New Roman" panose="02020603050405020304" pitchFamily="18" charset="0"/>
              </a:rPr>
              <a:t>С</a:t>
            </a:r>
            <a:r>
              <a:rPr lang="ru-RU" sz="2800" baseline="-25000" dirty="0">
                <a:latin typeface="Times New Roman" panose="02020603050405020304" pitchFamily="18" charset="0"/>
                <a:cs typeface="Times New Roman" panose="02020603050405020304" pitchFamily="18" charset="0"/>
              </a:rPr>
              <a:t>₄</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возникает пробой? </a:t>
            </a:r>
          </a:p>
          <a:p>
            <a:pPr>
              <a:tabLst>
                <a:tab pos="1528763" algn="l"/>
              </a:tabLst>
            </a:pPr>
            <a:endParaRPr lang="ru-RU" sz="1100" dirty="0">
              <a:latin typeface="Times New Roman" panose="02020603050405020304" pitchFamily="18" charset="0"/>
              <a:cs typeface="Times New Roman" panose="02020603050405020304" pitchFamily="18" charset="0"/>
            </a:endParaRPr>
          </a:p>
          <a:p>
            <a:endParaRPr lang="ru-RU" sz="1100" b="1" u="sng"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107д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Батарея из четырех конденсаторов электроемкостью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a:t>
            </a:r>
            <a:r>
              <a:rPr lang="ru-RU" sz="1100" baseline="-25000" dirty="0" smtClean="0">
                <a:latin typeface="Times New Roman" panose="02020603050405020304" pitchFamily="18" charset="0"/>
                <a:cs typeface="Times New Roman" panose="02020603050405020304" pitchFamily="18" charset="0"/>
              </a:rPr>
              <a:t>1</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2С, С</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С, С</a:t>
            </a:r>
            <a:r>
              <a:rPr lang="ru-RU" sz="1100" baseline="-25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 4С и С</a:t>
            </a:r>
            <a:r>
              <a:rPr lang="ru-RU" sz="1100" baseline="-25000" dirty="0">
                <a:latin typeface="Times New Roman" panose="02020603050405020304" pitchFamily="18" charset="0"/>
                <a:cs typeface="Times New Roman" panose="02020603050405020304" pitchFamily="18" charset="0"/>
              </a:rPr>
              <a:t>4</a:t>
            </a:r>
            <a:r>
              <a:rPr lang="ru-RU" sz="1100" dirty="0">
                <a:latin typeface="Times New Roman" panose="02020603050405020304" pitchFamily="18" charset="0"/>
                <a:cs typeface="Times New Roman" panose="02020603050405020304" pitchFamily="18" charset="0"/>
              </a:rPr>
              <a:t> = 2С подключена к источнику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постоянного </a:t>
            </a:r>
            <a:r>
              <a:rPr lang="ru-RU" sz="1100" dirty="0">
                <a:latin typeface="Times New Roman" panose="02020603050405020304" pitchFamily="18" charset="0"/>
                <a:cs typeface="Times New Roman" panose="02020603050405020304" pitchFamily="18" charset="0"/>
              </a:rPr>
              <a:t>напряжения с ЭДС ε и внутренним сопротивлением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Определите </a:t>
            </a:r>
            <a:r>
              <a:rPr lang="ru-RU" sz="1100" dirty="0">
                <a:latin typeface="Times New Roman" panose="02020603050405020304" pitchFamily="18" charset="0"/>
                <a:cs typeface="Times New Roman" panose="02020603050405020304" pitchFamily="18" charset="0"/>
              </a:rPr>
              <a:t>энергию конденсатора С</a:t>
            </a:r>
            <a:r>
              <a:rPr lang="ru-RU" sz="1100" baseline="-25000" dirty="0">
                <a:latin typeface="Times New Roman" panose="02020603050405020304" pitchFamily="18" charset="0"/>
                <a:cs typeface="Times New Roman" panose="02020603050405020304" pitchFamily="18" charset="0"/>
              </a:rPr>
              <a:t>1</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4" name="Рисунок 3"/>
          <p:cNvPicPr/>
          <p:nvPr/>
        </p:nvPicPr>
        <p:blipFill rotWithShape="1">
          <a:blip r:embed="rId2" cstate="print">
            <a:extLst>
              <a:ext uri="{28A0092B-C50C-407E-A947-70E740481C1C}">
                <a14:useLocalDpi xmlns:a14="http://schemas.microsoft.com/office/drawing/2010/main" val="0"/>
              </a:ext>
            </a:extLst>
          </a:blip>
          <a:srcRect t="41385" b="38642"/>
          <a:stretch/>
        </p:blipFill>
        <p:spPr bwMode="auto">
          <a:xfrm>
            <a:off x="5042264" y="545659"/>
            <a:ext cx="1025298" cy="943507"/>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extLst>
              <a:ext uri="{28A0092B-C50C-407E-A947-70E740481C1C}">
                <a14:useLocalDpi xmlns:a14="http://schemas.microsoft.com/office/drawing/2010/main" val="0"/>
              </a:ext>
            </a:extLst>
          </a:blip>
          <a:srcRect l="67050" b="66936"/>
          <a:stretch/>
        </p:blipFill>
        <p:spPr bwMode="auto">
          <a:xfrm>
            <a:off x="434272" y="3264974"/>
            <a:ext cx="1146175" cy="800100"/>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4">
            <a:extLst>
              <a:ext uri="{28A0092B-C50C-407E-A947-70E740481C1C}">
                <a14:useLocalDpi xmlns:a14="http://schemas.microsoft.com/office/drawing/2010/main" val="0"/>
              </a:ext>
            </a:extLst>
          </a:blip>
          <a:srcRect l="15065" r="19297" b="9210"/>
          <a:stretch/>
        </p:blipFill>
        <p:spPr bwMode="auto">
          <a:xfrm>
            <a:off x="5362487" y="4154525"/>
            <a:ext cx="905690" cy="875665"/>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5">
            <a:extLst>
              <a:ext uri="{28A0092B-C50C-407E-A947-70E740481C1C}">
                <a14:useLocalDpi xmlns:a14="http://schemas.microsoft.com/office/drawing/2010/main" val="0"/>
              </a:ext>
            </a:extLst>
          </a:blip>
          <a:srcRect l="55381" t="78714" r="2658" b="1687"/>
          <a:stretch/>
        </p:blipFill>
        <p:spPr bwMode="auto">
          <a:xfrm>
            <a:off x="150464" y="5217913"/>
            <a:ext cx="1248123" cy="934266"/>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5">
            <a:extLst>
              <a:ext uri="{28A0092B-C50C-407E-A947-70E740481C1C}">
                <a14:useLocalDpi xmlns:a14="http://schemas.microsoft.com/office/drawing/2010/main" val="0"/>
              </a:ext>
            </a:extLst>
          </a:blip>
          <a:srcRect l="55381" t="78714" r="2658" b="1687"/>
          <a:stretch/>
        </p:blipFill>
        <p:spPr bwMode="auto">
          <a:xfrm>
            <a:off x="4839972" y="5836578"/>
            <a:ext cx="1045029" cy="945558"/>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6774873" y="358622"/>
            <a:ext cx="5174672" cy="6863417"/>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108д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К источнику тока с </a:t>
            </a:r>
            <a:r>
              <a:rPr lang="ru-RU" sz="1100" dirty="0">
                <a:latin typeface="Times New Roman" panose="02020603050405020304" pitchFamily="18" charset="0"/>
                <a:cs typeface="Times New Roman" panose="02020603050405020304" pitchFamily="18" charset="0"/>
              </a:rPr>
              <a:t>ЭДС </a:t>
            </a:r>
            <a:r>
              <a:rPr lang="el-GR" sz="1100" dirty="0" smtClean="0">
                <a:latin typeface="Times New Roman" panose="02020603050405020304" pitchFamily="18" charset="0"/>
                <a:cs typeface="Times New Roman" panose="02020603050405020304" pitchFamily="18" charset="0"/>
              </a:rPr>
              <a:t>ε</a:t>
            </a:r>
            <a:r>
              <a:rPr lang="ru-RU" sz="1100" dirty="0" smtClean="0">
                <a:latin typeface="Times New Roman" panose="02020603050405020304" pitchFamily="18" charset="0"/>
                <a:cs typeface="Times New Roman" panose="02020603050405020304" pitchFamily="18" charset="0"/>
              </a:rPr>
              <a:t> = 9 В и внутренним</a:t>
            </a:r>
          </a:p>
          <a:p>
            <a:r>
              <a:rPr lang="ru-RU" sz="1100" dirty="0" smtClean="0">
                <a:latin typeface="Times New Roman" panose="02020603050405020304" pitchFamily="18" charset="0"/>
                <a:cs typeface="Times New Roman" panose="02020603050405020304" pitchFamily="18" charset="0"/>
              </a:rPr>
              <a:t>сопротивлением </a:t>
            </a:r>
            <a:r>
              <a:rPr lang="en-US" sz="1100" dirty="0" smtClean="0">
                <a:latin typeface="Times New Roman" panose="02020603050405020304" pitchFamily="18" charset="0"/>
                <a:cs typeface="Times New Roman" panose="02020603050405020304" pitchFamily="18" charset="0"/>
              </a:rPr>
              <a:t>r</a:t>
            </a:r>
            <a:r>
              <a:rPr lang="ru-RU" sz="1100" dirty="0" smtClean="0">
                <a:latin typeface="Times New Roman" panose="02020603050405020304" pitchFamily="18" charset="0"/>
                <a:cs typeface="Times New Roman" panose="02020603050405020304" pitchFamily="18" charset="0"/>
              </a:rPr>
              <a:t> = 1 Ом подключили параллельно </a:t>
            </a:r>
          </a:p>
          <a:p>
            <a:r>
              <a:rPr lang="ru-RU" sz="1100" dirty="0" smtClean="0">
                <a:latin typeface="Times New Roman" panose="02020603050405020304" pitchFamily="18" charset="0"/>
                <a:cs typeface="Times New Roman" panose="02020603050405020304" pitchFamily="18" charset="0"/>
              </a:rPr>
              <a:t>соединенные резистор с сопротивлением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8</a:t>
            </a:r>
            <a:r>
              <a:rPr lang="ru-RU" sz="1100" dirty="0" smtClean="0">
                <a:latin typeface="Times New Roman" panose="02020603050405020304" pitchFamily="18" charset="0"/>
                <a:cs typeface="Times New Roman" panose="02020603050405020304" pitchFamily="18" charset="0"/>
              </a:rPr>
              <a:t> Ом и</a:t>
            </a:r>
          </a:p>
          <a:p>
            <a:r>
              <a:rPr lang="ru-RU" sz="1100" dirty="0" smtClean="0">
                <a:latin typeface="Times New Roman" panose="02020603050405020304" pitchFamily="18" charset="0"/>
                <a:cs typeface="Times New Roman" panose="02020603050405020304" pitchFamily="18" charset="0"/>
              </a:rPr>
              <a:t>плоский конденсатор, расстояние между пластинами </a:t>
            </a:r>
          </a:p>
          <a:p>
            <a:r>
              <a:rPr lang="ru-RU" sz="1100" dirty="0">
                <a:latin typeface="Times New Roman" panose="02020603050405020304" pitchFamily="18" charset="0"/>
                <a:cs typeface="Times New Roman" panose="02020603050405020304" pitchFamily="18" charset="0"/>
              </a:rPr>
              <a:t>к</a:t>
            </a:r>
            <a:r>
              <a:rPr lang="ru-RU" sz="1100" dirty="0" smtClean="0">
                <a:latin typeface="Times New Roman" panose="02020603050405020304" pitchFamily="18" charset="0"/>
                <a:cs typeface="Times New Roman" panose="02020603050405020304" pitchFamily="18" charset="0"/>
              </a:rPr>
              <a:t>оторого </a:t>
            </a:r>
            <a:r>
              <a:rPr lang="en-US" sz="1100" dirty="0" smtClean="0">
                <a:latin typeface="Times New Roman" panose="02020603050405020304" pitchFamily="18" charset="0"/>
                <a:cs typeface="Times New Roman" panose="02020603050405020304" pitchFamily="18" charset="0"/>
              </a:rPr>
              <a:t>d</a:t>
            </a:r>
            <a:r>
              <a:rPr lang="ru-RU" sz="1100" dirty="0" smtClean="0">
                <a:latin typeface="Times New Roman" panose="02020603050405020304" pitchFamily="18" charset="0"/>
                <a:cs typeface="Times New Roman" panose="02020603050405020304" pitchFamily="18" charset="0"/>
              </a:rPr>
              <a:t> = 0,002 м. Какова напряженность электрического </a:t>
            </a:r>
          </a:p>
          <a:p>
            <a:r>
              <a:rPr lang="ru-RU" sz="1100" dirty="0" smtClean="0">
                <a:latin typeface="Times New Roman" panose="02020603050405020304" pitchFamily="18" charset="0"/>
                <a:cs typeface="Times New Roman" panose="02020603050405020304" pitchFamily="18" charset="0"/>
              </a:rPr>
              <a:t>поля Е между </a:t>
            </a:r>
            <a:r>
              <a:rPr lang="ru-RU" sz="1100" dirty="0">
                <a:latin typeface="Times New Roman" panose="02020603050405020304" pitchFamily="18" charset="0"/>
                <a:cs typeface="Times New Roman" panose="02020603050405020304" pitchFamily="18" charset="0"/>
              </a:rPr>
              <a:t>пластинами </a:t>
            </a:r>
            <a:r>
              <a:rPr lang="ru-RU" sz="1100" dirty="0" smtClean="0">
                <a:latin typeface="Times New Roman" panose="02020603050405020304" pitchFamily="18" charset="0"/>
                <a:cs typeface="Times New Roman" panose="02020603050405020304" pitchFamily="18" charset="0"/>
              </a:rPr>
              <a:t>конденсатора?</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109д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К </a:t>
            </a:r>
            <a:r>
              <a:rPr lang="ru-RU" sz="1100" dirty="0">
                <a:latin typeface="Times New Roman" panose="02020603050405020304" pitchFamily="18" charset="0"/>
                <a:cs typeface="Times New Roman" panose="02020603050405020304" pitchFamily="18" charset="0"/>
              </a:rPr>
              <a:t>аккумулятору с ЭДС ε = 60 В и внутренним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сопротивлением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4 </a:t>
            </a:r>
            <a:r>
              <a:rPr lang="ru-RU" sz="1100" dirty="0">
                <a:latin typeface="Times New Roman" panose="02020603050405020304" pitchFamily="18" charset="0"/>
                <a:cs typeface="Times New Roman" panose="02020603050405020304" pitchFamily="18" charset="0"/>
              </a:rPr>
              <a:t>Ом подключили лампу сопротивлением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Л</a:t>
            </a:r>
            <a:r>
              <a:rPr lang="ru-RU" sz="1100" dirty="0">
                <a:latin typeface="Times New Roman" panose="02020603050405020304" pitchFamily="18" charset="0"/>
                <a:cs typeface="Times New Roman" panose="02020603050405020304" pitchFamily="18" charset="0"/>
              </a:rPr>
              <a:t> = 10 Ом и резистор сопротивлением </a:t>
            </a:r>
            <a:r>
              <a:rPr lang="en-US" sz="1100" dirty="0">
                <a:latin typeface="Times New Roman" panose="02020603050405020304" pitchFamily="18" charset="0"/>
                <a:cs typeface="Times New Roman" panose="02020603050405020304" pitchFamily="18" charset="0"/>
              </a:rPr>
              <a:t>R </a:t>
            </a:r>
            <a:r>
              <a:rPr lang="ru-RU" sz="1100" dirty="0">
                <a:latin typeface="Times New Roman" panose="02020603050405020304" pitchFamily="18" charset="0"/>
                <a:cs typeface="Times New Roman" panose="02020603050405020304" pitchFamily="18" charset="0"/>
              </a:rPr>
              <a:t>= 15 Ом, а также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конденсатор </a:t>
            </a:r>
            <a:r>
              <a:rPr lang="ru-RU" sz="1100" dirty="0">
                <a:latin typeface="Times New Roman" panose="02020603050405020304" pitchFamily="18" charset="0"/>
                <a:cs typeface="Times New Roman" panose="02020603050405020304" pitchFamily="18" charset="0"/>
              </a:rPr>
              <a:t>емкостью С = </a:t>
            </a:r>
            <a:r>
              <a:rPr lang="ru-RU" sz="1100" dirty="0" smtClean="0">
                <a:latin typeface="Times New Roman" panose="02020603050405020304" pitchFamily="18" charset="0"/>
                <a:cs typeface="Times New Roman" panose="02020603050405020304" pitchFamily="18" charset="0"/>
              </a:rPr>
              <a:t>100 </a:t>
            </a:r>
            <a:r>
              <a:rPr lang="ru-RU" sz="1100" dirty="0">
                <a:latin typeface="Times New Roman" panose="02020603050405020304" pitchFamily="18" charset="0"/>
                <a:cs typeface="Times New Roman" panose="02020603050405020304" pitchFamily="18" charset="0"/>
              </a:rPr>
              <a:t>мкФ. Спустя длительный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промежуток </a:t>
            </a:r>
            <a:r>
              <a:rPr lang="ru-RU" sz="1100" dirty="0">
                <a:latin typeface="Times New Roman" panose="02020603050405020304" pitchFamily="18" charset="0"/>
                <a:cs typeface="Times New Roman" panose="02020603050405020304" pitchFamily="18" charset="0"/>
              </a:rPr>
              <a:t>времени ключ К размыкают. Какое количество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теплоты </a:t>
            </a:r>
            <a:r>
              <a:rPr lang="ru-RU" sz="1100" dirty="0">
                <a:latin typeface="Times New Roman" panose="02020603050405020304" pitchFamily="18" charset="0"/>
                <a:cs typeface="Times New Roman" panose="02020603050405020304" pitchFamily="18" charset="0"/>
              </a:rPr>
              <a:t>выделится после этого на </a:t>
            </a:r>
            <a:r>
              <a:rPr lang="ru-RU" sz="1100" dirty="0" smtClean="0">
                <a:latin typeface="Times New Roman" panose="02020603050405020304" pitchFamily="18" charset="0"/>
                <a:cs typeface="Times New Roman" panose="02020603050405020304" pitchFamily="18" charset="0"/>
              </a:rPr>
              <a:t>резисторе?</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110д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Два плоских конденсатора емкостью С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и </a:t>
            </a:r>
            <a:r>
              <a:rPr lang="ru-RU" sz="1100" dirty="0">
                <a:latin typeface="Times New Roman" panose="02020603050405020304" pitchFamily="18" charset="0"/>
                <a:cs typeface="Times New Roman" panose="02020603050405020304" pitchFamily="18" charset="0"/>
              </a:rPr>
              <a:t>2С </a:t>
            </a:r>
            <a:r>
              <a:rPr lang="ru-RU" sz="1100" dirty="0" smtClean="0">
                <a:latin typeface="Times New Roman" panose="02020603050405020304" pitchFamily="18" charset="0"/>
                <a:cs typeface="Times New Roman" panose="02020603050405020304" pitchFamily="18" charset="0"/>
              </a:rPr>
              <a:t>соединены </a:t>
            </a:r>
            <a:r>
              <a:rPr lang="ru-RU" sz="1100" dirty="0">
                <a:latin typeface="Times New Roman" panose="02020603050405020304" pitchFamily="18" charset="0"/>
                <a:cs typeface="Times New Roman" panose="02020603050405020304" pitchFamily="18" charset="0"/>
              </a:rPr>
              <a:t>параллельно, заряжены до разности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потенциалов </a:t>
            </a:r>
            <a:r>
              <a:rPr lang="en-US" sz="1100" dirty="0">
                <a:latin typeface="Times New Roman" panose="02020603050405020304" pitchFamily="18" charset="0"/>
                <a:cs typeface="Times New Roman" panose="02020603050405020304" pitchFamily="18" charset="0"/>
              </a:rPr>
              <a:t>U</a:t>
            </a:r>
            <a:r>
              <a:rPr lang="ru-RU" sz="1100" dirty="0">
                <a:latin typeface="Times New Roman" panose="02020603050405020304" pitchFamily="18" charset="0"/>
                <a:cs typeface="Times New Roman" panose="02020603050405020304" pitchFamily="18" charset="0"/>
              </a:rPr>
              <a:t>. Пространство между их обкладками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заполнено </a:t>
            </a:r>
            <a:r>
              <a:rPr lang="ru-RU" sz="1100" dirty="0">
                <a:latin typeface="Times New Roman" panose="02020603050405020304" pitchFamily="18" charset="0"/>
                <a:cs typeface="Times New Roman" panose="02020603050405020304" pitchFamily="18" charset="0"/>
              </a:rPr>
              <a:t>жидким диэлектриком с диэлектрической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проницаемостью </a:t>
            </a:r>
            <a:r>
              <a:rPr lang="ru-RU" sz="1100" dirty="0">
                <a:latin typeface="Times New Roman" panose="02020603050405020304" pitchFamily="18" charset="0"/>
                <a:cs typeface="Times New Roman" panose="02020603050405020304" pitchFamily="18" charset="0"/>
              </a:rPr>
              <a:t>ε. Затем источник напряжения отключили. Какой станет разность потенциалов между обкладками </a:t>
            </a:r>
            <a:r>
              <a:rPr lang="ru-RU" sz="1100" dirty="0" smtClean="0">
                <a:latin typeface="Times New Roman" panose="02020603050405020304" pitchFamily="18" charset="0"/>
                <a:cs typeface="Times New Roman" panose="02020603050405020304" pitchFamily="18" charset="0"/>
              </a:rPr>
              <a:t>правого </a:t>
            </a:r>
            <a:r>
              <a:rPr lang="ru-RU" sz="1100" dirty="0">
                <a:latin typeface="Times New Roman" panose="02020603050405020304" pitchFamily="18" charset="0"/>
                <a:cs typeface="Times New Roman" panose="02020603050405020304" pitchFamily="18" charset="0"/>
              </a:rPr>
              <a:t>конденсатора, если теперь из </a:t>
            </a:r>
            <a:r>
              <a:rPr lang="ru-RU" sz="1100" dirty="0" smtClean="0">
                <a:latin typeface="Times New Roman" panose="02020603050405020304" pitchFamily="18" charset="0"/>
                <a:cs typeface="Times New Roman" panose="02020603050405020304" pitchFamily="18" charset="0"/>
              </a:rPr>
              <a:t>левого </a:t>
            </a:r>
            <a:r>
              <a:rPr lang="ru-RU" sz="1100" dirty="0">
                <a:latin typeface="Times New Roman" panose="02020603050405020304" pitchFamily="18" charset="0"/>
                <a:cs typeface="Times New Roman" panose="02020603050405020304" pitchFamily="18" charset="0"/>
              </a:rPr>
              <a:t>конденсатора диэлектрик вытечет</a:t>
            </a:r>
            <a:r>
              <a:rPr lang="ru-RU" sz="1100" dirty="0" smtClean="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pPr algn="ctr"/>
            <a:r>
              <a:rPr lang="ru-RU" sz="1100" b="1" i="1" u="sng" dirty="0">
                <a:latin typeface="Times New Roman" panose="02020603050405020304" pitchFamily="18" charset="0"/>
                <a:cs typeface="Times New Roman" panose="02020603050405020304" pitchFamily="18" charset="0"/>
              </a:rPr>
              <a:t>Закон Ома для полной </a:t>
            </a:r>
            <a:r>
              <a:rPr lang="ru-RU" sz="1100" b="1" i="1" u="sng" dirty="0" smtClean="0">
                <a:latin typeface="Times New Roman" panose="02020603050405020304" pitchFamily="18" charset="0"/>
                <a:cs typeface="Times New Roman" panose="02020603050405020304" pitchFamily="18" charset="0"/>
              </a:rPr>
              <a:t>цепи</a:t>
            </a: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111д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схеме, изображенной на рисунке, сопротивления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резисторов </a:t>
            </a:r>
            <a:r>
              <a:rPr lang="en-US" sz="1100" dirty="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4 Ом, </a:t>
            </a:r>
            <a:r>
              <a:rPr lang="en-US" sz="1100" dirty="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6 Ом, </a:t>
            </a:r>
            <a:r>
              <a:rPr lang="en-US" sz="1100" dirty="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 6 Ом, </a:t>
            </a:r>
            <a:r>
              <a:rPr lang="en-US" sz="1100" dirty="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4</a:t>
            </a:r>
            <a:r>
              <a:rPr lang="ru-RU" sz="1100" dirty="0">
                <a:latin typeface="Times New Roman" panose="02020603050405020304" pitchFamily="18" charset="0"/>
                <a:cs typeface="Times New Roman" panose="02020603050405020304" pitchFamily="18" charset="0"/>
              </a:rPr>
              <a:t> = 9 Ом, ЭДС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батареи </a:t>
            </a:r>
            <a:r>
              <a:rPr lang="ru-RU" sz="1100" dirty="0">
                <a:latin typeface="Times New Roman" panose="02020603050405020304" pitchFamily="18" charset="0"/>
                <a:cs typeface="Times New Roman" panose="02020603050405020304" pitchFamily="18" charset="0"/>
              </a:rPr>
              <a:t>ε = 20 В, её внутреннее сопротивление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2 Ом.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Определите </a:t>
            </a:r>
            <a:r>
              <a:rPr lang="ru-RU" sz="1100" dirty="0">
                <a:latin typeface="Times New Roman" panose="02020603050405020304" pitchFamily="18" charset="0"/>
                <a:cs typeface="Times New Roman" panose="02020603050405020304" pitchFamily="18" charset="0"/>
              </a:rPr>
              <a:t>мощность, выделяемую на резисторе </a:t>
            </a:r>
            <a:r>
              <a:rPr lang="en-US" sz="1100" dirty="0" smtClean="0">
                <a:latin typeface="Times New Roman" panose="02020603050405020304" pitchFamily="18" charset="0"/>
                <a:cs typeface="Times New Roman" panose="02020603050405020304" pitchFamily="18" charset="0"/>
              </a:rPr>
              <a:t>R</a:t>
            </a:r>
            <a:r>
              <a:rPr lang="ru-RU" sz="1400" b="1" baseline="-25000" dirty="0" smtClean="0">
                <a:latin typeface="Times New Roman" panose="02020603050405020304" pitchFamily="18" charset="0"/>
                <a:cs typeface="Times New Roman" panose="02020603050405020304" pitchFamily="18" charset="0"/>
              </a:rPr>
              <a:t>₄   </a:t>
            </a:r>
            <a:endParaRPr lang="ru-RU" sz="1400" b="1"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112д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Электрическая цепь состоит из источника тока и реостата. ЭДС источника ε = 6 В. </a:t>
            </a:r>
            <a:r>
              <a:rPr lang="ru-RU" sz="1100" dirty="0" smtClean="0">
                <a:latin typeface="Times New Roman" panose="02020603050405020304" pitchFamily="18" charset="0"/>
                <a:cs typeface="Times New Roman" panose="02020603050405020304" pitchFamily="18" charset="0"/>
              </a:rPr>
              <a:t>Внутреннее </a:t>
            </a:r>
            <a:r>
              <a:rPr lang="ru-RU" sz="1100" dirty="0">
                <a:latin typeface="Times New Roman" panose="02020603050405020304" pitchFamily="18" charset="0"/>
                <a:cs typeface="Times New Roman" panose="02020603050405020304" pitchFamily="18" charset="0"/>
              </a:rPr>
              <a:t>сопротивление </a:t>
            </a:r>
            <a:r>
              <a:rPr lang="ru-RU" sz="1100" dirty="0" smtClean="0">
                <a:latin typeface="Times New Roman" panose="02020603050405020304" pitchFamily="18" charset="0"/>
                <a:cs typeface="Times New Roman" panose="02020603050405020304" pitchFamily="18" charset="0"/>
              </a:rPr>
              <a:t>источника равно </a:t>
            </a:r>
            <a:r>
              <a:rPr lang="en-US" sz="1100" dirty="0" smtClean="0">
                <a:latin typeface="Times New Roman" panose="02020603050405020304" pitchFamily="18" charset="0"/>
                <a:cs typeface="Times New Roman" panose="02020603050405020304" pitchFamily="18" charset="0"/>
              </a:rPr>
              <a:t>r</a:t>
            </a:r>
            <a:r>
              <a:rPr lang="ru-RU" sz="1100" dirty="0" smtClean="0">
                <a:latin typeface="Times New Roman" panose="02020603050405020304" pitchFamily="18" charset="0"/>
                <a:cs typeface="Times New Roman" panose="02020603050405020304" pitchFamily="18" charset="0"/>
              </a:rPr>
              <a:t> = 2 </a:t>
            </a:r>
            <a:r>
              <a:rPr lang="ru-RU" sz="1100" dirty="0">
                <a:latin typeface="Times New Roman" panose="02020603050405020304" pitchFamily="18" charset="0"/>
                <a:cs typeface="Times New Roman" panose="02020603050405020304" pitchFamily="18" charset="0"/>
              </a:rPr>
              <a:t>Ом. </a:t>
            </a:r>
            <a:r>
              <a:rPr lang="ru-RU" sz="1100" dirty="0" smtClean="0">
                <a:latin typeface="Times New Roman" panose="02020603050405020304" pitchFamily="18" charset="0"/>
                <a:cs typeface="Times New Roman" panose="02020603050405020304" pitchFamily="18" charset="0"/>
              </a:rPr>
              <a:t>Какая максимальная </a:t>
            </a:r>
            <a:r>
              <a:rPr lang="ru-RU" sz="1100" dirty="0">
                <a:latin typeface="Times New Roman" panose="02020603050405020304" pitchFamily="18" charset="0"/>
                <a:cs typeface="Times New Roman" panose="02020603050405020304" pitchFamily="18" charset="0"/>
              </a:rPr>
              <a:t>мощность тока Р</a:t>
            </a:r>
            <a:r>
              <a:rPr lang="en-US" sz="1100" baseline="-25000" dirty="0">
                <a:latin typeface="Times New Roman" panose="02020603050405020304" pitchFamily="18" charset="0"/>
                <a:cs typeface="Times New Roman" panose="02020603050405020304" pitchFamily="18" charset="0"/>
              </a:rPr>
              <a:t>max</a:t>
            </a:r>
            <a:r>
              <a:rPr lang="ru-RU" sz="1100" dirty="0">
                <a:latin typeface="Times New Roman" panose="02020603050405020304" pitchFamily="18" charset="0"/>
                <a:cs typeface="Times New Roman" panose="02020603050405020304" pitchFamily="18" charset="0"/>
              </a:rPr>
              <a:t>, выделяемая на реостате, достигается при промежуточном значении его </a:t>
            </a:r>
            <a:r>
              <a:rPr lang="ru-RU" sz="1100" dirty="0" smtClean="0">
                <a:latin typeface="Times New Roman" panose="02020603050405020304" pitchFamily="18" charset="0"/>
                <a:cs typeface="Times New Roman" panose="02020603050405020304" pitchFamily="18" charset="0"/>
              </a:rPr>
              <a:t>сопротивления? </a:t>
            </a:r>
            <a:endParaRPr lang="ru-RU" sz="1100" dirty="0">
              <a:latin typeface="Times New Roman" panose="02020603050405020304" pitchFamily="18" charset="0"/>
              <a:cs typeface="Times New Roman" panose="02020603050405020304" pitchFamily="18" charset="0"/>
            </a:endParaRPr>
          </a:p>
          <a:p>
            <a:endParaRPr lang="ru-RU" sz="1100" b="1" u="sng"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113д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Какая </a:t>
            </a:r>
            <a:r>
              <a:rPr lang="ru-RU" sz="1100" dirty="0">
                <a:latin typeface="Times New Roman" panose="02020603050405020304" pitchFamily="18" charset="0"/>
                <a:cs typeface="Times New Roman" panose="02020603050405020304" pitchFamily="18" charset="0"/>
              </a:rPr>
              <a:t>тепловая мощность будет выделяться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 </a:t>
            </a:r>
            <a:r>
              <a:rPr lang="ru-RU" sz="1100" dirty="0">
                <a:latin typeface="Times New Roman" panose="02020603050405020304" pitchFamily="18" charset="0"/>
                <a:cs typeface="Times New Roman" panose="02020603050405020304" pitchFamily="18" charset="0"/>
              </a:rPr>
              <a:t>цепи, </a:t>
            </a:r>
            <a:r>
              <a:rPr lang="ru-RU" sz="1100" dirty="0" smtClean="0">
                <a:latin typeface="Times New Roman" panose="02020603050405020304" pitchFamily="18" charset="0"/>
                <a:cs typeface="Times New Roman" panose="02020603050405020304" pitchFamily="18" charset="0"/>
              </a:rPr>
              <a:t>изображенной </a:t>
            </a:r>
            <a:r>
              <a:rPr lang="ru-RU" sz="1100" dirty="0">
                <a:latin typeface="Times New Roman" panose="02020603050405020304" pitchFamily="18" charset="0"/>
                <a:cs typeface="Times New Roman" panose="02020603050405020304" pitchFamily="18" charset="0"/>
              </a:rPr>
              <a:t>на </a:t>
            </a:r>
            <a:r>
              <a:rPr lang="ru-RU" sz="1100" dirty="0" smtClean="0">
                <a:latin typeface="Times New Roman" panose="02020603050405020304" pitchFamily="18" charset="0"/>
                <a:cs typeface="Times New Roman" panose="02020603050405020304" pitchFamily="18" charset="0"/>
              </a:rPr>
              <a:t>рисунке? Сопротивление</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резисторов 1 и 2 </a:t>
            </a:r>
            <a:r>
              <a:rPr lang="en-US" sz="1100" dirty="0" smtClean="0">
                <a:latin typeface="Times New Roman" panose="02020603050405020304" pitchFamily="18" charset="0"/>
                <a:cs typeface="Times New Roman" panose="02020603050405020304" pitchFamily="18" charset="0"/>
              </a:rPr>
              <a:t>R₁</a:t>
            </a:r>
            <a:r>
              <a:rPr lang="ru-RU" sz="1100" dirty="0" smtClean="0">
                <a:latin typeface="Times New Roman" panose="02020603050405020304" pitchFamily="18" charset="0"/>
                <a:cs typeface="Times New Roman" panose="02020603050405020304" pitchFamily="18" charset="0"/>
              </a:rPr>
              <a:t> = </a:t>
            </a:r>
            <a:r>
              <a:rPr lang="en-US" sz="1100" dirty="0" smtClean="0">
                <a:latin typeface="Times New Roman" panose="02020603050405020304" pitchFamily="18" charset="0"/>
                <a:cs typeface="Times New Roman" panose="02020603050405020304" pitchFamily="18" charset="0"/>
              </a:rPr>
              <a:t>R₂ =</a:t>
            </a:r>
            <a:r>
              <a:rPr lang="ru-RU" sz="1100" dirty="0" smtClean="0">
                <a:latin typeface="Times New Roman" panose="02020603050405020304" pitchFamily="18" charset="0"/>
                <a:cs typeface="Times New Roman" panose="02020603050405020304" pitchFamily="18" charset="0"/>
              </a:rPr>
              <a:t> 20 Ом, резисторов 3 и 4</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R</a:t>
            </a:r>
            <a:r>
              <a:rPr lang="ru-RU" sz="1100" dirty="0" smtClean="0">
                <a:latin typeface="Times New Roman" panose="02020603050405020304" pitchFamily="18" charset="0"/>
                <a:cs typeface="Times New Roman" panose="02020603050405020304" pitchFamily="18" charset="0"/>
              </a:rPr>
              <a:t>₃</a:t>
            </a:r>
            <a:r>
              <a:rPr lang="en-US" sz="1100"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R₄</a:t>
            </a:r>
            <a:r>
              <a:rPr lang="ru-RU" sz="1100" dirty="0" smtClean="0">
                <a:latin typeface="Times New Roman" panose="02020603050405020304" pitchFamily="18" charset="0"/>
                <a:cs typeface="Times New Roman" panose="02020603050405020304" pitchFamily="18" charset="0"/>
              </a:rPr>
              <a:t>  = 10 Ом. Внутреннее сопротивление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источника </a:t>
            </a:r>
            <a:r>
              <a:rPr lang="en-US" sz="1100" dirty="0" smtClean="0">
                <a:latin typeface="Times New Roman" panose="02020603050405020304" pitchFamily="18" charset="0"/>
                <a:cs typeface="Times New Roman" panose="02020603050405020304" pitchFamily="18" charset="0"/>
              </a:rPr>
              <a:t>r</a:t>
            </a:r>
            <a:r>
              <a:rPr lang="ru-RU" sz="1100" dirty="0" smtClean="0">
                <a:latin typeface="Times New Roman" panose="02020603050405020304" pitchFamily="18" charset="0"/>
                <a:cs typeface="Times New Roman" panose="02020603050405020304" pitchFamily="18" charset="0"/>
              </a:rPr>
              <a:t> = 5 Ом, его ЭДС </a:t>
            </a:r>
            <a:r>
              <a:rPr lang="el-GR" sz="1100" dirty="0" smtClean="0">
                <a:latin typeface="Times New Roman" panose="02020603050405020304" pitchFamily="18" charset="0"/>
                <a:cs typeface="Times New Roman" panose="02020603050405020304" pitchFamily="18" charset="0"/>
              </a:rPr>
              <a:t>ε</a:t>
            </a:r>
            <a:r>
              <a:rPr lang="ru-RU" sz="1100" dirty="0" smtClean="0">
                <a:latin typeface="Times New Roman" panose="02020603050405020304" pitchFamily="18" charset="0"/>
                <a:cs typeface="Times New Roman" panose="02020603050405020304" pitchFamily="18" charset="0"/>
              </a:rPr>
              <a:t> = 100 В.                                          </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10" name="Рисунок 9"/>
          <p:cNvPicPr/>
          <p:nvPr/>
        </p:nvPicPr>
        <p:blipFill>
          <a:blip r:embed="rId6">
            <a:extLst>
              <a:ext uri="{28A0092B-C50C-407E-A947-70E740481C1C}">
                <a14:useLocalDpi xmlns:a14="http://schemas.microsoft.com/office/drawing/2010/main" val="0"/>
              </a:ext>
            </a:extLst>
          </a:blip>
          <a:stretch>
            <a:fillRect/>
          </a:stretch>
        </p:blipFill>
        <p:spPr>
          <a:xfrm>
            <a:off x="10555941" y="470989"/>
            <a:ext cx="1595718" cy="938170"/>
          </a:xfrm>
          <a:prstGeom prst="rect">
            <a:avLst/>
          </a:prstGeom>
        </p:spPr>
      </p:pic>
      <p:pic>
        <p:nvPicPr>
          <p:cNvPr id="11" name="Рисунок 10"/>
          <p:cNvPicPr/>
          <p:nvPr/>
        </p:nvPicPr>
        <p:blipFill rotWithShape="1">
          <a:blip r:embed="rId7">
            <a:extLst>
              <a:ext uri="{28A0092B-C50C-407E-A947-70E740481C1C}">
                <a14:useLocalDpi xmlns:a14="http://schemas.microsoft.com/office/drawing/2010/main" val="0"/>
              </a:ext>
            </a:extLst>
          </a:blip>
          <a:srcRect l="10458" t="70985" r="4755" b="8906"/>
          <a:stretch/>
        </p:blipFill>
        <p:spPr bwMode="auto">
          <a:xfrm>
            <a:off x="6994061" y="1589728"/>
            <a:ext cx="885825" cy="758825"/>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rotWithShape="1">
          <a:blip r:embed="rId8">
            <a:extLst>
              <a:ext uri="{28A0092B-C50C-407E-A947-70E740481C1C}">
                <a14:useLocalDpi xmlns:a14="http://schemas.microsoft.com/office/drawing/2010/main" val="0"/>
              </a:ext>
            </a:extLst>
          </a:blip>
          <a:srcRect t="51084" b="39103"/>
          <a:stretch/>
        </p:blipFill>
        <p:spPr bwMode="auto">
          <a:xfrm>
            <a:off x="10353827" y="2459696"/>
            <a:ext cx="1254760" cy="552450"/>
          </a:xfrm>
          <a:prstGeom prst="rect">
            <a:avLst/>
          </a:prstGeom>
          <a:ln>
            <a:noFill/>
          </a:ln>
          <a:extLst>
            <a:ext uri="{53640926-AAD7-44D8-BBD7-CCE9431645EC}">
              <a14:shadowObscured xmlns:a14="http://schemas.microsoft.com/office/drawing/2010/main"/>
            </a:ext>
          </a:extLst>
        </p:spPr>
      </p:pic>
      <p:pic>
        <p:nvPicPr>
          <p:cNvPr id="13" name="Рисунок 12"/>
          <p:cNvPicPr/>
          <p:nvPr/>
        </p:nvPicPr>
        <p:blipFill rotWithShape="1">
          <a:blip r:embed="rId9">
            <a:extLst>
              <a:ext uri="{28A0092B-C50C-407E-A947-70E740481C1C}">
                <a14:useLocalDpi xmlns:a14="http://schemas.microsoft.com/office/drawing/2010/main" val="0"/>
              </a:ext>
            </a:extLst>
          </a:blip>
          <a:srcRect t="62699" r="62315" b="3226"/>
          <a:stretch/>
        </p:blipFill>
        <p:spPr bwMode="auto">
          <a:xfrm>
            <a:off x="10990219" y="3757742"/>
            <a:ext cx="949667" cy="834616"/>
          </a:xfrm>
          <a:prstGeom prst="rect">
            <a:avLst/>
          </a:prstGeom>
          <a:ln>
            <a:noFill/>
          </a:ln>
          <a:extLst>
            <a:ext uri="{53640926-AAD7-44D8-BBD7-CCE9431645EC}">
              <a14:shadowObscured xmlns:a14="http://schemas.microsoft.com/office/drawing/2010/main"/>
            </a:ext>
          </a:extLst>
        </p:spPr>
      </p:pic>
      <p:pic>
        <p:nvPicPr>
          <p:cNvPr id="14" name="Рисунок 13"/>
          <p:cNvPicPr/>
          <p:nvPr/>
        </p:nvPicPr>
        <p:blipFill rotWithShape="1">
          <a:blip r:embed="rId10">
            <a:extLst>
              <a:ext uri="{28A0092B-C50C-407E-A947-70E740481C1C}">
                <a14:useLocalDpi xmlns:a14="http://schemas.microsoft.com/office/drawing/2010/main" val="0"/>
              </a:ext>
            </a:extLst>
          </a:blip>
          <a:srcRect l="23647" t="78028" r="35903" b="1481"/>
          <a:stretch/>
        </p:blipFill>
        <p:spPr bwMode="auto">
          <a:xfrm>
            <a:off x="7223049" y="5792968"/>
            <a:ext cx="1313674" cy="1032778"/>
          </a:xfrm>
          <a:prstGeom prst="rect">
            <a:avLst/>
          </a:prstGeom>
          <a:ln>
            <a:noFill/>
          </a:ln>
          <a:extLst>
            <a:ext uri="{53640926-AAD7-44D8-BBD7-CCE9431645EC}">
              <a14:shadowObscured xmlns:a14="http://schemas.microsoft.com/office/drawing/2010/main"/>
            </a:ext>
          </a:extLst>
        </p:spPr>
      </p:pic>
      <p:pic>
        <p:nvPicPr>
          <p:cNvPr id="15" name="Рисунок 14"/>
          <p:cNvPicPr>
            <a:picLocks noChangeAspect="1"/>
          </p:cNvPicPr>
          <p:nvPr/>
        </p:nvPicPr>
        <p:blipFill rotWithShape="1">
          <a:blip r:embed="rId11">
            <a:extLst>
              <a:ext uri="{28A0092B-C50C-407E-A947-70E740481C1C}">
                <a14:useLocalDpi xmlns:a14="http://schemas.microsoft.com/office/drawing/2010/main" val="0"/>
              </a:ext>
            </a:extLst>
          </a:blip>
          <a:srcRect l="72937" t="7148" r="3412" b="39688"/>
          <a:stretch/>
        </p:blipFill>
        <p:spPr>
          <a:xfrm>
            <a:off x="434272" y="1811550"/>
            <a:ext cx="964315" cy="648146"/>
          </a:xfrm>
          <a:prstGeom prst="rect">
            <a:avLst/>
          </a:prstGeom>
        </p:spPr>
      </p:pic>
    </p:spTree>
    <p:extLst>
      <p:ext uri="{BB962C8B-B14F-4D97-AF65-F5344CB8AC3E}">
        <p14:creationId xmlns:p14="http://schemas.microsoft.com/office/powerpoint/2010/main" val="356990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12</a:t>
            </a:fld>
            <a:endParaRPr lang="ru-RU"/>
          </a:p>
        </p:txBody>
      </p:sp>
      <p:sp>
        <p:nvSpPr>
          <p:cNvPr id="3" name="TextBox 2"/>
          <p:cNvSpPr txBox="1"/>
          <p:nvPr/>
        </p:nvSpPr>
        <p:spPr>
          <a:xfrm>
            <a:off x="391886" y="391886"/>
            <a:ext cx="5638800" cy="6186309"/>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114д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рисунке изображена зависимость силы тока через светодиод </a:t>
            </a:r>
            <a:r>
              <a:rPr lang="en-US" sz="1100" dirty="0">
                <a:latin typeface="Times New Roman" panose="02020603050405020304" pitchFamily="18" charset="0"/>
                <a:cs typeface="Times New Roman" panose="02020603050405020304" pitchFamily="18" charset="0"/>
              </a:rPr>
              <a:t>D</a:t>
            </a:r>
            <a:r>
              <a:rPr lang="ru-RU" sz="1100" dirty="0">
                <a:latin typeface="Times New Roman" panose="02020603050405020304" pitchFamily="18" charset="0"/>
                <a:cs typeface="Times New Roman" panose="02020603050405020304" pitchFamily="18" charset="0"/>
              </a:rPr>
              <a:t> от приложенного к нему напряжения, а на рисунке 2 – схема его включения. Напряжение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светодиоде практически не зависит от силы тока через него в интервале значений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0,05 </a:t>
            </a:r>
            <a:r>
              <a:rPr lang="ru-RU" sz="1100" dirty="0">
                <a:latin typeface="Times New Roman" panose="02020603050405020304" pitchFamily="18" charset="0"/>
                <a:cs typeface="Times New Roman" panose="02020603050405020304" pitchFamily="18" charset="0"/>
              </a:rPr>
              <a:t>А&lt; </a:t>
            </a:r>
            <a:r>
              <a:rPr lang="en-US" sz="1100" dirty="0">
                <a:latin typeface="Times New Roman" panose="02020603050405020304" pitchFamily="18" charset="0"/>
                <a:cs typeface="Times New Roman" panose="02020603050405020304" pitchFamily="18" charset="0"/>
              </a:rPr>
              <a:t>I </a:t>
            </a:r>
            <a:r>
              <a:rPr lang="ru-RU" sz="1100" dirty="0">
                <a:latin typeface="Times New Roman" panose="02020603050405020304" pitchFamily="18" charset="0"/>
                <a:cs typeface="Times New Roman" panose="02020603050405020304" pitchFamily="18" charset="0"/>
              </a:rPr>
              <a:t>&lt; 0,2 </a:t>
            </a:r>
            <a:r>
              <a:rPr lang="ru-RU" sz="1100" dirty="0" smtClean="0">
                <a:latin typeface="Times New Roman" panose="02020603050405020304" pitchFamily="18" charset="0"/>
                <a:cs typeface="Times New Roman" panose="02020603050405020304" pitchFamily="18" charset="0"/>
              </a:rPr>
              <a:t>А. Этот светодиод соединен последовательно с резистором </a:t>
            </a:r>
            <a:r>
              <a:rPr lang="en-US" sz="1100" dirty="0" smtClean="0">
                <a:latin typeface="Times New Roman" panose="02020603050405020304" pitchFamily="18" charset="0"/>
                <a:cs typeface="Times New Roman" panose="02020603050405020304" pitchFamily="18" charset="0"/>
              </a:rPr>
              <a:t>R </a:t>
            </a:r>
            <a:r>
              <a:rPr lang="ru-RU" sz="1100" dirty="0" smtClean="0">
                <a:latin typeface="Times New Roman" panose="02020603050405020304" pitchFamily="18" charset="0"/>
                <a:cs typeface="Times New Roman" panose="02020603050405020304" pitchFamily="18" charset="0"/>
              </a:rPr>
              <a:t>и подключен к источнику тока с ЭДС </a:t>
            </a:r>
            <a:r>
              <a:rPr lang="el-GR" sz="1100" dirty="0" smtClean="0">
                <a:latin typeface="Times New Roman" panose="02020603050405020304" pitchFamily="18" charset="0"/>
                <a:cs typeface="Times New Roman" panose="02020603050405020304" pitchFamily="18" charset="0"/>
              </a:rPr>
              <a:t>ε₁</a:t>
            </a:r>
            <a:r>
              <a:rPr lang="ru-RU" sz="1100" dirty="0" smtClean="0">
                <a:latin typeface="Times New Roman" panose="02020603050405020304" pitchFamily="18" charset="0"/>
                <a:cs typeface="Times New Roman" panose="02020603050405020304" pitchFamily="18" charset="0"/>
              </a:rPr>
              <a:t> = 6 В. При этом сила тока в цепи равна 0,1 </a:t>
            </a:r>
            <a:r>
              <a:rPr lang="ru-RU" sz="1100" dirty="0">
                <a:latin typeface="Times New Roman" panose="02020603050405020304" pitchFamily="18" charset="0"/>
                <a:cs typeface="Times New Roman" panose="02020603050405020304" pitchFamily="18" charset="0"/>
              </a:rPr>
              <a:t>А. </a:t>
            </a:r>
            <a:r>
              <a:rPr lang="ru-RU" sz="1100" dirty="0" smtClean="0">
                <a:latin typeface="Times New Roman" panose="02020603050405020304" pitchFamily="18" charset="0"/>
                <a:cs typeface="Times New Roman" panose="02020603050405020304" pitchFamily="18" charset="0"/>
              </a:rPr>
              <a:t>Какова сила тока, текущего через светодиод, при замене источника на другой с ЭДС </a:t>
            </a:r>
            <a:r>
              <a:rPr lang="el-GR" sz="1100" dirty="0" smtClean="0">
                <a:latin typeface="Times New Roman" panose="02020603050405020304" pitchFamily="18" charset="0"/>
                <a:cs typeface="Times New Roman" panose="02020603050405020304" pitchFamily="18" charset="0"/>
              </a:rPr>
              <a:t>ε₂</a:t>
            </a:r>
            <a:r>
              <a:rPr lang="ru-RU" sz="1100" dirty="0" smtClean="0">
                <a:latin typeface="Times New Roman" panose="02020603050405020304" pitchFamily="18" charset="0"/>
                <a:cs typeface="Times New Roman" panose="02020603050405020304" pitchFamily="18" charset="0"/>
              </a:rPr>
              <a:t> = 4,5 В? Внутренним </a:t>
            </a:r>
            <a:r>
              <a:rPr lang="ru-RU" sz="1100" dirty="0">
                <a:latin typeface="Times New Roman" panose="02020603050405020304" pitchFamily="18" charset="0"/>
                <a:cs typeface="Times New Roman" panose="02020603050405020304" pitchFamily="18" charset="0"/>
              </a:rPr>
              <a:t>сопротивлением источника пренебречь</a:t>
            </a:r>
            <a:r>
              <a:rPr lang="ru-RU" sz="1100" dirty="0" smtClean="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115д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рис. показана схема электрической цепи,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состоящей </a:t>
            </a:r>
            <a:r>
              <a:rPr lang="ru-RU" sz="1100" dirty="0">
                <a:latin typeface="Times New Roman" panose="02020603050405020304" pitchFamily="18" charset="0"/>
                <a:cs typeface="Times New Roman" panose="02020603050405020304" pitchFamily="18" charset="0"/>
              </a:rPr>
              <a:t>из источника тока с ЭДС </a:t>
            </a:r>
            <a:r>
              <a:rPr lang="ru-RU" sz="1100" dirty="0" smtClean="0">
                <a:latin typeface="Times New Roman" panose="02020603050405020304" pitchFamily="18" charset="0"/>
                <a:cs typeface="Times New Roman" panose="02020603050405020304" pitchFamily="18" charset="0"/>
              </a:rPr>
              <a:t>ε=12 В </a:t>
            </a:r>
            <a:r>
              <a:rPr lang="ru-RU" sz="1100" dirty="0">
                <a:latin typeface="Times New Roman" panose="02020603050405020304" pitchFamily="18" charset="0"/>
                <a:cs typeface="Times New Roman" panose="02020603050405020304" pitchFamily="18" charset="0"/>
              </a:rPr>
              <a:t>и внутренним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сопротивлением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1 </a:t>
            </a:r>
            <a:r>
              <a:rPr lang="ru-RU" sz="1100" dirty="0">
                <a:latin typeface="Times New Roman" panose="02020603050405020304" pitchFamily="18" charset="0"/>
                <a:cs typeface="Times New Roman" panose="02020603050405020304" pitchFamily="18" charset="0"/>
              </a:rPr>
              <a:t>Ом, двух резисторов с сопротивлениями </a:t>
            </a:r>
            <a:endParaRPr lang="ru-RU"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8</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Ом и </a:t>
            </a:r>
            <a:r>
              <a:rPr lang="en-US" sz="1100" dirty="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3 </a:t>
            </a:r>
            <a:r>
              <a:rPr lang="ru-RU" sz="1100" dirty="0">
                <a:latin typeface="Times New Roman" panose="02020603050405020304" pitchFamily="18" charset="0"/>
                <a:cs typeface="Times New Roman" panose="02020603050405020304" pitchFamily="18" charset="0"/>
              </a:rPr>
              <a:t>Ом, конденсатора электроемкостью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4 </a:t>
            </a:r>
            <a:r>
              <a:rPr lang="ru-RU" sz="1100" dirty="0">
                <a:latin typeface="Times New Roman" panose="02020603050405020304" pitchFamily="18" charset="0"/>
                <a:cs typeface="Times New Roman" panose="02020603050405020304" pitchFamily="18" charset="0"/>
              </a:rPr>
              <a:t>мкФ и катушки с индуктивностью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24 </a:t>
            </a:r>
            <a:r>
              <a:rPr lang="ru-RU" sz="1100" dirty="0" err="1">
                <a:latin typeface="Times New Roman" panose="02020603050405020304" pitchFamily="18" charset="0"/>
                <a:cs typeface="Times New Roman" panose="02020603050405020304" pitchFamily="18" charset="0"/>
              </a:rPr>
              <a:t>мкГн</a:t>
            </a:r>
            <a:r>
              <a:rPr lang="ru-RU" sz="1100" dirty="0">
                <a:latin typeface="Times New Roman" panose="02020603050405020304" pitchFamily="18" charset="0"/>
                <a:cs typeface="Times New Roman" panose="02020603050405020304" pitchFamily="18" charset="0"/>
              </a:rPr>
              <a:t>.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начальном состоянии ключ К длительное время замкнут</a:t>
            </a:r>
            <a:r>
              <a:rPr lang="ru-RU" sz="1100" dirty="0" smtClean="0">
                <a:latin typeface="Times New Roman" panose="02020603050405020304" pitchFamily="18" charset="0"/>
                <a:cs typeface="Times New Roman" panose="02020603050405020304" pitchFamily="18" charset="0"/>
              </a:rPr>
              <a:t>.</a:t>
            </a:r>
          </a:p>
          <a:p>
            <a:r>
              <a:rPr lang="ru-RU" sz="1100" dirty="0" smtClean="0">
                <a:latin typeface="Times New Roman" panose="02020603050405020304" pitchFamily="18" charset="0"/>
                <a:cs typeface="Times New Roman" panose="02020603050405020304" pitchFamily="18" charset="0"/>
              </a:rPr>
              <a:t>Какое </a:t>
            </a:r>
            <a:r>
              <a:rPr lang="ru-RU" sz="1100" dirty="0">
                <a:latin typeface="Times New Roman" panose="02020603050405020304" pitchFamily="18" charset="0"/>
                <a:cs typeface="Times New Roman" panose="02020603050405020304" pitchFamily="18" charset="0"/>
              </a:rPr>
              <a:t>количество теплоты выделится на резисторе </a:t>
            </a:r>
            <a:r>
              <a:rPr lang="en-US" sz="1100" dirty="0">
                <a:latin typeface="Times New Roman" panose="02020603050405020304" pitchFamily="18" charset="0"/>
                <a:cs typeface="Times New Roman" panose="02020603050405020304" pitchFamily="18" charset="0"/>
              </a:rPr>
              <a:t>R</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после </a:t>
            </a:r>
            <a:r>
              <a:rPr lang="ru-RU" sz="1100" dirty="0">
                <a:latin typeface="Times New Roman" panose="02020603050405020304" pitchFamily="18" charset="0"/>
                <a:cs typeface="Times New Roman" panose="02020603050405020304" pitchFamily="18" charset="0"/>
              </a:rPr>
              <a:t>замыкания ключа К? Сопротивлением катушки пренебречь</a:t>
            </a:r>
            <a:r>
              <a:rPr lang="ru-RU" sz="1100" dirty="0" smtClean="0">
                <a:latin typeface="Times New Roman" panose="02020603050405020304" pitchFamily="18" charset="0"/>
                <a:cs typeface="Times New Roman" panose="02020603050405020304" pitchFamily="18" charset="0"/>
              </a:rPr>
              <a:t>.</a:t>
            </a:r>
          </a:p>
          <a:p>
            <a:endParaRPr lang="ru-RU" sz="1100" dirty="0" smtClean="0">
              <a:latin typeface="Times New Roman" panose="02020603050405020304" pitchFamily="18" charset="0"/>
              <a:cs typeface="Times New Roman" panose="02020603050405020304" pitchFamily="18" charset="0"/>
            </a:endParaRPr>
          </a:p>
          <a:p>
            <a:pPr algn="ctr"/>
            <a:r>
              <a:rPr lang="ru-RU" sz="1100" b="1" i="1" u="sng" dirty="0" smtClean="0">
                <a:latin typeface="Times New Roman" panose="02020603050405020304" pitchFamily="18" charset="0"/>
                <a:cs typeface="Times New Roman" panose="02020603050405020304" pitchFamily="18" charset="0"/>
              </a:rPr>
              <a:t>Колебания</a:t>
            </a: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116д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Колебательный контур радиоприемника настроен на </a:t>
            </a:r>
            <a:r>
              <a:rPr lang="ru-RU" sz="1100" dirty="0" smtClean="0">
                <a:latin typeface="Times New Roman" panose="02020603050405020304" pitchFamily="18" charset="0"/>
                <a:cs typeface="Times New Roman" panose="02020603050405020304" pitchFamily="18" charset="0"/>
              </a:rPr>
              <a:t>частоту </a:t>
            </a:r>
            <a:r>
              <a:rPr lang="el-GR" sz="1100" dirty="0" smtClean="0">
                <a:latin typeface="Times New Roman" panose="02020603050405020304" pitchFamily="18" charset="0"/>
                <a:cs typeface="Times New Roman" panose="02020603050405020304" pitchFamily="18" charset="0"/>
              </a:rPr>
              <a:t>ν</a:t>
            </a:r>
            <a:r>
              <a:rPr lang="ru-RU" sz="1100" dirty="0" smtClean="0">
                <a:latin typeface="Times New Roman" panose="02020603050405020304" pitchFamily="18" charset="0"/>
                <a:cs typeface="Times New Roman" panose="02020603050405020304" pitchFamily="18" charset="0"/>
              </a:rPr>
              <a:t> = 10⁷ Гц.. Емкость плоского воздушного конденсатора контура С = 0,2 мкФ, </a:t>
            </a:r>
            <a:r>
              <a:rPr lang="ru-RU" sz="1100" dirty="0">
                <a:latin typeface="Times New Roman" panose="02020603050405020304" pitchFamily="18" charset="0"/>
                <a:cs typeface="Times New Roman" panose="02020603050405020304" pitchFamily="18" charset="0"/>
              </a:rPr>
              <a:t>расстояние между пластинами которого </a:t>
            </a:r>
            <a:r>
              <a:rPr lang="en-US" sz="1100" dirty="0" smtClean="0">
                <a:latin typeface="Times New Roman" panose="02020603050405020304" pitchFamily="18" charset="0"/>
                <a:cs typeface="Times New Roman" panose="02020603050405020304" pitchFamily="18" charset="0"/>
              </a:rPr>
              <a:t>d</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1 </a:t>
            </a:r>
            <a:r>
              <a:rPr lang="ru-RU" sz="1100" dirty="0" smtClean="0">
                <a:latin typeface="Times New Roman" panose="02020603050405020304" pitchFamily="18" charset="0"/>
                <a:cs typeface="Times New Roman" panose="02020603050405020304" pitchFamily="18" charset="0"/>
              </a:rPr>
              <a:t>мм. Какова максимальная </a:t>
            </a:r>
            <a:r>
              <a:rPr lang="ru-RU" sz="1100" dirty="0">
                <a:latin typeface="Times New Roman" panose="02020603050405020304" pitchFamily="18" charset="0"/>
                <a:cs typeface="Times New Roman" panose="02020603050405020304" pitchFamily="18" charset="0"/>
              </a:rPr>
              <a:t>напряженность электрического поля конденсатора в ходе колебаний Е</a:t>
            </a:r>
            <a:r>
              <a:rPr lang="en-US" sz="1100" baseline="-25000" dirty="0">
                <a:latin typeface="Times New Roman" panose="02020603050405020304" pitchFamily="18" charset="0"/>
                <a:cs typeface="Times New Roman" panose="02020603050405020304" pitchFamily="18" charset="0"/>
              </a:rPr>
              <a:t>max</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если </a:t>
            </a:r>
            <a:r>
              <a:rPr lang="ru-RU" sz="1100" dirty="0">
                <a:latin typeface="Times New Roman" panose="02020603050405020304" pitchFamily="18" charset="0"/>
                <a:cs typeface="Times New Roman" panose="02020603050405020304" pitchFamily="18" charset="0"/>
              </a:rPr>
              <a:t>максимальный ток в катушке индуктивности </a:t>
            </a:r>
            <a:r>
              <a:rPr lang="en-US" sz="1100" dirty="0" smtClean="0">
                <a:latin typeface="Times New Roman" panose="02020603050405020304" pitchFamily="18" charset="0"/>
                <a:cs typeface="Times New Roman" panose="02020603050405020304" pitchFamily="18" charset="0"/>
              </a:rPr>
              <a:t>I</a:t>
            </a:r>
            <a:r>
              <a:rPr lang="en-US" sz="1100" baseline="-25000" dirty="0" smtClean="0">
                <a:latin typeface="Times New Roman" panose="02020603050405020304" pitchFamily="18" charset="0"/>
                <a:cs typeface="Times New Roman" panose="02020603050405020304" pitchFamily="18" charset="0"/>
              </a:rPr>
              <a:t>max</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 1 </a:t>
            </a:r>
            <a:r>
              <a:rPr lang="ru-RU" sz="1100" dirty="0" smtClean="0">
                <a:latin typeface="Times New Roman" panose="02020603050405020304" pitchFamily="18" charset="0"/>
                <a:cs typeface="Times New Roman" panose="02020603050405020304" pitchFamily="18" charset="0"/>
              </a:rPr>
              <a:t>А?</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117д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endParaRPr lang="ru-RU" sz="1100" dirty="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                                                              Сила </a:t>
            </a:r>
            <a:r>
              <a:rPr lang="ru-RU" sz="1100" dirty="0">
                <a:latin typeface="Times New Roman" panose="02020603050405020304" pitchFamily="18" charset="0"/>
                <a:cs typeface="Times New Roman" panose="02020603050405020304" pitchFamily="18" charset="0"/>
              </a:rPr>
              <a:t>тока в идеальном колебательном </a:t>
            </a:r>
            <a:r>
              <a:rPr lang="ru-RU" sz="1100" dirty="0" smtClean="0">
                <a:latin typeface="Times New Roman" panose="02020603050405020304" pitchFamily="18" charset="0"/>
                <a:cs typeface="Times New Roman" panose="02020603050405020304" pitchFamily="18" charset="0"/>
              </a:rPr>
              <a:t>контуре</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меняется со временем так, как показано на рисунке.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Определите </a:t>
            </a:r>
            <a:r>
              <a:rPr lang="ru-RU" sz="1100" dirty="0">
                <a:latin typeface="Times New Roman" panose="02020603050405020304" pitchFamily="18" charset="0"/>
                <a:cs typeface="Times New Roman" panose="02020603050405020304" pitchFamily="18" charset="0"/>
              </a:rPr>
              <a:t>заряд конденсатора в момент времени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9 </a:t>
            </a:r>
            <a:r>
              <a:rPr lang="ru-RU" sz="1100" dirty="0" err="1">
                <a:latin typeface="Times New Roman" panose="02020603050405020304" pitchFamily="18" charset="0"/>
                <a:cs typeface="Times New Roman" panose="02020603050405020304" pitchFamily="18" charset="0"/>
              </a:rPr>
              <a:t>мкс</a:t>
            </a:r>
            <a:r>
              <a:rPr lang="ru-RU" sz="1100" dirty="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extLst>
              <a:ext uri="{28A0092B-C50C-407E-A947-70E740481C1C}">
                <a14:useLocalDpi xmlns:a14="http://schemas.microsoft.com/office/drawing/2010/main" val="0"/>
              </a:ext>
            </a:extLst>
          </a:blip>
          <a:srcRect t="58733" b="3016"/>
          <a:stretch/>
        </p:blipFill>
        <p:spPr bwMode="auto">
          <a:xfrm>
            <a:off x="1636292" y="1608659"/>
            <a:ext cx="2599055" cy="914400"/>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a:blip r:embed="rId3">
            <a:extLst>
              <a:ext uri="{28A0092B-C50C-407E-A947-70E740481C1C}">
                <a14:useLocalDpi xmlns:a14="http://schemas.microsoft.com/office/drawing/2010/main" val="0"/>
              </a:ext>
            </a:extLst>
          </a:blip>
          <a:stretch>
            <a:fillRect/>
          </a:stretch>
        </p:blipFill>
        <p:spPr>
          <a:xfrm>
            <a:off x="4519033" y="2601974"/>
            <a:ext cx="1262641" cy="1248288"/>
          </a:xfrm>
          <a:prstGeom prst="rect">
            <a:avLst/>
          </a:prstGeom>
        </p:spPr>
      </p:pic>
      <p:pic>
        <p:nvPicPr>
          <p:cNvPr id="6" name="Рисунок 5"/>
          <p:cNvPicPr/>
          <p:nvPr/>
        </p:nvPicPr>
        <p:blipFill rotWithShape="1">
          <a:blip r:embed="rId4">
            <a:extLst>
              <a:ext uri="{28A0092B-C50C-407E-A947-70E740481C1C}">
                <a14:useLocalDpi xmlns:a14="http://schemas.microsoft.com/office/drawing/2010/main" val="0"/>
              </a:ext>
            </a:extLst>
          </a:blip>
          <a:srcRect t="4927"/>
          <a:stretch/>
        </p:blipFill>
        <p:spPr bwMode="auto">
          <a:xfrm>
            <a:off x="564572" y="5568632"/>
            <a:ext cx="1752600" cy="97028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770914" y="391886"/>
            <a:ext cx="5138057" cy="3647152"/>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118д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электрической цепи ключ К длительное время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замкнут</a:t>
            </a:r>
            <a:r>
              <a:rPr lang="ru-RU" sz="1100" dirty="0">
                <a:latin typeface="Times New Roman" panose="02020603050405020304" pitchFamily="18" charset="0"/>
                <a:cs typeface="Times New Roman" panose="02020603050405020304" pitchFamily="18" charset="0"/>
              </a:rPr>
              <a:t>, ε = </a:t>
            </a:r>
            <a:r>
              <a:rPr lang="ru-RU" sz="1100" dirty="0" smtClean="0">
                <a:latin typeface="Times New Roman" panose="02020603050405020304" pitchFamily="18" charset="0"/>
                <a:cs typeface="Times New Roman" panose="02020603050405020304" pitchFamily="18" charset="0"/>
              </a:rPr>
              <a:t>6 </a:t>
            </a:r>
            <a:r>
              <a:rPr lang="ru-RU" sz="1100" dirty="0">
                <a:latin typeface="Times New Roman" panose="02020603050405020304" pitchFamily="18" charset="0"/>
                <a:cs typeface="Times New Roman" panose="02020603050405020304" pitchFamily="18" charset="0"/>
              </a:rPr>
              <a:t>В,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2 Ом,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1 </a:t>
            </a:r>
            <a:r>
              <a:rPr lang="ru-RU" sz="1100" dirty="0" err="1" smtClean="0">
                <a:latin typeface="Times New Roman" panose="02020603050405020304" pitchFamily="18" charset="0"/>
                <a:cs typeface="Times New Roman" panose="02020603050405020304" pitchFamily="18" charset="0"/>
              </a:rPr>
              <a:t>мГн</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a:t>
            </a:r>
            <a:r>
              <a:rPr lang="ru-RU" sz="1100" dirty="0" smtClean="0">
                <a:latin typeface="Times New Roman" panose="02020603050405020304" pitchFamily="18" charset="0"/>
                <a:cs typeface="Times New Roman" panose="02020603050405020304" pitchFamily="18" charset="0"/>
              </a:rPr>
              <a:t>момент </a:t>
            </a:r>
            <a:r>
              <a:rPr lang="en-US" sz="1100" dirty="0" smtClean="0">
                <a:latin typeface="Times New Roman" panose="02020603050405020304" pitchFamily="18" charset="0"/>
                <a:cs typeface="Times New Roman" panose="02020603050405020304" pitchFamily="18" charset="0"/>
              </a:rPr>
              <a:t>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0 ключ К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размыкают</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момент, когда в ходе возникших в контуре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электромагнитных </a:t>
            </a:r>
            <a:r>
              <a:rPr lang="ru-RU" sz="1100" dirty="0">
                <a:latin typeface="Times New Roman" panose="02020603050405020304" pitchFamily="18" charset="0"/>
                <a:cs typeface="Times New Roman" panose="02020603050405020304" pitchFamily="18" charset="0"/>
              </a:rPr>
              <a:t>колебаний </a:t>
            </a:r>
            <a:r>
              <a:rPr lang="ru-RU" sz="1100" dirty="0" smtClean="0">
                <a:latin typeface="Times New Roman" panose="02020603050405020304" pitchFamily="18" charset="0"/>
                <a:cs typeface="Times New Roman" panose="02020603050405020304" pitchFamily="18" charset="0"/>
              </a:rPr>
              <a:t>напряжение на конденсаторе</a:t>
            </a:r>
          </a:p>
          <a:p>
            <a:r>
              <a:rPr lang="ru-RU" sz="1100" dirty="0">
                <a:latin typeface="Times New Roman" panose="02020603050405020304" pitchFamily="18" charset="0"/>
                <a:cs typeface="Times New Roman" panose="02020603050405020304" pitchFamily="18" charset="0"/>
              </a:rPr>
              <a:t>р</a:t>
            </a:r>
            <a:r>
              <a:rPr lang="ru-RU" sz="1100" dirty="0" smtClean="0">
                <a:latin typeface="Times New Roman" panose="02020603050405020304" pitchFamily="18" charset="0"/>
                <a:cs typeface="Times New Roman" panose="02020603050405020304" pitchFamily="18" charset="0"/>
              </a:rPr>
              <a:t>авно ЭДС источника, сила </a:t>
            </a:r>
            <a:r>
              <a:rPr lang="ru-RU" sz="1100" dirty="0">
                <a:latin typeface="Times New Roman" panose="02020603050405020304" pitchFamily="18" charset="0"/>
                <a:cs typeface="Times New Roman" panose="02020603050405020304" pitchFamily="18" charset="0"/>
              </a:rPr>
              <a:t>тока в контуре </a:t>
            </a:r>
            <a:r>
              <a:rPr lang="en-US" sz="1100" dirty="0">
                <a:latin typeface="Times New Roman" panose="02020603050405020304" pitchFamily="18" charset="0"/>
                <a:cs typeface="Times New Roman" panose="02020603050405020304" pitchFamily="18" charset="0"/>
              </a:rPr>
              <a:t>I</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2,4 А. Найдите</a:t>
            </a:r>
          </a:p>
          <a:p>
            <a:r>
              <a:rPr lang="ru-RU" sz="1100" dirty="0">
                <a:latin typeface="Times New Roman" panose="02020603050405020304" pitchFamily="18" charset="0"/>
                <a:cs typeface="Times New Roman" panose="02020603050405020304" pitchFamily="18" charset="0"/>
              </a:rPr>
              <a:t>е</a:t>
            </a:r>
            <a:r>
              <a:rPr lang="ru-RU" sz="1100" dirty="0" smtClean="0">
                <a:latin typeface="Times New Roman" panose="02020603050405020304" pitchFamily="18" charset="0"/>
                <a:cs typeface="Times New Roman" panose="02020603050405020304" pitchFamily="18" charset="0"/>
              </a:rPr>
              <a:t>мкость конденсатора С. Сопротивлением </a:t>
            </a:r>
            <a:r>
              <a:rPr lang="ru-RU" sz="1100" dirty="0">
                <a:latin typeface="Times New Roman" panose="02020603050405020304" pitchFamily="18" charset="0"/>
                <a:cs typeface="Times New Roman" panose="02020603050405020304" pitchFamily="18" charset="0"/>
              </a:rPr>
              <a:t>проводов 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активным </a:t>
            </a:r>
            <a:r>
              <a:rPr lang="ru-RU" sz="1100" dirty="0">
                <a:latin typeface="Times New Roman" panose="02020603050405020304" pitchFamily="18" charset="0"/>
                <a:cs typeface="Times New Roman" panose="02020603050405020304" pitchFamily="18" charset="0"/>
              </a:rPr>
              <a:t>сопротивлением </a:t>
            </a:r>
            <a:r>
              <a:rPr lang="ru-RU" sz="1100" dirty="0" smtClean="0">
                <a:latin typeface="Times New Roman" panose="02020603050405020304" pitchFamily="18" charset="0"/>
                <a:cs typeface="Times New Roman" panose="02020603050405020304" pitchFamily="18" charset="0"/>
              </a:rPr>
              <a:t>катушки </a:t>
            </a:r>
            <a:r>
              <a:rPr lang="ru-RU" sz="1100" dirty="0">
                <a:latin typeface="Times New Roman" panose="02020603050405020304" pitchFamily="18" charset="0"/>
                <a:cs typeface="Times New Roman" panose="02020603050405020304" pitchFamily="18" charset="0"/>
              </a:rPr>
              <a:t>индуктивности пренебречь. </a:t>
            </a:r>
            <a:r>
              <a:rPr lang="ru-RU" sz="1100" dirty="0" smtClean="0">
                <a:latin typeface="Times New Roman" panose="02020603050405020304" pitchFamily="18" charset="0"/>
                <a:cs typeface="Times New Roman" panose="02020603050405020304" pitchFamily="18" charset="0"/>
              </a:rPr>
              <a:t> </a:t>
            </a:r>
          </a:p>
          <a:p>
            <a:endParaRPr lang="ru-RU" sz="1100" dirty="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119д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Период свободных электромагнитных колебаний в идеальном колебательном контуре, состоящем из конденсатора и катушки индуктивности, равен 6,3 </a:t>
            </a:r>
            <a:r>
              <a:rPr lang="ru-RU" sz="1100" dirty="0" err="1">
                <a:latin typeface="Times New Roman" panose="02020603050405020304" pitchFamily="18" charset="0"/>
                <a:cs typeface="Times New Roman" panose="02020603050405020304" pitchFamily="18" charset="0"/>
              </a:rPr>
              <a:t>мкс</a:t>
            </a:r>
            <a:r>
              <a:rPr lang="ru-RU" sz="1100" dirty="0">
                <a:latin typeface="Times New Roman" panose="02020603050405020304" pitchFamily="18" charset="0"/>
                <a:cs typeface="Times New Roman" panose="02020603050405020304" pitchFamily="18" charset="0"/>
              </a:rPr>
              <a:t>. Амплитуда колебаний силы тока </a:t>
            </a:r>
            <a:r>
              <a:rPr lang="en-US" sz="1100" dirty="0">
                <a:latin typeface="Times New Roman" panose="02020603050405020304" pitchFamily="18" charset="0"/>
                <a:cs typeface="Times New Roman" panose="02020603050405020304" pitchFamily="18" charset="0"/>
              </a:rPr>
              <a:t>I</a:t>
            </a:r>
            <a:r>
              <a:rPr lang="en-US" sz="1100" baseline="-25000" dirty="0">
                <a:latin typeface="Times New Roman" panose="02020603050405020304" pitchFamily="18" charset="0"/>
                <a:cs typeface="Times New Roman" panose="02020603050405020304" pitchFamily="18" charset="0"/>
              </a:rPr>
              <a:t>max</a:t>
            </a:r>
            <a:r>
              <a:rPr lang="ru-RU" sz="1100" dirty="0">
                <a:latin typeface="Times New Roman" panose="02020603050405020304" pitchFamily="18" charset="0"/>
                <a:cs typeface="Times New Roman" panose="02020603050405020304" pitchFamily="18" charset="0"/>
              </a:rPr>
              <a:t> = 5 мА. В момент времени </a:t>
            </a:r>
            <a:r>
              <a:rPr lang="en-US" sz="1100" dirty="0">
                <a:latin typeface="Times New Roman" panose="02020603050405020304" pitchFamily="18" charset="0"/>
                <a:cs typeface="Times New Roman" panose="02020603050405020304" pitchFamily="18" charset="0"/>
              </a:rPr>
              <a:t>t</a:t>
            </a:r>
            <a:r>
              <a:rPr lang="ru-RU" sz="1100" dirty="0">
                <a:latin typeface="Times New Roman" panose="02020603050405020304" pitchFamily="18" charset="0"/>
                <a:cs typeface="Times New Roman" panose="02020603050405020304" pitchFamily="18" charset="0"/>
              </a:rPr>
              <a:t> з</a:t>
            </a:r>
            <a:r>
              <a:rPr lang="ru-RU" sz="1100" dirty="0" smtClean="0">
                <a:latin typeface="Times New Roman" panose="02020603050405020304" pitchFamily="18" charset="0"/>
                <a:cs typeface="Times New Roman" panose="02020603050405020304" pitchFamily="18" charset="0"/>
              </a:rPr>
              <a:t>аряд </a:t>
            </a:r>
            <a:r>
              <a:rPr lang="ru-RU" sz="1100" dirty="0">
                <a:latin typeface="Times New Roman" panose="02020603050405020304" pitchFamily="18" charset="0"/>
                <a:cs typeface="Times New Roman" panose="02020603050405020304" pitchFamily="18" charset="0"/>
              </a:rPr>
              <a:t>конденсатора </a:t>
            </a:r>
            <a:r>
              <a:rPr lang="ru-RU" sz="1100" dirty="0" smtClean="0">
                <a:latin typeface="Times New Roman" panose="02020603050405020304" pitchFamily="18" charset="0"/>
                <a:cs typeface="Times New Roman" panose="02020603050405020304" pitchFamily="18" charset="0"/>
              </a:rPr>
              <a:t>равен 3 </a:t>
            </a:r>
            <a:r>
              <a:rPr lang="ru-RU" sz="1100" dirty="0" err="1" smtClean="0">
                <a:latin typeface="Times New Roman" panose="02020603050405020304" pitchFamily="18" charset="0"/>
                <a:cs typeface="Times New Roman" panose="02020603050405020304" pitchFamily="18" charset="0"/>
              </a:rPr>
              <a:t>нКл</a:t>
            </a:r>
            <a:r>
              <a:rPr lang="ru-RU" sz="1100" dirty="0" smtClean="0">
                <a:latin typeface="Times New Roman" panose="02020603050405020304" pitchFamily="18" charset="0"/>
                <a:cs typeface="Times New Roman" panose="02020603050405020304" pitchFamily="18" charset="0"/>
              </a:rPr>
              <a:t>. Найдите силу тока в катушке в этот момент.</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120д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Напряжение </a:t>
            </a:r>
            <a:r>
              <a:rPr lang="ru-RU" sz="1100" dirty="0">
                <a:latin typeface="Times New Roman" panose="02020603050405020304" pitchFamily="18" charset="0"/>
                <a:cs typeface="Times New Roman" panose="02020603050405020304" pitchFamily="18" charset="0"/>
              </a:rPr>
              <a:t>в идеальном колебательном контуре меняется со временем так, как показано на рисунке. Определите </a:t>
            </a:r>
            <a:r>
              <a:rPr lang="ru-RU" sz="1100" dirty="0" smtClean="0">
                <a:latin typeface="Times New Roman" panose="02020603050405020304" pitchFamily="18" charset="0"/>
                <a:cs typeface="Times New Roman" panose="02020603050405020304" pitchFamily="18" charset="0"/>
              </a:rPr>
              <a:t>силу тока в катушке </a:t>
            </a:r>
            <a:r>
              <a:rPr lang="ru-RU" sz="1100" dirty="0">
                <a:latin typeface="Times New Roman" panose="02020603050405020304" pitchFamily="18" charset="0"/>
                <a:cs typeface="Times New Roman" panose="02020603050405020304" pitchFamily="18" charset="0"/>
              </a:rPr>
              <a:t>в момент времени </a:t>
            </a:r>
            <a:r>
              <a:rPr lang="en-US" sz="1100" dirty="0" smtClean="0">
                <a:latin typeface="Times New Roman" panose="02020603050405020304" pitchFamily="18" charset="0"/>
                <a:cs typeface="Times New Roman" panose="02020603050405020304" pitchFamily="18" charset="0"/>
              </a:rPr>
              <a:t>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1,5 </a:t>
            </a:r>
            <a:r>
              <a:rPr lang="ru-RU" sz="1100" dirty="0" err="1" smtClean="0">
                <a:latin typeface="Times New Roman" panose="02020603050405020304" pitchFamily="18" charset="0"/>
                <a:cs typeface="Times New Roman" panose="02020603050405020304" pitchFamily="18" charset="0"/>
              </a:rPr>
              <a:t>мс</a:t>
            </a:r>
            <a:r>
              <a:rPr lang="ru-RU" sz="1100" dirty="0" smtClean="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8" name="Рисунок 7"/>
          <p:cNvPicPr/>
          <p:nvPr/>
        </p:nvPicPr>
        <p:blipFill rotWithShape="1">
          <a:blip r:embed="rId5">
            <a:extLst>
              <a:ext uri="{28A0092B-C50C-407E-A947-70E740481C1C}">
                <a14:useLocalDpi xmlns:a14="http://schemas.microsoft.com/office/drawing/2010/main" val="0"/>
              </a:ext>
            </a:extLst>
          </a:blip>
          <a:srcRect l="29408" t="61256" r="6089"/>
          <a:stretch/>
        </p:blipFill>
        <p:spPr bwMode="auto">
          <a:xfrm>
            <a:off x="10630989" y="391886"/>
            <a:ext cx="1561011" cy="1068026"/>
          </a:xfrm>
          <a:prstGeom prst="rect">
            <a:avLst/>
          </a:prstGeom>
          <a:ln>
            <a:noFill/>
          </a:ln>
          <a:extLst>
            <a:ext uri="{53640926-AAD7-44D8-BBD7-CCE9431645EC}">
              <a14:shadowObscured xmlns:a14="http://schemas.microsoft.com/office/drawing/2010/main"/>
            </a:ext>
          </a:ex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5679" y="3492991"/>
            <a:ext cx="2970727" cy="1762631"/>
          </a:xfrm>
          <a:prstGeom prst="rect">
            <a:avLst/>
          </a:prstGeom>
        </p:spPr>
      </p:pic>
    </p:spTree>
    <p:extLst>
      <p:ext uri="{BB962C8B-B14F-4D97-AF65-F5344CB8AC3E}">
        <p14:creationId xmlns:p14="http://schemas.microsoft.com/office/powerpoint/2010/main" val="361133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13</a:t>
            </a:fld>
            <a:endParaRPr lang="ru-RU"/>
          </a:p>
        </p:txBody>
      </p:sp>
      <p:sp>
        <p:nvSpPr>
          <p:cNvPr id="3" name="TextBox 2"/>
          <p:cNvSpPr txBox="1"/>
          <p:nvPr/>
        </p:nvSpPr>
        <p:spPr>
          <a:xfrm>
            <a:off x="411480" y="170601"/>
            <a:ext cx="5600700" cy="6863417"/>
          </a:xfrm>
          <a:prstGeom prst="rect">
            <a:avLst/>
          </a:prstGeom>
          <a:noFill/>
        </p:spPr>
        <p:txBody>
          <a:bodyPr wrap="square" rtlCol="0">
            <a:spAutoFit/>
          </a:bodyPr>
          <a:lstStyle/>
          <a:p>
            <a:pPr algn="ctr"/>
            <a:r>
              <a:rPr lang="ru-RU" sz="1100" b="1" dirty="0" smtClean="0">
                <a:latin typeface="Times New Roman" panose="02020603050405020304" pitchFamily="18" charset="0"/>
                <a:cs typeface="Times New Roman" panose="02020603050405020304" pitchFamily="18" charset="0"/>
              </a:rPr>
              <a:t>МАГНЕТИЗМ</a:t>
            </a: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121д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Ион ускоряется в электрическом поле с разностью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потенциалов </a:t>
            </a:r>
            <a:r>
              <a:rPr lang="en-US" sz="1100" dirty="0">
                <a:latin typeface="Times New Roman" panose="02020603050405020304" pitchFamily="18" charset="0"/>
                <a:cs typeface="Times New Roman" panose="02020603050405020304" pitchFamily="18" charset="0"/>
              </a:rPr>
              <a:t>U</a:t>
            </a:r>
            <a:r>
              <a:rPr lang="ru-RU" sz="1100" dirty="0">
                <a:latin typeface="Times New Roman" panose="02020603050405020304" pitchFamily="18" charset="0"/>
                <a:cs typeface="Times New Roman" panose="02020603050405020304" pitchFamily="18" charset="0"/>
              </a:rPr>
              <a:t> = 10 </a:t>
            </a:r>
            <a:r>
              <a:rPr lang="ru-RU" sz="1100" dirty="0" err="1">
                <a:latin typeface="Times New Roman" panose="02020603050405020304" pitchFamily="18" charset="0"/>
                <a:cs typeface="Times New Roman" panose="02020603050405020304" pitchFamily="18" charset="0"/>
              </a:rPr>
              <a:t>кВ</a:t>
            </a:r>
            <a:r>
              <a:rPr lang="ru-RU" sz="1100" dirty="0">
                <a:latin typeface="Times New Roman" panose="02020603050405020304" pitchFamily="18" charset="0"/>
                <a:cs typeface="Times New Roman" panose="02020603050405020304" pitchFamily="18" charset="0"/>
              </a:rPr>
              <a:t> и влетает в однородное магнитное поле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перпендикулярно </a:t>
            </a:r>
            <a:r>
              <a:rPr lang="ru-RU" sz="1100" dirty="0">
                <a:latin typeface="Times New Roman" panose="02020603050405020304" pitchFamily="18" charset="0"/>
                <a:cs typeface="Times New Roman" panose="02020603050405020304" pitchFamily="18" charset="0"/>
              </a:rPr>
              <a:t>вектору его индукции В. Радиус траектории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движения </a:t>
            </a:r>
            <a:r>
              <a:rPr lang="ru-RU" sz="1100" dirty="0">
                <a:latin typeface="Times New Roman" panose="02020603050405020304" pitchFamily="18" charset="0"/>
                <a:cs typeface="Times New Roman" panose="02020603050405020304" pitchFamily="18" charset="0"/>
              </a:rPr>
              <a:t>иона в магнитном поле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0,2 м, </a:t>
            </a:r>
            <a:r>
              <a:rPr lang="ru-RU" sz="1100" dirty="0" smtClean="0">
                <a:latin typeface="Times New Roman" panose="02020603050405020304" pitchFamily="18" charset="0"/>
                <a:cs typeface="Times New Roman" panose="02020603050405020304" pitchFamily="18" charset="0"/>
              </a:rPr>
              <a:t>модуль индукции</a:t>
            </a:r>
          </a:p>
          <a:p>
            <a:r>
              <a:rPr lang="ru-RU" sz="1100" dirty="0" smtClean="0">
                <a:latin typeface="Times New Roman" panose="02020603050405020304" pitchFamily="18" charset="0"/>
                <a:cs typeface="Times New Roman" panose="02020603050405020304" pitchFamily="18" charset="0"/>
              </a:rPr>
              <a:t>магнитного поля В = 0,5 Тл. Определите отношение </a:t>
            </a:r>
            <a:r>
              <a:rPr lang="ru-RU" sz="1100" dirty="0">
                <a:latin typeface="Times New Roman" panose="02020603050405020304" pitchFamily="18" charset="0"/>
                <a:cs typeface="Times New Roman" panose="02020603050405020304" pitchFamily="18" charset="0"/>
              </a:rPr>
              <a:t>массы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иона </a:t>
            </a:r>
            <a:r>
              <a:rPr lang="ru-RU" sz="1100" dirty="0">
                <a:latin typeface="Times New Roman" panose="02020603050405020304" pitchFamily="18" charset="0"/>
                <a:cs typeface="Times New Roman" panose="02020603050405020304" pitchFamily="18" charset="0"/>
              </a:rPr>
              <a:t>к его электрическому заряду </a:t>
            </a:r>
            <a:r>
              <a:rPr lang="en-US" sz="1100" dirty="0">
                <a:latin typeface="Times New Roman" panose="02020603050405020304" pitchFamily="18" charset="0"/>
                <a:cs typeface="Times New Roman" panose="02020603050405020304" pitchFamily="18" charset="0"/>
              </a:rPr>
              <a:t>m </a:t>
            </a:r>
            <a:r>
              <a:rPr lang="ru-RU"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q</a:t>
            </a:r>
            <a:r>
              <a:rPr lang="ru-RU" sz="1100" dirty="0" smtClean="0">
                <a:latin typeface="Times New Roman" panose="02020603050405020304" pitchFamily="18" charset="0"/>
                <a:cs typeface="Times New Roman" panose="02020603050405020304" pitchFamily="18" charset="0"/>
              </a:rPr>
              <a:t>. Кинетической энергией</a:t>
            </a:r>
          </a:p>
          <a:p>
            <a:r>
              <a:rPr lang="ru-RU" sz="1100" dirty="0" smtClean="0">
                <a:latin typeface="Times New Roman" panose="02020603050405020304" pitchFamily="18" charset="0"/>
                <a:cs typeface="Times New Roman" panose="02020603050405020304" pitchFamily="18" charset="0"/>
              </a:rPr>
              <a:t>иона </a:t>
            </a:r>
            <a:r>
              <a:rPr lang="ru-RU" sz="1100" dirty="0">
                <a:latin typeface="Times New Roman" panose="02020603050405020304" pitchFamily="18" charset="0"/>
                <a:cs typeface="Times New Roman" panose="02020603050405020304" pitchFamily="18" charset="0"/>
              </a:rPr>
              <a:t>при его вылете </a:t>
            </a:r>
            <a:r>
              <a:rPr lang="ru-RU" sz="1100" dirty="0" smtClean="0">
                <a:latin typeface="Times New Roman" panose="02020603050405020304" pitchFamily="18" charset="0"/>
                <a:cs typeface="Times New Roman" panose="02020603050405020304" pitchFamily="18" charset="0"/>
              </a:rPr>
              <a:t>из источника пренебречь.</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122д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a:t>
            </a:r>
            <a:r>
              <a:rPr lang="ru-RU" sz="1100" dirty="0" smtClean="0">
                <a:latin typeface="Times New Roman" panose="02020603050405020304" pitchFamily="18" charset="0"/>
                <a:cs typeface="Times New Roman" panose="02020603050405020304" pitchFamily="18" charset="0"/>
              </a:rPr>
              <a:t>роволочная </a:t>
            </a:r>
            <a:r>
              <a:rPr lang="ru-RU" sz="1100" dirty="0">
                <a:latin typeface="Times New Roman" panose="02020603050405020304" pitchFamily="18" charset="0"/>
                <a:cs typeface="Times New Roman" panose="02020603050405020304" pitchFamily="18" charset="0"/>
              </a:rPr>
              <a:t>рамка </a:t>
            </a:r>
            <a:r>
              <a:rPr lang="ru-RU" sz="1100" dirty="0" smtClean="0">
                <a:latin typeface="Times New Roman" panose="02020603050405020304" pitchFamily="18" charset="0"/>
                <a:cs typeface="Times New Roman" panose="02020603050405020304" pitchFamily="18" charset="0"/>
              </a:rPr>
              <a:t>с сопротивлением </a:t>
            </a:r>
            <a:r>
              <a:rPr lang="en-US" sz="1100" dirty="0" smtClean="0">
                <a:latin typeface="Times New Roman" panose="02020603050405020304" pitchFamily="18" charset="0"/>
                <a:cs typeface="Times New Roman" panose="02020603050405020304" pitchFamily="18" charset="0"/>
              </a:rPr>
              <a:t>R = </a:t>
            </a:r>
            <a:r>
              <a:rPr lang="ru-RU" sz="1100" dirty="0" smtClean="0">
                <a:latin typeface="Times New Roman" panose="02020603050405020304" pitchFamily="18" charset="0"/>
                <a:cs typeface="Times New Roman" panose="02020603050405020304" pitchFamily="18" charset="0"/>
              </a:rPr>
              <a:t>0,2 Ом</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находится </a:t>
            </a:r>
            <a:r>
              <a:rPr lang="ru-RU" sz="1100" dirty="0">
                <a:latin typeface="Times New Roman" panose="02020603050405020304" pitchFamily="18" charset="0"/>
                <a:cs typeface="Times New Roman" panose="02020603050405020304" pitchFamily="18" charset="0"/>
              </a:rPr>
              <a:t>в однородном магнитном поле с индукцией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a:t>
            </a:r>
            <a:r>
              <a:rPr lang="ru-RU" sz="1100" dirty="0">
                <a:latin typeface="Times New Roman" panose="02020603050405020304" pitchFamily="18" charset="0"/>
                <a:cs typeface="Times New Roman" panose="02020603050405020304" pitchFamily="18" charset="0"/>
              </a:rPr>
              <a:t>. На рисунке изображено изменение проекции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вектора </a:t>
            </a:r>
            <a:r>
              <a:rPr lang="ru-RU" sz="1100" dirty="0">
                <a:latin typeface="Times New Roman" panose="02020603050405020304" pitchFamily="18" charset="0"/>
                <a:cs typeface="Times New Roman" panose="02020603050405020304" pitchFamily="18" charset="0"/>
              </a:rPr>
              <a:t>В на перпендикуляр к плоскости рамки с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течением </a:t>
            </a:r>
            <a:r>
              <a:rPr lang="ru-RU" sz="1100" dirty="0">
                <a:latin typeface="Times New Roman" panose="02020603050405020304" pitchFamily="18" charset="0"/>
                <a:cs typeface="Times New Roman" panose="02020603050405020304" pitchFamily="18" charset="0"/>
              </a:rPr>
              <a:t>времени. За время </a:t>
            </a:r>
            <a:r>
              <a:rPr lang="en-US" sz="1100" dirty="0">
                <a:latin typeface="Times New Roman" panose="02020603050405020304" pitchFamily="18" charset="0"/>
                <a:cs typeface="Times New Roman" panose="02020603050405020304" pitchFamily="18" charset="0"/>
              </a:rPr>
              <a:t>t</a:t>
            </a:r>
            <a:r>
              <a:rPr lang="ru-RU" sz="1100" dirty="0">
                <a:latin typeface="Times New Roman" panose="02020603050405020304" pitchFamily="18" charset="0"/>
                <a:cs typeface="Times New Roman" panose="02020603050405020304" pitchFamily="18" charset="0"/>
              </a:rPr>
              <a:t> = 10 с в рамке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выделяется </a:t>
            </a:r>
            <a:r>
              <a:rPr lang="ru-RU" sz="1100" dirty="0">
                <a:latin typeface="Times New Roman" panose="02020603050405020304" pitchFamily="18" charset="0"/>
                <a:cs typeface="Times New Roman" panose="02020603050405020304" pitchFamily="18" charset="0"/>
              </a:rPr>
              <a:t>количество теплоты </a:t>
            </a:r>
            <a:r>
              <a:rPr lang="en-US" sz="1100" dirty="0">
                <a:latin typeface="Times New Roman" panose="02020603050405020304" pitchFamily="18" charset="0"/>
                <a:cs typeface="Times New Roman" panose="02020603050405020304" pitchFamily="18" charset="0"/>
              </a:rPr>
              <a:t>Q</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4,1 </a:t>
            </a:r>
            <a:r>
              <a:rPr lang="ru-RU" sz="1100" dirty="0">
                <a:latin typeface="Times New Roman" panose="02020603050405020304" pitchFamily="18" charset="0"/>
                <a:cs typeface="Times New Roman" panose="02020603050405020304" pitchFamily="18" charset="0"/>
              </a:rPr>
              <a:t>мДж</a:t>
            </a:r>
            <a:r>
              <a:rPr lang="ru-RU" sz="1100" dirty="0" smtClean="0">
                <a:latin typeface="Times New Roman" panose="02020603050405020304" pitchFamily="18" charset="0"/>
                <a:cs typeface="Times New Roman" panose="02020603050405020304" pitchFamily="18" charset="0"/>
              </a:rPr>
              <a:t>. Какова</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площадь рамки?</a:t>
            </a:r>
          </a:p>
          <a:p>
            <a:endParaRPr lang="ru-RU" sz="1100" dirty="0" smtClean="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123д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однородном магнитном поле с индукцией В,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направленной </a:t>
            </a:r>
            <a:r>
              <a:rPr lang="ru-RU" sz="1100" dirty="0">
                <a:latin typeface="Times New Roman" panose="02020603050405020304" pitchFamily="18" charset="0"/>
                <a:cs typeface="Times New Roman" panose="02020603050405020304" pitchFamily="18" charset="0"/>
              </a:rPr>
              <a:t>вертикально </a:t>
            </a:r>
            <a:r>
              <a:rPr lang="ru-RU" sz="1100" dirty="0" smtClean="0">
                <a:latin typeface="Times New Roman" panose="02020603050405020304" pitchFamily="18" charset="0"/>
                <a:cs typeface="Times New Roman" panose="02020603050405020304" pitchFamily="18" charset="0"/>
              </a:rPr>
              <a:t>вниз</a:t>
            </a:r>
            <a:r>
              <a:rPr lang="ru-RU" sz="1100" dirty="0">
                <a:latin typeface="Times New Roman" panose="02020603050405020304" pitchFamily="18" charset="0"/>
                <a:cs typeface="Times New Roman" panose="02020603050405020304" pitchFamily="18" charset="0"/>
              </a:rPr>
              <a:t>, равномерно вращается по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окружности </a:t>
            </a:r>
            <a:r>
              <a:rPr lang="ru-RU" sz="1100" dirty="0">
                <a:latin typeface="Times New Roman" panose="02020603050405020304" pitchFamily="18" charset="0"/>
                <a:cs typeface="Times New Roman" panose="02020603050405020304" pitchFamily="18" charset="0"/>
              </a:rPr>
              <a:t>в горизонтальной плоскости против часовой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стрелки </a:t>
            </a:r>
            <a:r>
              <a:rPr lang="ru-RU" sz="1100" dirty="0">
                <a:latin typeface="Times New Roman" panose="02020603050405020304" pitchFamily="18" charset="0"/>
                <a:cs typeface="Times New Roman" panose="02020603050405020304" pitchFamily="18" charset="0"/>
              </a:rPr>
              <a:t>отрицательно заряженный </a:t>
            </a:r>
            <a:r>
              <a:rPr lang="ru-RU" sz="1100" dirty="0" smtClean="0">
                <a:latin typeface="Times New Roman" panose="02020603050405020304" pitchFamily="18" charset="0"/>
                <a:cs typeface="Times New Roman" panose="02020603050405020304" pitchFamily="18" charset="0"/>
              </a:rPr>
              <a:t>шарик, подвешенный </a:t>
            </a:r>
          </a:p>
          <a:p>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нити длиной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(конический маятник). </a:t>
            </a:r>
            <a:r>
              <a:rPr lang="ru-RU" sz="1100" dirty="0" smtClean="0">
                <a:latin typeface="Times New Roman" panose="02020603050405020304" pitchFamily="18" charset="0"/>
                <a:cs typeface="Times New Roman" panose="02020603050405020304" pitchFamily="18" charset="0"/>
              </a:rPr>
              <a:t>Угол </a:t>
            </a:r>
            <a:r>
              <a:rPr lang="ru-RU" sz="1100" dirty="0">
                <a:latin typeface="Times New Roman" panose="02020603050405020304" pitchFamily="18" charset="0"/>
                <a:cs typeface="Times New Roman" panose="02020603050405020304" pitchFamily="18" charset="0"/>
              </a:rPr>
              <a:t>отклонения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нити </a:t>
            </a:r>
            <a:r>
              <a:rPr lang="ru-RU" sz="1100" dirty="0">
                <a:latin typeface="Times New Roman" panose="02020603050405020304" pitchFamily="18" charset="0"/>
                <a:cs typeface="Times New Roman" panose="02020603050405020304" pitchFamily="18" charset="0"/>
              </a:rPr>
              <a:t>от вертикали равен α, скорость </a:t>
            </a:r>
            <a:r>
              <a:rPr lang="ru-RU" sz="1100" dirty="0" smtClean="0">
                <a:latin typeface="Times New Roman" panose="02020603050405020304" pitchFamily="18" charset="0"/>
                <a:cs typeface="Times New Roman" panose="02020603050405020304" pitchFamily="18" charset="0"/>
              </a:rPr>
              <a:t>вращения </a:t>
            </a:r>
            <a:r>
              <a:rPr lang="ru-RU" sz="1100" dirty="0">
                <a:latin typeface="Times New Roman" panose="02020603050405020304" pitchFamily="18" charset="0"/>
                <a:cs typeface="Times New Roman" panose="02020603050405020304" pitchFamily="18" charset="0"/>
              </a:rPr>
              <a:t>шарика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равна </a:t>
            </a:r>
            <a:r>
              <a:rPr lang="ru-RU" sz="1100" dirty="0">
                <a:latin typeface="Times New Roman" panose="02020603050405020304" pitchFamily="18" charset="0"/>
                <a:cs typeface="Times New Roman" panose="02020603050405020304" pitchFamily="18" charset="0"/>
              </a:rPr>
              <a:t>υ. Найти </a:t>
            </a:r>
            <a:r>
              <a:rPr lang="ru-RU" sz="1100" dirty="0" smtClean="0">
                <a:latin typeface="Times New Roman" panose="02020603050405020304" pitchFamily="18" charset="0"/>
                <a:cs typeface="Times New Roman" panose="02020603050405020304" pitchFamily="18" charset="0"/>
              </a:rPr>
              <a:t>отношение массы шарика к заряду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 </a:t>
            </a:r>
            <a:r>
              <a:rPr lang="en-US" sz="1100" dirty="0">
                <a:latin typeface="Times New Roman" panose="02020603050405020304" pitchFamily="18" charset="0"/>
                <a:cs typeface="Times New Roman" panose="02020603050405020304" pitchFamily="18" charset="0"/>
              </a:rPr>
              <a:t>q</a:t>
            </a:r>
            <a:r>
              <a:rPr lang="ru-RU" sz="1100" dirty="0" smtClean="0">
                <a:latin typeface="Times New Roman" panose="02020603050405020304" pitchFamily="18" charset="0"/>
                <a:cs typeface="Times New Roman" panose="02020603050405020304" pitchFamily="18" charset="0"/>
              </a:rPr>
              <a:t>.</a:t>
            </a:r>
          </a:p>
          <a:p>
            <a:endParaRPr lang="ru-RU" sz="1100" b="1" u="sng"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124д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Металлический </a:t>
            </a:r>
            <a:r>
              <a:rPr lang="ru-RU" sz="1100" dirty="0">
                <a:latin typeface="Times New Roman" panose="02020603050405020304" pitchFamily="18" charset="0"/>
                <a:cs typeface="Times New Roman" panose="02020603050405020304" pitchFamily="18" charset="0"/>
              </a:rPr>
              <a:t>стержень, согнутый в виде буквы П, закреплен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 горизонтальной </a:t>
            </a:r>
            <a:r>
              <a:rPr lang="ru-RU" sz="1100" dirty="0">
                <a:latin typeface="Times New Roman" panose="02020603050405020304" pitchFamily="18" charset="0"/>
                <a:cs typeface="Times New Roman" panose="02020603050405020304" pitchFamily="18" charset="0"/>
              </a:rPr>
              <a:t>плоскости. На параллельные стороны стержня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опирается </a:t>
            </a:r>
            <a:r>
              <a:rPr lang="ru-RU" sz="1100" dirty="0">
                <a:latin typeface="Times New Roman" panose="02020603050405020304" pitchFamily="18" charset="0"/>
                <a:cs typeface="Times New Roman" panose="02020603050405020304" pitchFamily="18" charset="0"/>
              </a:rPr>
              <a:t>концами перпендикулярная перемычка массой 92 г 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длиной </a:t>
            </a:r>
            <a:r>
              <a:rPr lang="ru-RU" sz="1100" dirty="0">
                <a:latin typeface="Times New Roman" panose="02020603050405020304" pitchFamily="18" charset="0"/>
                <a:cs typeface="Times New Roman" panose="02020603050405020304" pitchFamily="18" charset="0"/>
              </a:rPr>
              <a:t>1,5 м. Сопротивление перемычки равно </a:t>
            </a:r>
            <a:r>
              <a:rPr lang="en-US" sz="1100" dirty="0" smtClean="0">
                <a:latin typeface="Times New Roman" panose="02020603050405020304" pitchFamily="18" charset="0"/>
                <a:cs typeface="Times New Roman" panose="02020603050405020304" pitchFamily="18" charset="0"/>
              </a:rPr>
              <a:t>R</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Вся система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находится </a:t>
            </a:r>
            <a:r>
              <a:rPr lang="ru-RU" sz="1100" dirty="0">
                <a:latin typeface="Times New Roman" panose="02020603050405020304" pitchFamily="18" charset="0"/>
                <a:cs typeface="Times New Roman" panose="02020603050405020304" pitchFamily="18" charset="0"/>
              </a:rPr>
              <a:t>в однородном вертикальном магнитном поле с индукцией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0,1 </a:t>
            </a:r>
            <a:r>
              <a:rPr lang="ru-RU" sz="1100" dirty="0">
                <a:latin typeface="Times New Roman" panose="02020603050405020304" pitchFamily="18" charset="0"/>
                <a:cs typeface="Times New Roman" panose="02020603050405020304" pitchFamily="18" charset="0"/>
              </a:rPr>
              <a:t>Тл. </a:t>
            </a:r>
            <a:r>
              <a:rPr lang="ru-RU" sz="1100" dirty="0" smtClean="0">
                <a:latin typeface="Times New Roman" panose="02020603050405020304" pitchFamily="18" charset="0"/>
                <a:cs typeface="Times New Roman" panose="02020603050405020304" pitchFamily="18" charset="0"/>
              </a:rPr>
              <a:t>Перемычка будет </a:t>
            </a:r>
            <a:r>
              <a:rPr lang="ru-RU" sz="1100" dirty="0">
                <a:latin typeface="Times New Roman" panose="02020603050405020304" pitchFamily="18" charset="0"/>
                <a:cs typeface="Times New Roman" panose="02020603050405020304" pitchFamily="18" charset="0"/>
              </a:rPr>
              <a:t>двигаться </a:t>
            </a:r>
            <a:r>
              <a:rPr lang="ru-RU" sz="1100" dirty="0" smtClean="0">
                <a:latin typeface="Times New Roman" panose="02020603050405020304" pitchFamily="18" charset="0"/>
                <a:cs typeface="Times New Roman" panose="02020603050405020304" pitchFamily="18" charset="0"/>
              </a:rPr>
              <a:t>со скоростью 4 м/с, </a:t>
            </a:r>
            <a:r>
              <a:rPr lang="ru-RU" sz="1100" dirty="0">
                <a:latin typeface="Times New Roman" panose="02020603050405020304" pitchFamily="18" charset="0"/>
                <a:cs typeface="Times New Roman" panose="02020603050405020304" pitchFamily="18" charset="0"/>
              </a:rPr>
              <a:t>если к ней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приложить </a:t>
            </a:r>
            <a:r>
              <a:rPr lang="ru-RU" sz="1100" dirty="0">
                <a:latin typeface="Times New Roman" panose="02020603050405020304" pitchFamily="18" charset="0"/>
                <a:cs typeface="Times New Roman" panose="02020603050405020304" pitchFamily="18" charset="0"/>
              </a:rPr>
              <a:t>постоянную горизонтальную силу </a:t>
            </a:r>
            <a:r>
              <a:rPr lang="ru-RU" sz="1100" dirty="0" smtClean="0">
                <a:latin typeface="Times New Roman" panose="02020603050405020304" pitchFamily="18" charset="0"/>
                <a:cs typeface="Times New Roman" panose="02020603050405020304" pitchFamily="18" charset="0"/>
              </a:rPr>
              <a:t>1,13 Н. </a:t>
            </a:r>
            <a:r>
              <a:rPr lang="ru-RU" sz="1100" dirty="0">
                <a:latin typeface="Times New Roman" panose="02020603050405020304" pitchFamily="18" charset="0"/>
                <a:cs typeface="Times New Roman" panose="02020603050405020304" pitchFamily="18" charset="0"/>
              </a:rPr>
              <a:t>Коэффициент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трения </a:t>
            </a:r>
            <a:r>
              <a:rPr lang="ru-RU" sz="1100" dirty="0">
                <a:latin typeface="Times New Roman" panose="02020603050405020304" pitchFamily="18" charset="0"/>
                <a:cs typeface="Times New Roman" panose="02020603050405020304" pitchFamily="18" charset="0"/>
              </a:rPr>
              <a:t>между стержнем и перемычкой равен </a:t>
            </a:r>
            <a:r>
              <a:rPr lang="ru-RU" sz="1100" dirty="0" smtClean="0">
                <a:latin typeface="Times New Roman" panose="02020603050405020304" pitchFamily="18" charset="0"/>
                <a:cs typeface="Times New Roman" panose="02020603050405020304" pitchFamily="18" charset="0"/>
              </a:rPr>
              <a:t>0,25</a:t>
            </a:r>
            <a:r>
              <a:rPr lang="ru-RU" sz="1100" dirty="0">
                <a:latin typeface="Times New Roman" panose="02020603050405020304" pitchFamily="18" charset="0"/>
                <a:cs typeface="Times New Roman" panose="02020603050405020304" pitchFamily="18" charset="0"/>
              </a:rPr>
              <a:t>. Сопротивлением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стержня </a:t>
            </a:r>
            <a:r>
              <a:rPr lang="ru-RU" sz="1100" dirty="0">
                <a:latin typeface="Times New Roman" panose="02020603050405020304" pitchFamily="18" charset="0"/>
                <a:cs typeface="Times New Roman" panose="02020603050405020304" pitchFamily="18" charset="0"/>
              </a:rPr>
              <a:t>пренебречь</a:t>
            </a:r>
            <a:r>
              <a:rPr lang="ru-RU" sz="1100" dirty="0" smtClean="0">
                <a:latin typeface="Times New Roman" panose="02020603050405020304" pitchFamily="18" charset="0"/>
                <a:cs typeface="Times New Roman" panose="02020603050405020304" pitchFamily="18" charset="0"/>
              </a:rPr>
              <a:t>. Найдите сопротивление перемычки</a:t>
            </a:r>
            <a:r>
              <a:rPr lang="ru-RU" sz="1100" dirty="0" smtClean="0"/>
              <a:t>.</a:t>
            </a:r>
            <a:endParaRPr lang="ru-RU" sz="1100" dirty="0"/>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4427537" y="401455"/>
            <a:ext cx="1584643" cy="1142048"/>
          </a:xfrm>
          <a:prstGeom prst="rect">
            <a:avLst/>
          </a:prstGeom>
        </p:spPr>
      </p:pic>
      <p:pic>
        <p:nvPicPr>
          <p:cNvPr id="6" name="Рисунок 5"/>
          <p:cNvPicPr/>
          <p:nvPr/>
        </p:nvPicPr>
        <p:blipFill rotWithShape="1">
          <a:blip r:embed="rId3">
            <a:extLst>
              <a:ext uri="{28A0092B-C50C-407E-A947-70E740481C1C}">
                <a14:useLocalDpi xmlns:a14="http://schemas.microsoft.com/office/drawing/2010/main" val="0"/>
              </a:ext>
            </a:extLst>
          </a:blip>
          <a:srcRect l="2145" t="69121" r="57414"/>
          <a:stretch/>
        </p:blipFill>
        <p:spPr bwMode="auto">
          <a:xfrm>
            <a:off x="4371657" y="3602310"/>
            <a:ext cx="1257300" cy="1110615"/>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4" cstate="print">
            <a:extLst>
              <a:ext uri="{28A0092B-C50C-407E-A947-70E740481C1C}">
                <a14:useLocalDpi xmlns:a14="http://schemas.microsoft.com/office/drawing/2010/main" val="0"/>
              </a:ext>
            </a:extLst>
          </a:blip>
          <a:srcRect t="67778" r="17406"/>
          <a:stretch/>
        </p:blipFill>
        <p:spPr bwMode="auto">
          <a:xfrm>
            <a:off x="309880" y="5342254"/>
            <a:ext cx="1280953" cy="1196658"/>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6531428" y="348343"/>
            <a:ext cx="5464629" cy="7032694"/>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125д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Два параллельных друг другу рельса, лежащих в горизонтальной плоскости, находятся в однородном магнитном поле, индукция В которого направлена вертикально вниз (см. рисунок, вид сверху). На рельсах находятся два одинаковых проводника. Левый проводник движется вправо со скоростью </a:t>
            </a:r>
            <a:r>
              <a:rPr lang="en-US" sz="1100" dirty="0">
                <a:latin typeface="Times New Roman" panose="02020603050405020304" pitchFamily="18" charset="0"/>
                <a:cs typeface="Times New Roman" panose="02020603050405020304" pitchFamily="18" charset="0"/>
              </a:rPr>
              <a:t>V</a:t>
            </a:r>
            <a:r>
              <a:rPr lang="ru-RU" sz="1100" dirty="0">
                <a:latin typeface="Times New Roman" panose="02020603050405020304" pitchFamily="18" charset="0"/>
                <a:cs typeface="Times New Roman" panose="02020603050405020304" pitchFamily="18" charset="0"/>
              </a:rPr>
              <a:t>, а правый – покоится. С какой скоростью υ надо перемещать правый проводник направо, чтобы в </a:t>
            </a:r>
            <a:r>
              <a:rPr lang="ru-RU" sz="1100" dirty="0" smtClean="0">
                <a:latin typeface="Times New Roman" panose="02020603050405020304" pitchFamily="18" charset="0"/>
                <a:cs typeface="Times New Roman" panose="02020603050405020304" pitchFamily="18" charset="0"/>
              </a:rPr>
              <a:t>2 </a:t>
            </a:r>
            <a:r>
              <a:rPr lang="ru-RU" sz="1100" dirty="0">
                <a:latin typeface="Times New Roman" panose="02020603050405020304" pitchFamily="18" charset="0"/>
                <a:cs typeface="Times New Roman" panose="02020603050405020304" pitchFamily="18" charset="0"/>
              </a:rPr>
              <a:t>раза </a:t>
            </a:r>
            <a:r>
              <a:rPr lang="ru-RU" sz="1100" dirty="0" smtClean="0">
                <a:latin typeface="Times New Roman" panose="02020603050405020304" pitchFamily="18" charset="0"/>
                <a:cs typeface="Times New Roman" panose="02020603050405020304" pitchFamily="18" charset="0"/>
              </a:rPr>
              <a:t>увеличить </a:t>
            </a:r>
            <a:r>
              <a:rPr lang="ru-RU" sz="1100" dirty="0">
                <a:latin typeface="Times New Roman" panose="02020603050405020304" pitchFamily="18" charset="0"/>
                <a:cs typeface="Times New Roman" panose="02020603050405020304" pitchFamily="18" charset="0"/>
              </a:rPr>
              <a:t>силу Ампера, действующую на левый проводник</a:t>
            </a:r>
            <a:r>
              <a:rPr lang="ru-RU" sz="1100" dirty="0" smtClean="0"/>
              <a:t>.</a:t>
            </a:r>
          </a:p>
          <a:p>
            <a:endParaRPr lang="ru-RU" sz="1100" dirty="0"/>
          </a:p>
          <a:p>
            <a:endParaRPr lang="ru-RU" sz="1100" dirty="0" smtClean="0"/>
          </a:p>
          <a:p>
            <a:endParaRPr lang="ru-RU" sz="1100" dirty="0"/>
          </a:p>
          <a:p>
            <a:endParaRPr lang="ru-RU" sz="1100" dirty="0" smtClean="0"/>
          </a:p>
          <a:p>
            <a:endParaRPr lang="ru-RU" sz="1100" dirty="0" smtClean="0"/>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126д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Горизонтально расположенный проводник длиной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1 </a:t>
            </a:r>
            <a:r>
              <a:rPr lang="ru-RU" sz="1100" dirty="0">
                <a:latin typeface="Times New Roman" panose="02020603050405020304" pitchFamily="18" charset="0"/>
                <a:cs typeface="Times New Roman" panose="02020603050405020304" pitchFamily="18" charset="0"/>
              </a:rPr>
              <a:t>м движется </a:t>
            </a:r>
            <a:r>
              <a:rPr lang="ru-RU" sz="1100" dirty="0" err="1">
                <a:latin typeface="Times New Roman" panose="02020603050405020304" pitchFamily="18" charset="0"/>
                <a:cs typeface="Times New Roman" panose="02020603050405020304" pitchFamily="18" charset="0"/>
              </a:rPr>
              <a:t>равноускоренно</a:t>
            </a:r>
            <a:r>
              <a:rPr lang="ru-RU" sz="1100" dirty="0">
                <a:latin typeface="Times New Roman" panose="02020603050405020304" pitchFamily="18" charset="0"/>
                <a:cs typeface="Times New Roman" panose="02020603050405020304" pitchFamily="18" charset="0"/>
              </a:rPr>
              <a:t> в вертикальном однородном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магнитном поле. </a:t>
            </a:r>
            <a:r>
              <a:rPr lang="ru-RU" sz="1100" dirty="0">
                <a:latin typeface="Times New Roman" panose="02020603050405020304" pitchFamily="18" charset="0"/>
                <a:cs typeface="Times New Roman" panose="02020603050405020304" pitchFamily="18" charset="0"/>
              </a:rPr>
              <a:t>Скорость </a:t>
            </a:r>
            <a:r>
              <a:rPr lang="ru-RU" sz="1100" dirty="0" smtClean="0">
                <a:latin typeface="Times New Roman" panose="02020603050405020304" pitchFamily="18" charset="0"/>
                <a:cs typeface="Times New Roman" panose="02020603050405020304" pitchFamily="18" charset="0"/>
              </a:rPr>
              <a:t>проводника </a:t>
            </a:r>
            <a:r>
              <a:rPr lang="ru-RU" sz="1100" dirty="0">
                <a:latin typeface="Times New Roman" panose="02020603050405020304" pitchFamily="18" charset="0"/>
                <a:cs typeface="Times New Roman" panose="02020603050405020304" pitchFamily="18" charset="0"/>
              </a:rPr>
              <a:t>направлена </a:t>
            </a:r>
            <a:r>
              <a:rPr lang="ru-RU" sz="1100" dirty="0" smtClean="0">
                <a:latin typeface="Times New Roman" panose="02020603050405020304" pitchFamily="18" charset="0"/>
                <a:cs typeface="Times New Roman" panose="02020603050405020304" pitchFamily="18" charset="0"/>
              </a:rPr>
              <a:t>горизонтально</a:t>
            </a:r>
          </a:p>
          <a:p>
            <a:r>
              <a:rPr lang="ru-RU" sz="1100" dirty="0" smtClean="0">
                <a:latin typeface="Times New Roman" panose="02020603050405020304" pitchFamily="18" charset="0"/>
                <a:cs typeface="Times New Roman" panose="02020603050405020304" pitchFamily="18" charset="0"/>
              </a:rPr>
              <a:t>и перпендикулярно проводнику</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При начальной скорости</a:t>
            </a:r>
          </a:p>
          <a:p>
            <a:r>
              <a:rPr lang="ru-RU" sz="1100" dirty="0" smtClean="0">
                <a:latin typeface="Times New Roman" panose="02020603050405020304" pitchFamily="18" charset="0"/>
                <a:cs typeface="Times New Roman" panose="02020603050405020304" pitchFamily="18" charset="0"/>
              </a:rPr>
              <a:t>проводника равной </a:t>
            </a:r>
            <a:r>
              <a:rPr lang="ru-RU" sz="1100" dirty="0">
                <a:latin typeface="Times New Roman" panose="02020603050405020304" pitchFamily="18" charset="0"/>
                <a:cs typeface="Times New Roman" panose="02020603050405020304" pitchFamily="18" charset="0"/>
              </a:rPr>
              <a:t>нулю, </a:t>
            </a:r>
            <a:r>
              <a:rPr lang="ru-RU" sz="1100" dirty="0" smtClean="0">
                <a:latin typeface="Times New Roman" panose="02020603050405020304" pitchFamily="18" charset="0"/>
                <a:cs typeface="Times New Roman" panose="02020603050405020304" pitchFamily="18" charset="0"/>
              </a:rPr>
              <a:t>и ускорении </a:t>
            </a:r>
            <a:r>
              <a:rPr lang="ru-RU" sz="1100" dirty="0">
                <a:latin typeface="Times New Roman" panose="02020603050405020304" pitchFamily="18" charset="0"/>
                <a:cs typeface="Times New Roman" panose="02020603050405020304" pitchFamily="18" charset="0"/>
              </a:rPr>
              <a:t>8 </a:t>
            </a:r>
            <a:r>
              <a:rPr lang="ru-RU" sz="1100" dirty="0" smtClean="0">
                <a:latin typeface="Times New Roman" panose="02020603050405020304" pitchFamily="18" charset="0"/>
                <a:cs typeface="Times New Roman" panose="02020603050405020304" pitchFamily="18" charset="0"/>
              </a:rPr>
              <a:t>м/с</a:t>
            </a:r>
            <a:r>
              <a:rPr lang="ru-RU" sz="1100" baseline="30000" dirty="0" smtClean="0">
                <a:latin typeface="Times New Roman" panose="02020603050405020304" pitchFamily="18" charset="0"/>
                <a:cs typeface="Times New Roman" panose="02020603050405020304" pitchFamily="18" charset="0"/>
              </a:rPr>
              <a:t>2 </a:t>
            </a:r>
            <a:r>
              <a:rPr lang="ru-RU" sz="1100" dirty="0" smtClean="0">
                <a:latin typeface="Times New Roman" panose="02020603050405020304" pitchFamily="18" charset="0"/>
                <a:cs typeface="Times New Roman" panose="02020603050405020304" pitchFamily="18" charset="0"/>
              </a:rPr>
              <a:t> он переместился на 1 м.</a:t>
            </a:r>
          </a:p>
          <a:p>
            <a:r>
              <a:rPr lang="ru-RU" sz="1100" dirty="0" smtClean="0">
                <a:latin typeface="Times New Roman" panose="02020603050405020304" pitchFamily="18" charset="0"/>
                <a:cs typeface="Times New Roman" panose="02020603050405020304" pitchFamily="18" charset="0"/>
              </a:rPr>
              <a:t>Какова индукция магнитного поля, в котором двигался проводник,</a:t>
            </a:r>
          </a:p>
          <a:p>
            <a:r>
              <a:rPr lang="ru-RU" sz="1100" dirty="0" smtClean="0">
                <a:latin typeface="Times New Roman" panose="02020603050405020304" pitchFamily="18" charset="0"/>
                <a:cs typeface="Times New Roman" panose="02020603050405020304" pitchFamily="18" charset="0"/>
              </a:rPr>
              <a:t>если ЭДС индукции на концах проводника в конце движения равна 2 В?</a:t>
            </a:r>
          </a:p>
          <a:p>
            <a:r>
              <a:rPr lang="ru-RU" sz="1100" b="1" u="sng" dirty="0" smtClean="0">
                <a:latin typeface="Times New Roman" panose="02020603050405020304" pitchFamily="18" charset="0"/>
                <a:cs typeface="Times New Roman" panose="02020603050405020304" pitchFamily="18" charset="0"/>
              </a:rPr>
              <a:t>Задача 127д.</a:t>
            </a:r>
            <a:r>
              <a:rPr lang="ru-RU" sz="1100" u="sng" dirty="0" smtClean="0">
                <a:latin typeface="Times New Roman" panose="02020603050405020304" pitchFamily="18" charset="0"/>
                <a:cs typeface="Times New Roman" panose="02020603050405020304" pitchFamily="18" charset="0"/>
              </a:rPr>
              <a:t> </a:t>
            </a:r>
          </a:p>
          <a:p>
            <a:r>
              <a:rPr lang="ru-RU" sz="1100" dirty="0" smtClean="0">
                <a:latin typeface="Times New Roman" panose="02020603050405020304" pitchFamily="18" charset="0"/>
                <a:cs typeface="Times New Roman" panose="02020603050405020304" pitchFamily="18" charset="0"/>
              </a:rPr>
              <a:t>                                  Металлический </a:t>
            </a:r>
            <a:r>
              <a:rPr lang="ru-RU" sz="1100" dirty="0">
                <a:latin typeface="Times New Roman" panose="02020603050405020304" pitchFamily="18" charset="0"/>
                <a:cs typeface="Times New Roman" panose="02020603050405020304" pitchFamily="18" charset="0"/>
              </a:rPr>
              <a:t>стержень длиной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0,1 м и массой 10 г подвешен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 </a:t>
            </a:r>
            <a:r>
              <a:rPr lang="ru-RU" sz="1100" dirty="0">
                <a:latin typeface="Times New Roman" panose="02020603050405020304" pitchFamily="18" charset="0"/>
                <a:cs typeface="Times New Roman" panose="02020603050405020304" pitchFamily="18" charset="0"/>
              </a:rPr>
              <a:t>двух параллельных проводящих нитях длиной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1 м.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Проводник </a:t>
            </a:r>
            <a:r>
              <a:rPr lang="ru-RU" sz="1100" dirty="0">
                <a:latin typeface="Times New Roman" panose="02020603050405020304" pitchFamily="18" charset="0"/>
                <a:cs typeface="Times New Roman" panose="02020603050405020304" pitchFamily="18" charset="0"/>
              </a:rPr>
              <a:t>располагают горизонтально в однородном магнитном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поле </a:t>
            </a:r>
            <a:r>
              <a:rPr lang="ru-RU" sz="1100" dirty="0">
                <a:latin typeface="Times New Roman" panose="02020603050405020304" pitchFamily="18" charset="0"/>
                <a:cs typeface="Times New Roman" panose="02020603050405020304" pitchFamily="18" charset="0"/>
              </a:rPr>
              <a:t>с индукцией В = 0,1 Тл. Вектор магнитной индукции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направлен </a:t>
            </a:r>
            <a:r>
              <a:rPr lang="ru-RU" sz="1100" dirty="0">
                <a:latin typeface="Times New Roman" panose="02020603050405020304" pitchFamily="18" charset="0"/>
                <a:cs typeface="Times New Roman" panose="02020603050405020304" pitchFamily="18" charset="0"/>
              </a:rPr>
              <a:t>вертикально. </a:t>
            </a:r>
            <a:r>
              <a:rPr lang="ru-RU" sz="1100" dirty="0" smtClean="0">
                <a:latin typeface="Times New Roman" panose="02020603050405020304" pitchFamily="18" charset="0"/>
                <a:cs typeface="Times New Roman" panose="02020603050405020304" pitchFamily="18" charset="0"/>
              </a:rPr>
              <a:t>Стержень приобретет скорость </a:t>
            </a:r>
            <a:r>
              <a:rPr lang="el-GR" sz="1100" dirty="0" smtClean="0">
                <a:latin typeface="Times New Roman" panose="02020603050405020304" pitchFamily="18" charset="0"/>
                <a:cs typeface="Times New Roman" panose="02020603050405020304" pitchFamily="18" charset="0"/>
              </a:rPr>
              <a:t>υ</a:t>
            </a:r>
            <a:r>
              <a:rPr lang="ru-RU" sz="1100" dirty="0" smtClean="0">
                <a:latin typeface="Times New Roman" panose="02020603050405020304" pitchFamily="18" charset="0"/>
                <a:cs typeface="Times New Roman" panose="02020603050405020304" pitchFamily="18" charset="0"/>
              </a:rPr>
              <a:t> = 1 м/с,</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если </a:t>
            </a:r>
            <a:r>
              <a:rPr lang="ru-RU" sz="1100" dirty="0">
                <a:latin typeface="Times New Roman" panose="02020603050405020304" pitchFamily="18" charset="0"/>
                <a:cs typeface="Times New Roman" panose="02020603050405020304" pitchFamily="18" charset="0"/>
              </a:rPr>
              <a:t>по нему пропустить ток силой </a:t>
            </a:r>
            <a:r>
              <a:rPr lang="el-GR" sz="1100" dirty="0" smtClean="0">
                <a:latin typeface="Times New Roman" panose="02020603050405020304" pitchFamily="18" charset="0"/>
                <a:cs typeface="Times New Roman" panose="02020603050405020304" pitchFamily="18" charset="0"/>
              </a:rPr>
              <a:t>Ι</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течение 0,1 </a:t>
            </a:r>
            <a:r>
              <a:rPr lang="ru-RU" sz="1100" dirty="0" smtClean="0">
                <a:latin typeface="Times New Roman" panose="02020603050405020304" pitchFamily="18" charset="0"/>
                <a:cs typeface="Times New Roman" panose="02020603050405020304" pitchFamily="18" charset="0"/>
              </a:rPr>
              <a:t>с. Угол </a:t>
            </a:r>
            <a:r>
              <a:rPr lang="ru-RU" sz="1100" dirty="0">
                <a:latin typeface="Times New Roman" panose="02020603050405020304" pitchFamily="18" charset="0"/>
                <a:cs typeface="Times New Roman" panose="02020603050405020304" pitchFamily="18" charset="0"/>
              </a:rPr>
              <a:t>φ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отклонения </a:t>
            </a:r>
            <a:r>
              <a:rPr lang="ru-RU" sz="1100" dirty="0">
                <a:latin typeface="Times New Roman" panose="02020603050405020304" pitchFamily="18" charset="0"/>
                <a:cs typeface="Times New Roman" panose="02020603050405020304" pitchFamily="18" charset="0"/>
              </a:rPr>
              <a:t>нитей от вертикали за время протекания тока </a:t>
            </a:r>
            <a:r>
              <a:rPr lang="ru-RU" sz="1100" dirty="0" smtClean="0">
                <a:latin typeface="Times New Roman" panose="02020603050405020304" pitchFamily="18" charset="0"/>
                <a:cs typeface="Times New Roman" panose="02020603050405020304" pitchFamily="18" charset="0"/>
              </a:rPr>
              <a:t>мал.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Найти силу тока </a:t>
            </a:r>
            <a:r>
              <a:rPr lang="el-GR" sz="1100" dirty="0" smtClean="0">
                <a:latin typeface="Times New Roman" panose="02020603050405020304" pitchFamily="18" charset="0"/>
                <a:cs typeface="Times New Roman" panose="02020603050405020304" pitchFamily="18" charset="0"/>
              </a:rPr>
              <a:t>Ι</a:t>
            </a:r>
            <a:endParaRPr lang="ru-RU" sz="1100" dirty="0" smtClean="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128д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Тонкий алюминиевый брусок прямоугольного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сечения</a:t>
            </a:r>
            <a:r>
              <a:rPr lang="ru-RU" sz="1100" dirty="0">
                <a:latin typeface="Times New Roman" panose="02020603050405020304" pitchFamily="18" charset="0"/>
                <a:cs typeface="Times New Roman" panose="02020603050405020304" pitchFamily="18" charset="0"/>
              </a:rPr>
              <a:t>, имеющий длину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0,5 м, соскальзывает из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состояния </a:t>
            </a:r>
            <a:r>
              <a:rPr lang="ru-RU" sz="1100" dirty="0">
                <a:latin typeface="Times New Roman" panose="02020603050405020304" pitchFamily="18" charset="0"/>
                <a:cs typeface="Times New Roman" panose="02020603050405020304" pitchFamily="18" charset="0"/>
              </a:rPr>
              <a:t>покоя по гладкой наклонной плоскости из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диэлектрика </a:t>
            </a:r>
            <a:r>
              <a:rPr lang="ru-RU" sz="1100" dirty="0">
                <a:latin typeface="Times New Roman" panose="02020603050405020304" pitchFamily="18" charset="0"/>
                <a:cs typeface="Times New Roman" panose="02020603050405020304" pitchFamily="18" charset="0"/>
              </a:rPr>
              <a:t>в вертикальном магнитном поле индукцией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Плоскость наклонена к горизонту под углом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α </a:t>
            </a:r>
            <a:r>
              <a:rPr lang="ru-RU" sz="1100" dirty="0">
                <a:latin typeface="Times New Roman" panose="02020603050405020304" pitchFamily="18" charset="0"/>
                <a:cs typeface="Times New Roman" panose="02020603050405020304" pitchFamily="18" charset="0"/>
              </a:rPr>
              <a:t>= 30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Продольная ось бруска при движении сохраняет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горизонтальное </a:t>
            </a:r>
            <a:r>
              <a:rPr lang="ru-RU" sz="1100" dirty="0">
                <a:latin typeface="Times New Roman" panose="02020603050405020304" pitchFamily="18" charset="0"/>
                <a:cs typeface="Times New Roman" panose="02020603050405020304" pitchFamily="18" charset="0"/>
              </a:rPr>
              <a:t>направление. </a:t>
            </a:r>
            <a:r>
              <a:rPr lang="ru-RU" sz="1100" dirty="0" smtClean="0">
                <a:latin typeface="Times New Roman" panose="02020603050405020304" pitchFamily="18" charset="0"/>
                <a:cs typeface="Times New Roman" panose="02020603050405020304" pitchFamily="18" charset="0"/>
              </a:rPr>
              <a:t>ЭДС индукции </a:t>
            </a:r>
            <a:r>
              <a:rPr lang="ru-RU" sz="1100" dirty="0">
                <a:latin typeface="Times New Roman" panose="02020603050405020304" pitchFamily="18" charset="0"/>
                <a:cs typeface="Times New Roman" panose="02020603050405020304" pitchFamily="18" charset="0"/>
              </a:rPr>
              <a:t>на концах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бруска </a:t>
            </a:r>
            <a:r>
              <a:rPr lang="ru-RU" sz="1100" dirty="0">
                <a:latin typeface="Times New Roman" panose="02020603050405020304" pitchFamily="18" charset="0"/>
                <a:cs typeface="Times New Roman" panose="02020603050405020304" pitchFamily="18" charset="0"/>
              </a:rPr>
              <a:t>в момент, когда брусок </a:t>
            </a:r>
            <a:r>
              <a:rPr lang="ru-RU" sz="1100" dirty="0" smtClean="0">
                <a:latin typeface="Times New Roman" panose="02020603050405020304" pitchFamily="18" charset="0"/>
                <a:cs typeface="Times New Roman" panose="02020603050405020304" pitchFamily="18" charset="0"/>
              </a:rPr>
              <a:t>пройдет </a:t>
            </a:r>
            <a:r>
              <a:rPr lang="ru-RU" sz="1100" dirty="0">
                <a:latin typeface="Times New Roman" panose="02020603050405020304" pitchFamily="18" charset="0"/>
                <a:cs typeface="Times New Roman" panose="02020603050405020304" pitchFamily="18" charset="0"/>
              </a:rPr>
              <a:t>по наклонной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плоскости </a:t>
            </a:r>
            <a:r>
              <a:rPr lang="ru-RU" sz="1100" dirty="0">
                <a:latin typeface="Times New Roman" panose="02020603050405020304" pitchFamily="18" charset="0"/>
                <a:cs typeface="Times New Roman" panose="02020603050405020304" pitchFamily="18" charset="0"/>
              </a:rPr>
              <a:t>расстояние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1,6 </a:t>
            </a:r>
            <a:r>
              <a:rPr lang="ru-RU" sz="1100" dirty="0" smtClean="0">
                <a:latin typeface="Times New Roman" panose="02020603050405020304" pitchFamily="18" charset="0"/>
                <a:cs typeface="Times New Roman" panose="02020603050405020304" pitchFamily="18" charset="0"/>
              </a:rPr>
              <a:t>м, равна </a:t>
            </a:r>
            <a:r>
              <a:rPr lang="el-GR" sz="1100" dirty="0" smtClean="0">
                <a:latin typeface="Times New Roman" panose="02020603050405020304" pitchFamily="18" charset="0"/>
                <a:cs typeface="Times New Roman" panose="02020603050405020304" pitchFamily="18" charset="0"/>
              </a:rPr>
              <a:t>ε</a:t>
            </a:r>
            <a:r>
              <a:rPr lang="ru-RU" sz="1100" dirty="0" smtClean="0">
                <a:latin typeface="Times New Roman" panose="02020603050405020304" pitchFamily="18" charset="0"/>
                <a:cs typeface="Times New Roman" panose="02020603050405020304" pitchFamily="18" charset="0"/>
              </a:rPr>
              <a:t> = 0,17 В. Найдите индукцию В.</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a:p>
            <a:endParaRPr lang="ru-RU" sz="1100" dirty="0"/>
          </a:p>
          <a:p>
            <a:endParaRPr lang="ru-RU" sz="1100" dirty="0"/>
          </a:p>
        </p:txBody>
      </p:sp>
      <p:pic>
        <p:nvPicPr>
          <p:cNvPr id="9" name="Рисунок 8"/>
          <p:cNvPicPr/>
          <p:nvPr/>
        </p:nvPicPr>
        <p:blipFill rotWithShape="1">
          <a:blip r:embed="rId5">
            <a:extLst>
              <a:ext uri="{28A0092B-C50C-407E-A947-70E740481C1C}">
                <a14:useLocalDpi xmlns:a14="http://schemas.microsoft.com/office/drawing/2010/main" val="0"/>
              </a:ext>
            </a:extLst>
          </a:blip>
          <a:srcRect t="84250"/>
          <a:stretch/>
        </p:blipFill>
        <p:spPr bwMode="auto">
          <a:xfrm>
            <a:off x="8273142" y="1543503"/>
            <a:ext cx="1981200" cy="600075"/>
          </a:xfrm>
          <a:prstGeom prst="rect">
            <a:avLst/>
          </a:prstGeom>
          <a:ln>
            <a:noFill/>
          </a:ln>
          <a:extLst>
            <a:ext uri="{53640926-AAD7-44D8-BBD7-CCE9431645EC}">
              <a14:shadowObscured xmlns:a14="http://schemas.microsoft.com/office/drawing/2010/main"/>
            </a:ext>
          </a:extLst>
        </p:spPr>
      </p:pic>
      <p:pic>
        <p:nvPicPr>
          <p:cNvPr id="10" name="Рисунок 9"/>
          <p:cNvPicPr/>
          <p:nvPr/>
        </p:nvPicPr>
        <p:blipFill rotWithShape="1">
          <a:blip r:embed="rId6">
            <a:extLst>
              <a:ext uri="{28A0092B-C50C-407E-A947-70E740481C1C}">
                <a14:useLocalDpi xmlns:a14="http://schemas.microsoft.com/office/drawing/2010/main" val="0"/>
              </a:ext>
            </a:extLst>
          </a:blip>
          <a:srcRect l="17194" t="73519" r="14003"/>
          <a:stretch/>
        </p:blipFill>
        <p:spPr bwMode="auto">
          <a:xfrm>
            <a:off x="10805006" y="1991057"/>
            <a:ext cx="1332746" cy="1225699"/>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7">
            <a:extLst>
              <a:ext uri="{28A0092B-C50C-407E-A947-70E740481C1C}">
                <a14:useLocalDpi xmlns:a14="http://schemas.microsoft.com/office/drawing/2010/main" val="0"/>
              </a:ext>
            </a:extLst>
          </a:blip>
          <a:srcRect l="82575" t="71457" r="1552"/>
          <a:stretch/>
        </p:blipFill>
        <p:spPr bwMode="auto">
          <a:xfrm>
            <a:off x="6750367" y="3638092"/>
            <a:ext cx="885825" cy="1346200"/>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a:blip r:embed="rId8">
            <a:extLst>
              <a:ext uri="{28A0092B-C50C-407E-A947-70E740481C1C}">
                <a14:useLocalDpi xmlns:a14="http://schemas.microsoft.com/office/drawing/2010/main" val="0"/>
              </a:ext>
            </a:extLst>
          </a:blip>
          <a:stretch>
            <a:fillRect/>
          </a:stretch>
        </p:blipFill>
        <p:spPr>
          <a:xfrm>
            <a:off x="10254342" y="5164513"/>
            <a:ext cx="1883410" cy="1191838"/>
          </a:xfrm>
          <a:prstGeom prst="rect">
            <a:avLst/>
          </a:prstGeom>
        </p:spPr>
      </p:pic>
      <p:pic>
        <p:nvPicPr>
          <p:cNvPr id="13" name="Рисунок 12"/>
          <p:cNvPicPr>
            <a:picLocks noChangeAspect="1"/>
          </p:cNvPicPr>
          <p:nvPr/>
        </p:nvPicPr>
        <p:blipFill rotWithShape="1">
          <a:blip r:embed="rId9">
            <a:extLst>
              <a:ext uri="{28A0092B-C50C-407E-A947-70E740481C1C}">
                <a14:useLocalDpi xmlns:a14="http://schemas.microsoft.com/office/drawing/2010/main" val="0"/>
              </a:ext>
            </a:extLst>
          </a:blip>
          <a:srcRect l="33254" t="32804" r="35374" b="7135"/>
          <a:stretch/>
        </p:blipFill>
        <p:spPr>
          <a:xfrm>
            <a:off x="638174" y="1933575"/>
            <a:ext cx="1524001" cy="1340664"/>
          </a:xfrm>
          <a:prstGeom prst="rect">
            <a:avLst/>
          </a:prstGeom>
        </p:spPr>
      </p:pic>
    </p:spTree>
    <p:extLst>
      <p:ext uri="{BB962C8B-B14F-4D97-AF65-F5344CB8AC3E}">
        <p14:creationId xmlns:p14="http://schemas.microsoft.com/office/powerpoint/2010/main" val="268236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14</a:t>
            </a:fld>
            <a:endParaRPr lang="ru-RU"/>
          </a:p>
        </p:txBody>
      </p:sp>
      <p:sp>
        <p:nvSpPr>
          <p:cNvPr id="3" name="TextBox 2"/>
          <p:cNvSpPr txBox="1"/>
          <p:nvPr/>
        </p:nvSpPr>
        <p:spPr>
          <a:xfrm>
            <a:off x="292608" y="274320"/>
            <a:ext cx="5468112" cy="7201972"/>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129д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Плоская горизонтальная фигура площадью </a:t>
            </a:r>
            <a:r>
              <a:rPr lang="en-US" sz="1100" dirty="0" smtClean="0">
                <a:latin typeface="Times New Roman" panose="02020603050405020304" pitchFamily="18" charset="0"/>
                <a:cs typeface="Times New Roman" panose="02020603050405020304" pitchFamily="18" charset="0"/>
              </a:rPr>
              <a:t>S</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ограниченная проводящим контуром, находится в однородном магнитном поле. Проекция вектора магнитной индукции на вертикальную ось О</a:t>
            </a:r>
            <a:r>
              <a:rPr lang="en-US" sz="1100" dirty="0">
                <a:latin typeface="Times New Roman" panose="02020603050405020304" pitchFamily="18" charset="0"/>
                <a:cs typeface="Times New Roman" panose="02020603050405020304" pitchFamily="18" charset="0"/>
              </a:rPr>
              <a:t>z</a:t>
            </a:r>
            <a:r>
              <a:rPr lang="ru-RU" sz="1100" dirty="0">
                <a:latin typeface="Times New Roman" panose="02020603050405020304" pitchFamily="18" charset="0"/>
                <a:cs typeface="Times New Roman" panose="02020603050405020304" pitchFamily="18" charset="0"/>
              </a:rPr>
              <a:t> медленно и равномерно возрастает от некоторого начального значения В</a:t>
            </a:r>
            <a:r>
              <a:rPr lang="ru-RU" sz="1100" baseline="-25000" dirty="0">
                <a:latin typeface="Times New Roman" panose="02020603050405020304" pitchFamily="18" charset="0"/>
                <a:cs typeface="Times New Roman" panose="02020603050405020304" pitchFamily="18" charset="0"/>
              </a:rPr>
              <a:t>1</a:t>
            </a:r>
            <a:r>
              <a:rPr lang="en-US" sz="1100" baseline="-25000" dirty="0">
                <a:latin typeface="Times New Roman" panose="02020603050405020304" pitchFamily="18" charset="0"/>
                <a:cs typeface="Times New Roman" panose="02020603050405020304" pitchFamily="18" charset="0"/>
              </a:rPr>
              <a:t>Z</a:t>
            </a:r>
            <a:r>
              <a:rPr lang="ru-RU" sz="1100" dirty="0">
                <a:latin typeface="Times New Roman" panose="02020603050405020304" pitchFamily="18" charset="0"/>
                <a:cs typeface="Times New Roman" panose="02020603050405020304" pitchFamily="18" charset="0"/>
              </a:rPr>
              <a:t> до конечного значения В</a:t>
            </a:r>
            <a:r>
              <a:rPr lang="ru-RU" sz="1100" baseline="-25000" dirty="0">
                <a:latin typeface="Times New Roman" panose="02020603050405020304" pitchFamily="18" charset="0"/>
                <a:cs typeface="Times New Roman" panose="02020603050405020304" pitchFamily="18" charset="0"/>
              </a:rPr>
              <a:t>2</a:t>
            </a:r>
            <a:r>
              <a:rPr lang="en-US" sz="1100" baseline="-25000" dirty="0">
                <a:latin typeface="Times New Roman" panose="02020603050405020304" pitchFamily="18" charset="0"/>
                <a:cs typeface="Times New Roman" panose="02020603050405020304" pitchFamily="18" charset="0"/>
              </a:rPr>
              <a:t>Z</a:t>
            </a:r>
            <a:r>
              <a:rPr lang="ru-RU" sz="1100" dirty="0">
                <a:latin typeface="Times New Roman" panose="02020603050405020304" pitchFamily="18" charset="0"/>
                <a:cs typeface="Times New Roman" panose="02020603050405020304" pitchFamily="18" charset="0"/>
              </a:rPr>
              <a:t> = 4,7 Тл. За это время по контуру протекает заряд Δ</a:t>
            </a:r>
            <a:r>
              <a:rPr lang="en-US" sz="1100" dirty="0">
                <a:latin typeface="Times New Roman" panose="02020603050405020304" pitchFamily="18" charset="0"/>
                <a:cs typeface="Times New Roman" panose="02020603050405020304" pitchFamily="18" charset="0"/>
              </a:rPr>
              <a:t>q</a:t>
            </a:r>
            <a:r>
              <a:rPr lang="ru-RU" sz="1100" dirty="0">
                <a:latin typeface="Times New Roman" panose="02020603050405020304" pitchFamily="18" charset="0"/>
                <a:cs typeface="Times New Roman" panose="02020603050405020304" pitchFamily="18" charset="0"/>
              </a:rPr>
              <a:t> = 0,08 Кл. сопротивление контура равно 5 Ом. </a:t>
            </a:r>
            <a:r>
              <a:rPr lang="ru-RU" sz="1100" dirty="0" smtClean="0">
                <a:latin typeface="Times New Roman" panose="02020603050405020304" pitchFamily="18" charset="0"/>
                <a:cs typeface="Times New Roman" panose="02020603050405020304" pitchFamily="18" charset="0"/>
              </a:rPr>
              <a:t>Начальное </a:t>
            </a:r>
            <a:r>
              <a:rPr lang="ru-RU" sz="1100" dirty="0">
                <a:latin typeface="Times New Roman" panose="02020603050405020304" pitchFamily="18" charset="0"/>
                <a:cs typeface="Times New Roman" panose="02020603050405020304" pitchFamily="18" charset="0"/>
              </a:rPr>
              <a:t>значение проекции вектора магнитной индукции В</a:t>
            </a:r>
            <a:r>
              <a:rPr lang="ru-RU" sz="1100" baseline="-25000" dirty="0">
                <a:latin typeface="Times New Roman" panose="02020603050405020304" pitchFamily="18" charset="0"/>
                <a:cs typeface="Times New Roman" panose="02020603050405020304" pitchFamily="18" charset="0"/>
              </a:rPr>
              <a:t>1</a:t>
            </a:r>
            <a:r>
              <a:rPr lang="en-US" sz="1100" baseline="-25000" dirty="0" smtClean="0">
                <a:latin typeface="Times New Roman" panose="02020603050405020304" pitchFamily="18" charset="0"/>
                <a:cs typeface="Times New Roman" panose="02020603050405020304" pitchFamily="18" charset="0"/>
              </a:rPr>
              <a:t>Z</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0,7 Тл. Найдите площадь фигуры </a:t>
            </a:r>
            <a:r>
              <a:rPr lang="en-US" sz="1100" dirty="0" smtClean="0">
                <a:latin typeface="Times New Roman" panose="02020603050405020304" pitchFamily="18" charset="0"/>
                <a:cs typeface="Times New Roman" panose="02020603050405020304" pitchFamily="18" charset="0"/>
              </a:rPr>
              <a:t>S/</a:t>
            </a:r>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130д.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По горизонтально расположенным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п</a:t>
            </a:r>
            <a:r>
              <a:rPr lang="ru-RU" sz="1100" dirty="0" smtClean="0">
                <a:latin typeface="Times New Roman" panose="02020603050405020304" pitchFamily="18" charset="0"/>
                <a:cs typeface="Times New Roman" panose="02020603050405020304" pitchFamily="18" charset="0"/>
              </a:rPr>
              <a:t>роводящим шероховатым </a:t>
            </a:r>
            <a:r>
              <a:rPr lang="ru-RU" sz="1100" dirty="0">
                <a:latin typeface="Times New Roman" panose="02020603050405020304" pitchFamily="18" charset="0"/>
                <a:cs typeface="Times New Roman" panose="02020603050405020304" pitchFamily="18" charset="0"/>
              </a:rPr>
              <a:t>рельсам с пренебрежимо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малым сопротивлением могут </a:t>
            </a:r>
            <a:r>
              <a:rPr lang="ru-RU" sz="1100" dirty="0">
                <a:latin typeface="Times New Roman" panose="02020603050405020304" pitchFamily="18" charset="0"/>
                <a:cs typeface="Times New Roman" panose="02020603050405020304" pitchFamily="18" charset="0"/>
              </a:rPr>
              <a:t>скользить два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одинаковых </a:t>
            </a:r>
            <a:r>
              <a:rPr lang="ru-RU" sz="1100" dirty="0">
                <a:latin typeface="Times New Roman" panose="02020603050405020304" pitchFamily="18" charset="0"/>
                <a:cs typeface="Times New Roman" panose="02020603050405020304" pitchFamily="18" charset="0"/>
              </a:rPr>
              <a:t>стержня массой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 50 г и сопротивлением </a:t>
            </a:r>
            <a:endParaRPr lang="ru-RU"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R </a:t>
            </a:r>
            <a:r>
              <a:rPr lang="ru-RU" sz="1100" dirty="0" smtClean="0">
                <a:latin typeface="Times New Roman" panose="02020603050405020304" pitchFamily="18" charset="0"/>
                <a:cs typeface="Times New Roman" panose="02020603050405020304" pitchFamily="18" charset="0"/>
              </a:rPr>
              <a:t>каждый</a:t>
            </a:r>
            <a:r>
              <a:rPr lang="ru-RU" sz="1100" dirty="0">
                <a:latin typeface="Times New Roman" panose="02020603050405020304" pitchFamily="18" charset="0"/>
                <a:cs typeface="Times New Roman" panose="02020603050405020304" pitchFamily="18" charset="0"/>
              </a:rPr>
              <a:t>. Расстояние между рельсами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20 </a:t>
            </a:r>
            <a:r>
              <a:rPr lang="ru-RU" sz="1100" dirty="0">
                <a:latin typeface="Times New Roman" panose="02020603050405020304" pitchFamily="18" charset="0"/>
                <a:cs typeface="Times New Roman" panose="02020603050405020304" pitchFamily="18" charset="0"/>
              </a:rPr>
              <a:t>см,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а </a:t>
            </a:r>
            <a:r>
              <a:rPr lang="ru-RU" sz="1100" dirty="0">
                <a:latin typeface="Times New Roman" panose="02020603050405020304" pitchFamily="18" charset="0"/>
                <a:cs typeface="Times New Roman" panose="02020603050405020304" pitchFamily="18" charset="0"/>
              </a:rPr>
              <a:t>коэффициент трения между стержнями и рельсами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μ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0,2. </a:t>
            </a:r>
            <a:r>
              <a:rPr lang="ru-RU" sz="1100" dirty="0">
                <a:latin typeface="Times New Roman" panose="02020603050405020304" pitchFamily="18" charset="0"/>
                <a:cs typeface="Times New Roman" panose="02020603050405020304" pitchFamily="18" charset="0"/>
              </a:rPr>
              <a:t>Рельсы со стержнями находятся в однородном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вертикальном </a:t>
            </a:r>
            <a:r>
              <a:rPr lang="ru-RU" sz="1100" dirty="0">
                <a:latin typeface="Times New Roman" panose="02020603050405020304" pitchFamily="18" charset="0"/>
                <a:cs typeface="Times New Roman" panose="02020603050405020304" pitchFamily="18" charset="0"/>
              </a:rPr>
              <a:t>магнитном поле с индукцией В = 1 Тл. </a:t>
            </a:r>
            <a:r>
              <a:rPr lang="ru-RU" sz="1100" dirty="0" smtClean="0">
                <a:latin typeface="Times New Roman" panose="02020603050405020304" pitchFamily="18" charset="0"/>
                <a:cs typeface="Times New Roman" panose="02020603050405020304" pitchFamily="18" charset="0"/>
              </a:rPr>
              <a:t>Под </a:t>
            </a:r>
            <a:r>
              <a:rPr lang="ru-RU" sz="1100" dirty="0">
                <a:latin typeface="Times New Roman" panose="02020603050405020304" pitchFamily="18" charset="0"/>
                <a:cs typeface="Times New Roman" panose="02020603050405020304" pitchFamily="18" charset="0"/>
              </a:rPr>
              <a:t>действием горизонтальной силы, действующей </a:t>
            </a:r>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первый стержень вдоль рельса, оба стержня движутся поступательно равномерно с разными скоростями. С</a:t>
            </a:r>
            <a:r>
              <a:rPr lang="ru-RU" sz="1100" dirty="0" smtClean="0">
                <a:latin typeface="Times New Roman" panose="02020603050405020304" pitchFamily="18" charset="0"/>
                <a:cs typeface="Times New Roman" panose="02020603050405020304" pitchFamily="18" charset="0"/>
              </a:rPr>
              <a:t>корость </a:t>
            </a:r>
            <a:r>
              <a:rPr lang="ru-RU" sz="1100" dirty="0">
                <a:latin typeface="Times New Roman" panose="02020603050405020304" pitchFamily="18" charset="0"/>
                <a:cs typeface="Times New Roman" panose="02020603050405020304" pitchFamily="18" charset="0"/>
              </a:rPr>
              <a:t>движения первого стержня относительно </a:t>
            </a:r>
            <a:r>
              <a:rPr lang="ru-RU" sz="1100" dirty="0" smtClean="0">
                <a:latin typeface="Times New Roman" panose="02020603050405020304" pitchFamily="18" charset="0"/>
                <a:cs typeface="Times New Roman" panose="02020603050405020304" pitchFamily="18" charset="0"/>
              </a:rPr>
              <a:t>второго </a:t>
            </a:r>
            <a:r>
              <a:rPr lang="en-US" sz="1100" dirty="0" smtClean="0">
                <a:latin typeface="Times New Roman" panose="02020603050405020304" pitchFamily="18" charset="0"/>
                <a:cs typeface="Times New Roman" panose="02020603050405020304" pitchFamily="18" charset="0"/>
              </a:rPr>
              <a:t>V</a:t>
            </a:r>
            <a:r>
              <a:rPr lang="ru-RU" sz="1100" dirty="0" err="1" smtClean="0">
                <a:latin typeface="Times New Roman" panose="02020603050405020304" pitchFamily="18" charset="0"/>
                <a:cs typeface="Times New Roman" panose="02020603050405020304" pitchFamily="18" charset="0"/>
              </a:rPr>
              <a:t>отн</a:t>
            </a:r>
            <a:r>
              <a:rPr lang="ru-RU" sz="1100" dirty="0" smtClean="0">
                <a:latin typeface="Times New Roman" panose="02020603050405020304" pitchFamily="18" charset="0"/>
                <a:cs typeface="Times New Roman" panose="02020603050405020304" pitchFamily="18" charset="0"/>
              </a:rPr>
              <a:t> = 1,5 м/с. Определите </a:t>
            </a:r>
            <a:r>
              <a:rPr lang="en-US" sz="1100" dirty="0" smtClean="0">
                <a:latin typeface="Times New Roman" panose="02020603050405020304" pitchFamily="18" charset="0"/>
                <a:cs typeface="Times New Roman" panose="02020603050405020304" pitchFamily="18" charset="0"/>
              </a:rPr>
              <a:t>R</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Самоиндукцией контура пренебречь</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131д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В </a:t>
            </a:r>
            <a:r>
              <a:rPr lang="ru-RU" sz="1100" dirty="0">
                <a:latin typeface="Times New Roman" panose="02020603050405020304" pitchFamily="18" charset="0"/>
                <a:cs typeface="Times New Roman" panose="02020603050405020304" pitchFamily="18" charset="0"/>
              </a:rPr>
              <a:t>заштрихованной области на рисунке действует однородное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магнитное </a:t>
            </a:r>
            <a:r>
              <a:rPr lang="ru-RU" sz="1100" dirty="0">
                <a:latin typeface="Times New Roman" panose="02020603050405020304" pitchFamily="18" charset="0"/>
                <a:cs typeface="Times New Roman" panose="02020603050405020304" pitchFamily="18" charset="0"/>
              </a:rPr>
              <a:t>поле, направленное перпендикулярно плоскости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рисунка</a:t>
            </a:r>
            <a:r>
              <a:rPr lang="ru-RU"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c </a:t>
            </a:r>
            <a:r>
              <a:rPr lang="ru-RU" sz="1100" dirty="0" smtClean="0">
                <a:latin typeface="Times New Roman" panose="02020603050405020304" pitchFamily="18" charset="0"/>
                <a:cs typeface="Times New Roman" panose="02020603050405020304" pitchFamily="18" charset="0"/>
              </a:rPr>
              <a:t>индукцией В </a:t>
            </a:r>
            <a:r>
              <a:rPr lang="ru-RU" sz="1100" dirty="0">
                <a:latin typeface="Times New Roman" panose="02020603050405020304" pitchFamily="18" charset="0"/>
                <a:cs typeface="Times New Roman" panose="02020603050405020304" pitchFamily="18" charset="0"/>
              </a:rPr>
              <a:t>= 0,1 Тл. Проволочную </a:t>
            </a:r>
            <a:r>
              <a:rPr lang="ru-RU" sz="1100" dirty="0" smtClean="0">
                <a:latin typeface="Times New Roman" panose="02020603050405020304" pitchFamily="18" charset="0"/>
                <a:cs typeface="Times New Roman" panose="02020603050405020304" pitchFamily="18" charset="0"/>
              </a:rPr>
              <a:t>квадратную</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рамку сопротивление которой </a:t>
            </a:r>
            <a:r>
              <a:rPr lang="ru-RU" sz="1100" dirty="0">
                <a:latin typeface="Times New Roman" panose="02020603050405020304" pitchFamily="18" charset="0"/>
                <a:cs typeface="Times New Roman" panose="02020603050405020304" pitchFamily="18" charset="0"/>
              </a:rPr>
              <a:t>10 Ом и </a:t>
            </a:r>
            <a:r>
              <a:rPr lang="ru-RU" sz="1100" dirty="0" smtClean="0">
                <a:latin typeface="Times New Roman" panose="02020603050405020304" pitchFamily="18" charset="0"/>
                <a:cs typeface="Times New Roman" panose="02020603050405020304" pitchFamily="18" charset="0"/>
              </a:rPr>
              <a:t>длина стороны </a:t>
            </a:r>
            <a:r>
              <a:rPr lang="ru-RU" sz="1100" dirty="0">
                <a:latin typeface="Times New Roman" panose="02020603050405020304" pitchFamily="18" charset="0"/>
                <a:cs typeface="Times New Roman" panose="02020603050405020304" pitchFamily="18" charset="0"/>
              </a:rPr>
              <a:t>10 </a:t>
            </a:r>
            <a:r>
              <a:rPr lang="ru-RU" sz="1100" dirty="0" smtClean="0">
                <a:latin typeface="Times New Roman" panose="02020603050405020304" pitchFamily="18" charset="0"/>
                <a:cs typeface="Times New Roman" panose="02020603050405020304" pitchFamily="18" charset="0"/>
              </a:rPr>
              <a:t>см,</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перемещают </a:t>
            </a:r>
            <a:r>
              <a:rPr lang="ru-RU" sz="1100" dirty="0" smtClean="0">
                <a:latin typeface="Times New Roman" panose="02020603050405020304" pitchFamily="18" charset="0"/>
                <a:cs typeface="Times New Roman" panose="02020603050405020304" pitchFamily="18" charset="0"/>
              </a:rPr>
              <a:t>в этом поле в </a:t>
            </a:r>
            <a:r>
              <a:rPr lang="ru-RU" sz="1100" dirty="0">
                <a:latin typeface="Times New Roman" panose="02020603050405020304" pitchFamily="18" charset="0"/>
                <a:cs typeface="Times New Roman" panose="02020603050405020304" pitchFamily="18" charset="0"/>
              </a:rPr>
              <a:t>плоскости рисунка </a:t>
            </a:r>
            <a:r>
              <a:rPr lang="ru-RU" sz="1100" dirty="0" smtClean="0">
                <a:latin typeface="Times New Roman" panose="02020603050405020304" pitchFamily="18" charset="0"/>
                <a:cs typeface="Times New Roman" panose="02020603050405020304" pitchFamily="18" charset="0"/>
              </a:rPr>
              <a:t>поступательно</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равномерно с некоторой </a:t>
            </a:r>
            <a:r>
              <a:rPr lang="ru-RU" sz="1100" dirty="0">
                <a:latin typeface="Times New Roman" panose="02020603050405020304" pitchFamily="18" charset="0"/>
                <a:cs typeface="Times New Roman" panose="02020603050405020304" pitchFamily="18" charset="0"/>
              </a:rPr>
              <a:t>скоростью </a:t>
            </a:r>
            <a:r>
              <a:rPr lang="ru-RU" sz="1100" dirty="0" smtClean="0">
                <a:latin typeface="Times New Roman" panose="02020603050405020304" pitchFamily="18" charset="0"/>
                <a:cs typeface="Times New Roman" panose="02020603050405020304" pitchFamily="18" charset="0"/>
              </a:rPr>
              <a:t>υ. При попадании рамки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 магнитное поле в положении  в ней возникает индукционный ток, равный 1 мА. Какова скорость движения рамки?</a:t>
            </a: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132д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Квадратную рамку из медной проволоки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со </a:t>
            </a:r>
            <a:r>
              <a:rPr lang="ru-RU" sz="1100" dirty="0">
                <a:latin typeface="Times New Roman" panose="02020603050405020304" pitchFamily="18" charset="0"/>
                <a:cs typeface="Times New Roman" panose="02020603050405020304" pitchFamily="18" charset="0"/>
              </a:rPr>
              <a:t>стороной </a:t>
            </a:r>
            <a:r>
              <a:rPr lang="en-US" sz="1100" dirty="0">
                <a:latin typeface="Times New Roman" panose="02020603050405020304" pitchFamily="18" charset="0"/>
                <a:cs typeface="Times New Roman" panose="02020603050405020304" pitchFamily="18" charset="0"/>
              </a:rPr>
              <a:t>b</a:t>
            </a:r>
            <a:r>
              <a:rPr lang="ru-RU" sz="1100" dirty="0">
                <a:latin typeface="Times New Roman" panose="02020603050405020304" pitchFamily="18" charset="0"/>
                <a:cs typeface="Times New Roman" panose="02020603050405020304" pitchFamily="18" charset="0"/>
              </a:rPr>
              <a:t> = 5 см и сопротивлением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0,1 Ом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перемещают </a:t>
            </a:r>
            <a:r>
              <a:rPr lang="ru-RU" sz="1100" dirty="0">
                <a:latin typeface="Times New Roman" panose="02020603050405020304" pitchFamily="18" charset="0"/>
                <a:cs typeface="Times New Roman" panose="02020603050405020304" pitchFamily="18" charset="0"/>
              </a:rPr>
              <a:t>вдоль оси Ох по гладкой горизонтальной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поверхности </a:t>
            </a:r>
            <a:r>
              <a:rPr lang="ru-RU" sz="1100" dirty="0">
                <a:latin typeface="Times New Roman" panose="02020603050405020304" pitchFamily="18" charset="0"/>
                <a:cs typeface="Times New Roman" panose="02020603050405020304" pitchFamily="18" charset="0"/>
              </a:rPr>
              <a:t>с постоянной скоростью </a:t>
            </a:r>
            <a:r>
              <a:rPr lang="ru-RU" sz="1100" dirty="0" smtClean="0">
                <a:latin typeface="Times New Roman" panose="02020603050405020304" pitchFamily="18" charset="0"/>
                <a:cs typeface="Times New Roman" panose="02020603050405020304" pitchFamily="18" charset="0"/>
              </a:rPr>
              <a:t>υ = 1 м/с. </a:t>
            </a:r>
            <a:r>
              <a:rPr lang="ru-RU" sz="1100" dirty="0">
                <a:latin typeface="Times New Roman" panose="02020603050405020304" pitchFamily="18" charset="0"/>
                <a:cs typeface="Times New Roman" panose="02020603050405020304" pitchFamily="18" charset="0"/>
              </a:rPr>
              <a:t>Начальное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положение </a:t>
            </a:r>
            <a:r>
              <a:rPr lang="ru-RU" sz="1100" dirty="0">
                <a:latin typeface="Times New Roman" panose="02020603050405020304" pitchFamily="18" charset="0"/>
                <a:cs typeface="Times New Roman" panose="02020603050405020304" pitchFamily="18" charset="0"/>
              </a:rPr>
              <a:t>рамки изображено на рисунке. За время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движения </a:t>
            </a:r>
            <a:r>
              <a:rPr lang="ru-RU" sz="1100" dirty="0">
                <a:latin typeface="Times New Roman" panose="02020603050405020304" pitchFamily="18" charset="0"/>
                <a:cs typeface="Times New Roman" panose="02020603050405020304" pitchFamily="18" charset="0"/>
              </a:rPr>
              <a:t>рамка успевает пройти между полюсами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магнита </a:t>
            </a:r>
            <a:r>
              <a:rPr lang="ru-RU" sz="1100" dirty="0">
                <a:latin typeface="Times New Roman" panose="02020603050405020304" pitchFamily="18" charset="0"/>
                <a:cs typeface="Times New Roman" panose="02020603050405020304" pitchFamily="18" charset="0"/>
              </a:rPr>
              <a:t>и оказаться в области, где магнитное поле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отсутствует</a:t>
            </a:r>
            <a:r>
              <a:rPr lang="ru-RU" sz="1100" dirty="0">
                <a:latin typeface="Times New Roman" panose="02020603050405020304" pitchFamily="18" charset="0"/>
                <a:cs typeface="Times New Roman" panose="02020603050405020304" pitchFamily="18" charset="0"/>
              </a:rPr>
              <a:t>. Ширина полюсов магнита </a:t>
            </a:r>
            <a:r>
              <a:rPr lang="en-US" sz="1100" dirty="0">
                <a:latin typeface="Times New Roman" panose="02020603050405020304" pitchFamily="18" charset="0"/>
                <a:cs typeface="Times New Roman" panose="02020603050405020304" pitchFamily="18" charset="0"/>
              </a:rPr>
              <a:t>d</a:t>
            </a:r>
            <a:r>
              <a:rPr lang="ru-RU" sz="1100" dirty="0">
                <a:latin typeface="Times New Roman" panose="02020603050405020304" pitchFamily="18" charset="0"/>
                <a:cs typeface="Times New Roman" panose="02020603050405020304" pitchFamily="18" charset="0"/>
              </a:rPr>
              <a:t> = 20 см,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магнитное </a:t>
            </a:r>
            <a:r>
              <a:rPr lang="ru-RU" sz="1100" dirty="0">
                <a:latin typeface="Times New Roman" panose="02020603050405020304" pitchFamily="18" charset="0"/>
                <a:cs typeface="Times New Roman" panose="02020603050405020304" pitchFamily="18" charset="0"/>
              </a:rPr>
              <a:t>поле имеет резкую границу и однородно между полюсами, а его индукция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 1 Тл. Возникающие в рамке индукционные токи нагревают проволоку. Чему </a:t>
            </a:r>
            <a:r>
              <a:rPr lang="ru-RU" sz="1100" dirty="0" smtClean="0">
                <a:latin typeface="Times New Roman" panose="02020603050405020304" pitchFamily="18" charset="0"/>
                <a:cs typeface="Times New Roman" panose="02020603050405020304" pitchFamily="18" charset="0"/>
              </a:rPr>
              <a:t>равно выделяемое </a:t>
            </a:r>
            <a:r>
              <a:rPr lang="ru-RU" sz="1100" dirty="0">
                <a:latin typeface="Times New Roman" panose="02020603050405020304" pitchFamily="18" charset="0"/>
                <a:cs typeface="Times New Roman" panose="02020603050405020304" pitchFamily="18" charset="0"/>
              </a:rPr>
              <a:t>количество теплоты </a:t>
            </a:r>
            <a:r>
              <a:rPr lang="en-US" sz="1100" dirty="0" smtClean="0">
                <a:latin typeface="Times New Roman" panose="02020603050405020304" pitchFamily="18" charset="0"/>
                <a:cs typeface="Times New Roman" panose="02020603050405020304" pitchFamily="18" charset="0"/>
              </a:rPr>
              <a:t>Q</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4" name="Рисунок 3"/>
          <p:cNvPicPr/>
          <p:nvPr/>
        </p:nvPicPr>
        <p:blipFill rotWithShape="1">
          <a:blip r:embed="rId2">
            <a:extLst>
              <a:ext uri="{28A0092B-C50C-407E-A947-70E740481C1C}">
                <a14:useLocalDpi xmlns:a14="http://schemas.microsoft.com/office/drawing/2010/main" val="0"/>
              </a:ext>
            </a:extLst>
          </a:blip>
          <a:srcRect l="3274" t="77457" r="44048"/>
          <a:stretch/>
        </p:blipFill>
        <p:spPr bwMode="auto">
          <a:xfrm>
            <a:off x="4074795" y="1526664"/>
            <a:ext cx="1685925" cy="803910"/>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extLst>
              <a:ext uri="{28A0092B-C50C-407E-A947-70E740481C1C}">
                <a14:useLocalDpi xmlns:a14="http://schemas.microsoft.com/office/drawing/2010/main" val="0"/>
              </a:ext>
            </a:extLst>
          </a:blip>
          <a:srcRect t="5269" b="9517"/>
          <a:stretch/>
        </p:blipFill>
        <p:spPr bwMode="auto">
          <a:xfrm>
            <a:off x="292608" y="3963858"/>
            <a:ext cx="1533525" cy="782955"/>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30410" t="44437" r="29131"/>
          <a:stretch/>
        </p:blipFill>
        <p:spPr bwMode="auto">
          <a:xfrm>
            <a:off x="3899815" y="5332040"/>
            <a:ext cx="1586585" cy="10243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394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15</a:t>
            </a:fld>
            <a:endParaRPr lang="ru-RU"/>
          </a:p>
        </p:txBody>
      </p:sp>
      <p:sp>
        <p:nvSpPr>
          <p:cNvPr id="3" name="TextBox 2"/>
          <p:cNvSpPr txBox="1"/>
          <p:nvPr/>
        </p:nvSpPr>
        <p:spPr>
          <a:xfrm>
            <a:off x="323850" y="163860"/>
            <a:ext cx="5505450" cy="6694140"/>
          </a:xfrm>
          <a:prstGeom prst="rect">
            <a:avLst/>
          </a:prstGeom>
          <a:noFill/>
        </p:spPr>
        <p:txBody>
          <a:bodyPr wrap="square" rtlCol="0">
            <a:spAutoFit/>
          </a:bodyPr>
          <a:lstStyle/>
          <a:p>
            <a:pPr algn="ctr"/>
            <a:r>
              <a:rPr lang="ru-RU" sz="1100" b="1" dirty="0" smtClean="0">
                <a:latin typeface="Times New Roman" panose="02020603050405020304" pitchFamily="18" charset="0"/>
                <a:cs typeface="Times New Roman" panose="02020603050405020304" pitchFamily="18" charset="0"/>
              </a:rPr>
              <a:t>ОПТИКА</a:t>
            </a:r>
            <a:endParaRPr lang="ru-RU" sz="1100" dirty="0">
              <a:latin typeface="Times New Roman" panose="02020603050405020304" pitchFamily="18" charset="0"/>
              <a:cs typeface="Times New Roman" panose="02020603050405020304" pitchFamily="18" charset="0"/>
            </a:endParaRPr>
          </a:p>
          <a:p>
            <a:pPr algn="ctr"/>
            <a:r>
              <a:rPr lang="ru-RU" sz="1100" b="1" i="1" u="sng" dirty="0">
                <a:latin typeface="Times New Roman" panose="02020603050405020304" pitchFamily="18" charset="0"/>
                <a:cs typeface="Times New Roman" panose="02020603050405020304" pitchFamily="18" charset="0"/>
              </a:rPr>
              <a:t>Геометрическая и волновая оптика</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133д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Тонкая палочка АВ длиной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10 см расположена параллельно главной оптической оси тонкой собирающей линзы на расстоянии </a:t>
            </a:r>
            <a:r>
              <a:rPr lang="en-US" sz="1100" dirty="0">
                <a:latin typeface="Times New Roman" panose="02020603050405020304" pitchFamily="18" charset="0"/>
                <a:cs typeface="Times New Roman" panose="02020603050405020304" pitchFamily="18" charset="0"/>
              </a:rPr>
              <a:t>h</a:t>
            </a:r>
            <a:r>
              <a:rPr lang="ru-RU" sz="1100" dirty="0">
                <a:latin typeface="Times New Roman" panose="02020603050405020304" pitchFamily="18" charset="0"/>
                <a:cs typeface="Times New Roman" panose="02020603050405020304" pitchFamily="18" charset="0"/>
              </a:rPr>
              <a:t> = 15 см от неё. Конец А палочки располагается на расстоянии а = 40 см от линзы. Постройте изображение палочки в </a:t>
            </a:r>
            <a:r>
              <a:rPr lang="ru-RU" sz="1100" dirty="0" smtClean="0">
                <a:latin typeface="Times New Roman" panose="02020603050405020304" pitchFamily="18" charset="0"/>
                <a:cs typeface="Times New Roman" panose="02020603050405020304" pitchFamily="18" charset="0"/>
              </a:rPr>
              <a:t>линзе. Длина изображения палочки </a:t>
            </a:r>
            <a:r>
              <a:rPr lang="en-US" sz="1100" dirty="0" smtClean="0">
                <a:latin typeface="Times New Roman" panose="02020603050405020304" pitchFamily="18" charset="0"/>
                <a:cs typeface="Times New Roman" panose="02020603050405020304" pitchFamily="18" charset="0"/>
              </a:rPr>
              <a:t>L</a:t>
            </a:r>
            <a:r>
              <a:rPr lang="ru-RU" sz="1100" dirty="0" smtClean="0">
                <a:latin typeface="Times New Roman" panose="02020603050405020304" pitchFamily="18" charset="0"/>
                <a:cs typeface="Times New Roman" panose="02020603050405020304" pitchFamily="18" charset="0"/>
              </a:rPr>
              <a:t> = 25 см. Найдите фокусное расстояние </a:t>
            </a:r>
            <a:r>
              <a:rPr lang="ru-RU" sz="1100" dirty="0">
                <a:latin typeface="Times New Roman" panose="02020603050405020304" pitchFamily="18" charset="0"/>
                <a:cs typeface="Times New Roman" panose="02020603050405020304" pitchFamily="18" charset="0"/>
              </a:rPr>
              <a:t>линзы </a:t>
            </a:r>
            <a:r>
              <a:rPr lang="en-US" sz="1100" dirty="0" smtClean="0">
                <a:latin typeface="Times New Roman" panose="02020603050405020304" pitchFamily="18" charset="0"/>
                <a:cs typeface="Times New Roman" panose="02020603050405020304" pitchFamily="18" charset="0"/>
              </a:rPr>
              <a:t>F</a:t>
            </a:r>
            <a:r>
              <a:rPr lang="ru-RU" sz="1100" smtClean="0">
                <a:latin typeface="Times New Roman" panose="02020603050405020304" pitchFamily="18" charset="0"/>
                <a:cs typeface="Times New Roman" panose="02020603050405020304" pitchFamily="18" charset="0"/>
              </a:rPr>
              <a:t>.</a:t>
            </a:r>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b="1"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134д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Равнобедренный прямоугольный треугольник АВС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расположен </a:t>
            </a:r>
            <a:r>
              <a:rPr lang="ru-RU" sz="1100" dirty="0">
                <a:latin typeface="Times New Roman" panose="02020603050405020304" pitchFamily="18" charset="0"/>
                <a:cs typeface="Times New Roman" panose="02020603050405020304" pitchFamily="18" charset="0"/>
              </a:rPr>
              <a:t>перед тонкой собирающей линзой с оптической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силой </a:t>
            </a:r>
            <a:r>
              <a:rPr lang="ru-RU" sz="1100" dirty="0">
                <a:latin typeface="Times New Roman" panose="02020603050405020304" pitchFamily="18" charset="0"/>
                <a:cs typeface="Times New Roman" panose="02020603050405020304" pitchFamily="18" charset="0"/>
              </a:rPr>
              <a:t>2,5 </a:t>
            </a:r>
            <a:r>
              <a:rPr lang="ru-RU" sz="1100" dirty="0" err="1">
                <a:latin typeface="Times New Roman" panose="02020603050405020304" pitchFamily="18" charset="0"/>
                <a:cs typeface="Times New Roman" panose="02020603050405020304" pitchFamily="18" charset="0"/>
              </a:rPr>
              <a:t>дптр</a:t>
            </a:r>
            <a:r>
              <a:rPr lang="ru-RU" sz="1100" dirty="0">
                <a:latin typeface="Times New Roman" panose="02020603050405020304" pitchFamily="18" charset="0"/>
                <a:cs typeface="Times New Roman" panose="02020603050405020304" pitchFamily="18" charset="0"/>
              </a:rPr>
              <a:t> так, что его катет АС лежит на главной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оптической </a:t>
            </a:r>
            <a:r>
              <a:rPr lang="ru-RU" sz="1100" dirty="0">
                <a:latin typeface="Times New Roman" panose="02020603050405020304" pitchFamily="18" charset="0"/>
                <a:cs typeface="Times New Roman" panose="02020603050405020304" pitchFamily="18" charset="0"/>
              </a:rPr>
              <a:t>оси линзы. Вершина прямого угла С лежит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дальше от центра </a:t>
            </a:r>
            <a:r>
              <a:rPr lang="ru-RU" sz="1100" dirty="0">
                <a:latin typeface="Times New Roman" panose="02020603050405020304" pitchFamily="18" charset="0"/>
                <a:cs typeface="Times New Roman" panose="02020603050405020304" pitchFamily="18" charset="0"/>
              </a:rPr>
              <a:t>линзы, чем вершина острого угла 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Расстояние </a:t>
            </a:r>
            <a:r>
              <a:rPr lang="ru-RU" sz="1100" dirty="0">
                <a:latin typeface="Times New Roman" panose="02020603050405020304" pitchFamily="18" charset="0"/>
                <a:cs typeface="Times New Roman" panose="02020603050405020304" pitchFamily="18" charset="0"/>
              </a:rPr>
              <a:t>от центра линзы до точки А равно удвоенному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фокусному </a:t>
            </a:r>
            <a:r>
              <a:rPr lang="ru-RU" sz="1100" dirty="0">
                <a:latin typeface="Times New Roman" panose="02020603050405020304" pitchFamily="18" charset="0"/>
                <a:cs typeface="Times New Roman" panose="02020603050405020304" pitchFamily="18" charset="0"/>
              </a:rPr>
              <a:t>расстоянию линзы, АС = 4 см.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Постройте </a:t>
            </a:r>
            <a:r>
              <a:rPr lang="ru-RU" sz="1100" dirty="0">
                <a:latin typeface="Times New Roman" panose="02020603050405020304" pitchFamily="18" charset="0"/>
                <a:cs typeface="Times New Roman" panose="02020603050405020304" pitchFamily="18" charset="0"/>
              </a:rPr>
              <a:t>изображение треугольника и найдите площадь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получившейся </a:t>
            </a:r>
            <a:r>
              <a:rPr lang="ru-RU" sz="1100" dirty="0">
                <a:latin typeface="Times New Roman" panose="02020603050405020304" pitchFamily="18" charset="0"/>
                <a:cs typeface="Times New Roman" panose="02020603050405020304" pitchFamily="18" charset="0"/>
              </a:rPr>
              <a:t>фигуры</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135д.</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Прямоугольный </a:t>
            </a:r>
            <a:r>
              <a:rPr lang="ru-RU" sz="1100" dirty="0">
                <a:latin typeface="Times New Roman" panose="02020603050405020304" pitchFamily="18" charset="0"/>
                <a:cs typeface="Times New Roman" panose="02020603050405020304" pitchFamily="18" charset="0"/>
              </a:rPr>
              <a:t>треугольник расположен перед собирающей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линзой </a:t>
            </a:r>
            <a:r>
              <a:rPr lang="ru-RU" sz="1100" dirty="0">
                <a:latin typeface="Times New Roman" panose="02020603050405020304" pitchFamily="18" charset="0"/>
                <a:cs typeface="Times New Roman" panose="02020603050405020304" pitchFamily="18" charset="0"/>
              </a:rPr>
              <a:t>с фокусным расстоянием </a:t>
            </a:r>
            <a:r>
              <a:rPr lang="en-US" sz="1100" dirty="0">
                <a:latin typeface="Times New Roman" panose="02020603050405020304" pitchFamily="18" charset="0"/>
                <a:cs typeface="Times New Roman" panose="02020603050405020304" pitchFamily="18" charset="0"/>
              </a:rPr>
              <a:t>F</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как показано на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рисунке</a:t>
            </a:r>
            <a:r>
              <a:rPr lang="ru-RU" sz="1100" dirty="0">
                <a:latin typeface="Times New Roman" panose="02020603050405020304" pitchFamily="18" charset="0"/>
                <a:cs typeface="Times New Roman" panose="02020603050405020304" pitchFamily="18" charset="0"/>
              </a:rPr>
              <a:t>. Катет треугольника, расположенный на главной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оптической </a:t>
            </a:r>
            <a:r>
              <a:rPr lang="ru-RU" sz="1100" dirty="0">
                <a:latin typeface="Times New Roman" panose="02020603050405020304" pitchFamily="18" charset="0"/>
                <a:cs typeface="Times New Roman" panose="02020603050405020304" pitchFamily="18" charset="0"/>
              </a:rPr>
              <a:t>оси, имеет длину с = 2 см, а его гипотенуза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составляет </a:t>
            </a:r>
            <a:r>
              <a:rPr lang="ru-RU" sz="1100" dirty="0">
                <a:latin typeface="Times New Roman" panose="02020603050405020304" pitchFamily="18" charset="0"/>
                <a:cs typeface="Times New Roman" panose="02020603050405020304" pitchFamily="18" charset="0"/>
              </a:rPr>
              <a:t>угол α = 60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с главной оптической осью линзы.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Тангенс </a:t>
            </a:r>
            <a:r>
              <a:rPr lang="ru-RU" sz="1100" dirty="0">
                <a:latin typeface="Times New Roman" panose="02020603050405020304" pitchFamily="18" charset="0"/>
                <a:cs typeface="Times New Roman" panose="02020603050405020304" pitchFamily="18" charset="0"/>
              </a:rPr>
              <a:t>угла, который составляет с главной </a:t>
            </a:r>
            <a:r>
              <a:rPr lang="ru-RU" sz="1100" dirty="0" smtClean="0">
                <a:latin typeface="Times New Roman" panose="02020603050405020304" pitchFamily="18" charset="0"/>
                <a:cs typeface="Times New Roman" panose="02020603050405020304" pitchFamily="18" charset="0"/>
              </a:rPr>
              <a:t>оптической осью</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линзы гипотенуза изображения этого </a:t>
            </a:r>
            <a:r>
              <a:rPr lang="ru-RU" sz="1100" dirty="0" smtClean="0">
                <a:latin typeface="Times New Roman" panose="02020603050405020304" pitchFamily="18" charset="0"/>
                <a:cs typeface="Times New Roman" panose="02020603050405020304" pitchFamily="18" charset="0"/>
              </a:rPr>
              <a:t>треугольника </a:t>
            </a:r>
            <a:r>
              <a:rPr lang="en-US" sz="1100" dirty="0" err="1" smtClean="0">
                <a:latin typeface="Times New Roman" panose="02020603050405020304" pitchFamily="18" charset="0"/>
                <a:cs typeface="Times New Roman" panose="02020603050405020304" pitchFamily="18" charset="0"/>
              </a:rPr>
              <a:t>tg</a:t>
            </a:r>
            <a:r>
              <a:rPr lang="en-US" sz="1100" dirty="0" smtClean="0">
                <a:latin typeface="Times New Roman" panose="02020603050405020304" pitchFamily="18" charset="0"/>
                <a:cs typeface="Times New Roman" panose="02020603050405020304" pitchFamily="18" charset="0"/>
              </a:rPr>
              <a:t> </a:t>
            </a:r>
            <a:r>
              <a:rPr lang="el-GR" sz="1100" dirty="0" smtClean="0">
                <a:latin typeface="Times New Roman" panose="02020603050405020304" pitchFamily="18" charset="0"/>
                <a:cs typeface="Times New Roman" panose="02020603050405020304" pitchFamily="18" charset="0"/>
              </a:rPr>
              <a:t>β</a:t>
            </a:r>
            <a:r>
              <a:rPr lang="en-US" sz="1100" dirty="0" smtClean="0">
                <a:latin typeface="Times New Roman" panose="02020603050405020304" pitchFamily="18" charset="0"/>
                <a:cs typeface="Times New Roman" panose="02020603050405020304" pitchFamily="18" charset="0"/>
              </a:rPr>
              <a:t> =1</a:t>
            </a:r>
            <a:r>
              <a:rPr lang="ru-RU" sz="1100" dirty="0" smtClean="0">
                <a:latin typeface="Times New Roman" panose="02020603050405020304" pitchFamily="18" charset="0"/>
                <a:cs typeface="Times New Roman" panose="02020603050405020304" pitchFamily="18" charset="0"/>
              </a:rPr>
              <a:t>,56. </a:t>
            </a:r>
            <a:r>
              <a:rPr lang="ru-RU" sz="1100" dirty="0">
                <a:latin typeface="Times New Roman" panose="02020603050405020304" pitchFamily="18" charset="0"/>
                <a:cs typeface="Times New Roman" panose="02020603050405020304" pitchFamily="18" charset="0"/>
              </a:rPr>
              <a:t>Постройте изображение треугольника в линзе</a:t>
            </a:r>
            <a:r>
              <a:rPr lang="ru-RU" sz="1100" dirty="0" smtClean="0">
                <a:latin typeface="Times New Roman" panose="02020603050405020304" pitchFamily="18" charset="0"/>
                <a:cs typeface="Times New Roman" panose="02020603050405020304" pitchFamily="18" charset="0"/>
              </a:rPr>
              <a:t>. Найдите фокусное расстояние линзы.</a:t>
            </a:r>
          </a:p>
          <a:p>
            <a:endParaRPr lang="ru-RU" sz="1100" dirty="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136д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Тонкая линза Л дает четкое действительное изображение предмета АВ на экране Э (рис. 1). Что произойдет с изображением предмета на экране, если </a:t>
            </a:r>
            <a:r>
              <a:rPr lang="ru-RU" sz="1100" dirty="0" smtClean="0">
                <a:latin typeface="Times New Roman" panose="02020603050405020304" pitchFamily="18" charset="0"/>
                <a:cs typeface="Times New Roman" panose="02020603050405020304" pitchFamily="18" charset="0"/>
              </a:rPr>
              <a:t>нижнюю </a:t>
            </a:r>
            <a:r>
              <a:rPr lang="ru-RU" sz="1100" dirty="0">
                <a:latin typeface="Times New Roman" panose="02020603050405020304" pitchFamily="18" charset="0"/>
                <a:cs typeface="Times New Roman" panose="02020603050405020304" pitchFamily="18" charset="0"/>
              </a:rPr>
              <a:t>половину линзы закрыть куском черного картона К (рис. 2)? Постройте изображение предмета в обоих случаях. </a:t>
            </a:r>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4" name="Рисунок 3"/>
          <p:cNvPicPr/>
          <p:nvPr/>
        </p:nvPicPr>
        <p:blipFill rotWithShape="1">
          <a:blip r:embed="rId2">
            <a:extLst>
              <a:ext uri="{28A0092B-C50C-407E-A947-70E740481C1C}">
                <a14:useLocalDpi xmlns:a14="http://schemas.microsoft.com/office/drawing/2010/main" val="0"/>
              </a:ext>
            </a:extLst>
          </a:blip>
          <a:srcRect l="1918" t="57075" r="38941"/>
          <a:stretch/>
        </p:blipFill>
        <p:spPr bwMode="auto">
          <a:xfrm>
            <a:off x="1882440" y="1456050"/>
            <a:ext cx="1642812" cy="691941"/>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3">
            <a:extLst>
              <a:ext uri="{28A0092B-C50C-407E-A947-70E740481C1C}">
                <a14:useLocalDpi xmlns:a14="http://schemas.microsoft.com/office/drawing/2010/main" val="0"/>
              </a:ext>
            </a:extLst>
          </a:blip>
          <a:srcRect t="17210" b="10921"/>
          <a:stretch/>
        </p:blipFill>
        <p:spPr bwMode="auto">
          <a:xfrm>
            <a:off x="521869" y="3998563"/>
            <a:ext cx="1360571" cy="976008"/>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6455664" y="163860"/>
            <a:ext cx="5541264" cy="7201972"/>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137д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Пучок параллельных световых лучей падает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нормально </a:t>
            </a:r>
            <a:r>
              <a:rPr lang="ru-RU" sz="1100" dirty="0">
                <a:latin typeface="Times New Roman" panose="02020603050405020304" pitchFamily="18" charset="0"/>
                <a:cs typeface="Times New Roman" panose="02020603050405020304" pitchFamily="18" charset="0"/>
              </a:rPr>
              <a:t>на тонкую собирающую линзу диаметром 6 см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 </a:t>
            </a:r>
            <a:r>
              <a:rPr lang="ru-RU" sz="1100" dirty="0">
                <a:latin typeface="Times New Roman" panose="02020603050405020304" pitchFamily="18" charset="0"/>
                <a:cs typeface="Times New Roman" panose="02020603050405020304" pitchFamily="18" charset="0"/>
              </a:rPr>
              <a:t>оптической силой 5 </a:t>
            </a:r>
            <a:r>
              <a:rPr lang="ru-RU" sz="1100" dirty="0" err="1">
                <a:latin typeface="Times New Roman" panose="02020603050405020304" pitchFamily="18" charset="0"/>
                <a:cs typeface="Times New Roman" panose="02020603050405020304" pitchFamily="18" charset="0"/>
              </a:rPr>
              <a:t>дптр</a:t>
            </a:r>
            <a:r>
              <a:rPr lang="ru-RU" sz="1100" dirty="0">
                <a:latin typeface="Times New Roman" panose="02020603050405020304" pitchFamily="18" charset="0"/>
                <a:cs typeface="Times New Roman" panose="02020603050405020304" pitchFamily="18" charset="0"/>
              </a:rPr>
              <a:t>. Экран </a:t>
            </a:r>
            <a:r>
              <a:rPr lang="ru-RU" sz="1100" dirty="0" smtClean="0">
                <a:latin typeface="Times New Roman" panose="02020603050405020304" pitchFamily="18" charset="0"/>
                <a:cs typeface="Times New Roman" panose="02020603050405020304" pitchFamily="18" charset="0"/>
              </a:rPr>
              <a:t>освещен неравномерно. </a:t>
            </a:r>
          </a:p>
          <a:p>
            <a:r>
              <a:rPr lang="ru-RU" sz="1100" dirty="0" smtClean="0">
                <a:latin typeface="Times New Roman" panose="02020603050405020304" pitchFamily="18" charset="0"/>
                <a:cs typeface="Times New Roman" panose="02020603050405020304" pitchFamily="18" charset="0"/>
              </a:rPr>
              <a:t>Выделяется более освещенная часть экрана (в форме кольца).</a:t>
            </a:r>
          </a:p>
          <a:p>
            <a:r>
              <a:rPr lang="ru-RU" sz="1100" dirty="0" smtClean="0">
                <a:latin typeface="Times New Roman" panose="02020603050405020304" pitchFamily="18" charset="0"/>
                <a:cs typeface="Times New Roman" panose="02020603050405020304" pitchFamily="18" charset="0"/>
              </a:rPr>
              <a:t>Рассчитайте </a:t>
            </a:r>
            <a:r>
              <a:rPr lang="ru-RU" sz="1100" dirty="0">
                <a:latin typeface="Times New Roman" panose="02020603050405020304" pitchFamily="18" charset="0"/>
                <a:cs typeface="Times New Roman" panose="02020603050405020304" pitchFamily="18" charset="0"/>
              </a:rPr>
              <a:t>внешний диаметр светлого </a:t>
            </a:r>
            <a:r>
              <a:rPr lang="ru-RU" sz="1100" dirty="0" smtClean="0">
                <a:latin typeface="Times New Roman" panose="02020603050405020304" pitchFamily="18" charset="0"/>
                <a:cs typeface="Times New Roman" panose="02020603050405020304" pitchFamily="18" charset="0"/>
              </a:rPr>
              <a:t>кольца, </a:t>
            </a:r>
            <a:r>
              <a:rPr lang="ru-RU" sz="1100" dirty="0">
                <a:latin typeface="Times New Roman" panose="02020603050405020304" pitchFamily="18" charset="0"/>
                <a:cs typeface="Times New Roman" panose="02020603050405020304" pitchFamily="18" charset="0"/>
              </a:rPr>
              <a:t>созданного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экране. </a:t>
            </a:r>
            <a:r>
              <a:rPr lang="ru-RU" sz="1100" dirty="0" smtClean="0">
                <a:latin typeface="Times New Roman" panose="02020603050405020304" pitchFamily="18" charset="0"/>
                <a:cs typeface="Times New Roman" panose="02020603050405020304" pitchFamily="18" charset="0"/>
              </a:rPr>
              <a:t>Экран расположен </a:t>
            </a:r>
            <a:r>
              <a:rPr lang="ru-RU" sz="1100" dirty="0">
                <a:latin typeface="Times New Roman" panose="02020603050405020304" pitchFamily="18" charset="0"/>
                <a:cs typeface="Times New Roman" panose="02020603050405020304" pitchFamily="18" charset="0"/>
              </a:rPr>
              <a:t>на расстоянии </a:t>
            </a:r>
            <a:r>
              <a:rPr lang="ru-RU" sz="1100" dirty="0" smtClean="0">
                <a:latin typeface="Times New Roman" panose="02020603050405020304" pitchFamily="18" charset="0"/>
                <a:cs typeface="Times New Roman" panose="02020603050405020304" pitchFamily="18" charset="0"/>
              </a:rPr>
              <a:t>50 см от линзы. </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r>
              <a:rPr lang="ru-RU" sz="1100" u="sng" dirty="0"/>
              <a:t>З</a:t>
            </a:r>
            <a:r>
              <a:rPr lang="ru-RU" sz="1100" b="1" u="sng" dirty="0" smtClean="0">
                <a:latin typeface="Times New Roman" panose="02020603050405020304" pitchFamily="18" charset="0"/>
                <a:cs typeface="Times New Roman" panose="02020603050405020304" pitchFamily="18" charset="0"/>
              </a:rPr>
              <a:t>адача 138д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Главная </a:t>
            </a:r>
            <a:r>
              <a:rPr lang="ru-RU" sz="1100" dirty="0">
                <a:latin typeface="Times New Roman" panose="02020603050405020304" pitchFamily="18" charset="0"/>
                <a:cs typeface="Times New Roman" panose="02020603050405020304" pitchFamily="18" charset="0"/>
              </a:rPr>
              <a:t>оптическая ось тонкой собирающей линзы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 </a:t>
            </a:r>
            <a:r>
              <a:rPr lang="ru-RU" sz="1100" dirty="0">
                <a:latin typeface="Times New Roman" panose="02020603050405020304" pitchFamily="18" charset="0"/>
                <a:cs typeface="Times New Roman" panose="02020603050405020304" pitchFamily="18" charset="0"/>
              </a:rPr>
              <a:t>фокусным расстоянием </a:t>
            </a:r>
            <a:r>
              <a:rPr lang="en-US" sz="1100" dirty="0">
                <a:latin typeface="Times New Roman" panose="02020603050405020304" pitchFamily="18" charset="0"/>
                <a:cs typeface="Times New Roman" panose="02020603050405020304" pitchFamily="18" charset="0"/>
              </a:rPr>
              <a:t>F</a:t>
            </a:r>
            <a:r>
              <a:rPr lang="ru-RU" sz="1100" dirty="0">
                <a:latin typeface="Times New Roman" panose="02020603050405020304" pitchFamily="18" charset="0"/>
                <a:cs typeface="Times New Roman" panose="02020603050405020304" pitchFamily="18" charset="0"/>
              </a:rPr>
              <a:t> = 20 см и точечный источник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света </a:t>
            </a:r>
            <a:r>
              <a:rPr lang="en-US" sz="1100" dirty="0">
                <a:latin typeface="Times New Roman" panose="02020603050405020304" pitchFamily="18" charset="0"/>
                <a:cs typeface="Times New Roman" panose="02020603050405020304" pitchFamily="18" charset="0"/>
              </a:rPr>
              <a:t>S</a:t>
            </a:r>
            <a:r>
              <a:rPr lang="ru-RU" sz="1100" dirty="0">
                <a:latin typeface="Times New Roman" panose="02020603050405020304" pitchFamily="18" charset="0"/>
                <a:cs typeface="Times New Roman" panose="02020603050405020304" pitchFamily="18" charset="0"/>
              </a:rPr>
              <a:t> находятся в плоскости рисунка. Точка </a:t>
            </a:r>
            <a:r>
              <a:rPr lang="en-US" sz="1100" dirty="0">
                <a:latin typeface="Times New Roman" panose="02020603050405020304" pitchFamily="18" charset="0"/>
                <a:cs typeface="Times New Roman" panose="02020603050405020304" pitchFamily="18" charset="0"/>
              </a:rPr>
              <a:t>S</a:t>
            </a:r>
            <a:r>
              <a:rPr lang="ru-RU" sz="1100" dirty="0">
                <a:latin typeface="Times New Roman" panose="02020603050405020304" pitchFamily="18" charset="0"/>
                <a:cs typeface="Times New Roman" panose="02020603050405020304" pitchFamily="18" charset="0"/>
              </a:rPr>
              <a:t>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находится </a:t>
            </a:r>
            <a:r>
              <a:rPr lang="ru-RU" sz="1100" dirty="0">
                <a:latin typeface="Times New Roman" panose="02020603050405020304" pitchFamily="18" charset="0"/>
                <a:cs typeface="Times New Roman" panose="02020603050405020304" pitchFamily="18" charset="0"/>
              </a:rPr>
              <a:t>на расстоянии </a:t>
            </a:r>
            <a:r>
              <a:rPr lang="en-US" sz="1100" dirty="0">
                <a:latin typeface="Times New Roman" panose="02020603050405020304" pitchFamily="18" charset="0"/>
                <a:cs typeface="Times New Roman" panose="02020603050405020304" pitchFamily="18" charset="0"/>
              </a:rPr>
              <a:t>b</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70 </a:t>
            </a:r>
            <a:r>
              <a:rPr lang="ru-RU" sz="1100" dirty="0">
                <a:latin typeface="Times New Roman" panose="02020603050405020304" pitchFamily="18" charset="0"/>
                <a:cs typeface="Times New Roman" panose="02020603050405020304" pitchFamily="18" charset="0"/>
              </a:rPr>
              <a:t>см от плоскости линзы 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 </a:t>
            </a:r>
            <a:r>
              <a:rPr lang="ru-RU" sz="1100" dirty="0">
                <a:latin typeface="Times New Roman" panose="02020603050405020304" pitchFamily="18" charset="0"/>
                <a:cs typeface="Times New Roman" panose="02020603050405020304" pitchFamily="18" charset="0"/>
              </a:rPr>
              <a:t>расстоянии </a:t>
            </a:r>
            <a:r>
              <a:rPr lang="ru-RU" sz="1100" dirty="0" smtClean="0">
                <a:latin typeface="Times New Roman" panose="02020603050405020304" pitchFamily="18" charset="0"/>
                <a:cs typeface="Times New Roman" panose="02020603050405020304" pitchFamily="18" charset="0"/>
              </a:rPr>
              <a:t>Н = 5 см </a:t>
            </a:r>
            <a:r>
              <a:rPr lang="ru-RU" sz="1100" dirty="0">
                <a:latin typeface="Times New Roman" panose="02020603050405020304" pitchFamily="18" charset="0"/>
                <a:cs typeface="Times New Roman" panose="02020603050405020304" pitchFamily="18" charset="0"/>
              </a:rPr>
              <a:t>от её главной оптической оси.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 </a:t>
            </a:r>
            <a:r>
              <a:rPr lang="ru-RU" sz="1100" dirty="0">
                <a:latin typeface="Times New Roman" panose="02020603050405020304" pitchFamily="18" charset="0"/>
                <a:cs typeface="Times New Roman" panose="02020603050405020304" pitchFamily="18" charset="0"/>
              </a:rPr>
              <a:t>левой </a:t>
            </a:r>
            <a:r>
              <a:rPr lang="ru-RU" sz="1100" dirty="0" smtClean="0">
                <a:latin typeface="Times New Roman" panose="02020603050405020304" pitchFamily="18" charset="0"/>
                <a:cs typeface="Times New Roman" panose="02020603050405020304" pitchFamily="18" charset="0"/>
              </a:rPr>
              <a:t>фокальной </a:t>
            </a:r>
            <a:r>
              <a:rPr lang="ru-RU" sz="1100" dirty="0">
                <a:latin typeface="Times New Roman" panose="02020603050405020304" pitchFamily="18" charset="0"/>
                <a:cs typeface="Times New Roman" panose="02020603050405020304" pitchFamily="18" charset="0"/>
              </a:rPr>
              <a:t>плоскости линзы лежит тонкий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непрозрачный экран </a:t>
            </a:r>
            <a:r>
              <a:rPr lang="ru-RU" sz="1100" dirty="0">
                <a:latin typeface="Times New Roman" panose="02020603050405020304" pitchFamily="18" charset="0"/>
                <a:cs typeface="Times New Roman" panose="02020603050405020304" pitchFamily="18" charset="0"/>
              </a:rPr>
              <a:t>с маленьким отверстием 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находящимся </a:t>
            </a:r>
            <a:r>
              <a:rPr lang="ru-RU" sz="1100" dirty="0">
                <a:latin typeface="Times New Roman" panose="02020603050405020304" pitchFamily="18" charset="0"/>
                <a:cs typeface="Times New Roman" panose="02020603050405020304" pitchFamily="18" charset="0"/>
              </a:rPr>
              <a:t>в </a:t>
            </a:r>
            <a:r>
              <a:rPr lang="ru-RU" sz="1100" dirty="0" smtClean="0">
                <a:latin typeface="Times New Roman" panose="02020603050405020304" pitchFamily="18" charset="0"/>
                <a:cs typeface="Times New Roman" panose="02020603050405020304" pitchFamily="18" charset="0"/>
              </a:rPr>
              <a:t>плоскости </a:t>
            </a:r>
            <a:r>
              <a:rPr lang="ru-RU" sz="1100" dirty="0">
                <a:latin typeface="Times New Roman" panose="02020603050405020304" pitchFamily="18" charset="0"/>
                <a:cs typeface="Times New Roman" panose="02020603050405020304" pitchFamily="18" charset="0"/>
              </a:rPr>
              <a:t>рисунка на расстоянии </a:t>
            </a:r>
            <a:r>
              <a:rPr lang="en-US" sz="1100" dirty="0">
                <a:latin typeface="Times New Roman" panose="02020603050405020304" pitchFamily="18" charset="0"/>
                <a:cs typeface="Times New Roman" panose="02020603050405020304" pitchFamily="18" charset="0"/>
              </a:rPr>
              <a:t>h</a:t>
            </a:r>
            <a:r>
              <a:rPr lang="ru-RU" sz="1100" dirty="0">
                <a:latin typeface="Times New Roman" panose="02020603050405020304" pitchFamily="18" charset="0"/>
                <a:cs typeface="Times New Roman" panose="02020603050405020304" pitchFamily="18" charset="0"/>
              </a:rPr>
              <a:t> = 4 </a:t>
            </a:r>
            <a:r>
              <a:rPr lang="ru-RU" sz="1100" dirty="0" smtClean="0">
                <a:latin typeface="Times New Roman" panose="02020603050405020304" pitchFamily="18" charset="0"/>
                <a:cs typeface="Times New Roman" panose="02020603050405020304" pitchFamily="18" charset="0"/>
              </a:rPr>
              <a:t>см</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от </a:t>
            </a:r>
            <a:r>
              <a:rPr lang="ru-RU" sz="1100" dirty="0" smtClean="0">
                <a:latin typeface="Times New Roman" panose="02020603050405020304" pitchFamily="18" charset="0"/>
                <a:cs typeface="Times New Roman" panose="02020603050405020304" pitchFamily="18" charset="0"/>
              </a:rPr>
              <a:t>главной оптической </a:t>
            </a:r>
            <a:r>
              <a:rPr lang="ru-RU" sz="1100" dirty="0">
                <a:latin typeface="Times New Roman" panose="02020603050405020304" pitchFamily="18" charset="0"/>
                <a:cs typeface="Times New Roman" panose="02020603050405020304" pitchFamily="18" charset="0"/>
              </a:rPr>
              <a:t>оси линзы. </a:t>
            </a:r>
            <a:r>
              <a:rPr lang="ru-RU" sz="1100" dirty="0" smtClean="0">
                <a:latin typeface="Times New Roman" panose="02020603050405020304" pitchFamily="18" charset="0"/>
                <a:cs typeface="Times New Roman" panose="02020603050405020304" pitchFamily="18" charset="0"/>
              </a:rPr>
              <a:t>На каком расстоянии</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х от плоскости линзы, </a:t>
            </a:r>
            <a:r>
              <a:rPr lang="ru-RU" sz="1100" dirty="0">
                <a:latin typeface="Times New Roman" panose="02020603050405020304" pitchFamily="18" charset="0"/>
                <a:cs typeface="Times New Roman" panose="02020603050405020304" pitchFamily="18" charset="0"/>
              </a:rPr>
              <a:t>луч </a:t>
            </a:r>
            <a:r>
              <a:rPr lang="en-US" sz="1100" dirty="0" smtClean="0">
                <a:latin typeface="Times New Roman" panose="02020603050405020304" pitchFamily="18" charset="0"/>
                <a:cs typeface="Times New Roman" panose="02020603050405020304" pitchFamily="18" charset="0"/>
              </a:rPr>
              <a:t>SA</a:t>
            </a:r>
            <a:r>
              <a:rPr lang="ru-RU" sz="1100" dirty="0" smtClean="0">
                <a:latin typeface="Times New Roman" panose="02020603050405020304" pitchFamily="18" charset="0"/>
                <a:cs typeface="Times New Roman" panose="02020603050405020304" pitchFamily="18" charset="0"/>
              </a:rPr>
              <a:t> от </a:t>
            </a:r>
            <a:r>
              <a:rPr lang="ru-RU" sz="1100" dirty="0">
                <a:latin typeface="Times New Roman" panose="02020603050405020304" pitchFamily="18" charset="0"/>
                <a:cs typeface="Times New Roman" panose="02020603050405020304" pitchFamily="18" charset="0"/>
              </a:rPr>
              <a:t>точечного </a:t>
            </a:r>
            <a:r>
              <a:rPr lang="ru-RU" sz="1100" dirty="0" smtClean="0">
                <a:latin typeface="Times New Roman" panose="02020603050405020304" pitchFamily="18" charset="0"/>
                <a:cs typeface="Times New Roman" panose="02020603050405020304" pitchFamily="18" charset="0"/>
              </a:rPr>
              <a:t>источника</a:t>
            </a:r>
            <a:r>
              <a:rPr lang="ru-RU" sz="1100" dirty="0">
                <a:latin typeface="Times New Roman" panose="02020603050405020304" pitchFamily="18" charset="0"/>
                <a:cs typeface="Times New Roman" panose="02020603050405020304" pitchFamily="18" charset="0"/>
              </a:rPr>
              <a:t>,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пройдя </a:t>
            </a:r>
            <a:r>
              <a:rPr lang="ru-RU" sz="1100" dirty="0">
                <a:latin typeface="Times New Roman" panose="02020603050405020304" pitchFamily="18" charset="0"/>
                <a:cs typeface="Times New Roman" panose="02020603050405020304" pitchFamily="18" charset="0"/>
              </a:rPr>
              <a:t>через отверстие в экране и </a:t>
            </a:r>
            <a:r>
              <a:rPr lang="ru-RU" sz="1100" dirty="0" smtClean="0">
                <a:latin typeface="Times New Roman" panose="02020603050405020304" pitchFamily="18" charset="0"/>
                <a:cs typeface="Times New Roman" panose="02020603050405020304" pitchFamily="18" charset="0"/>
              </a:rPr>
              <a:t>линзу, пересечет её</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главную </a:t>
            </a:r>
            <a:r>
              <a:rPr lang="ru-RU" sz="1100" dirty="0">
                <a:latin typeface="Times New Roman" panose="02020603050405020304" pitchFamily="18" charset="0"/>
                <a:cs typeface="Times New Roman" panose="02020603050405020304" pitchFamily="18" charset="0"/>
              </a:rPr>
              <a:t>оптическую </a:t>
            </a:r>
            <a:r>
              <a:rPr lang="ru-RU" sz="1100" dirty="0" smtClean="0">
                <a:latin typeface="Times New Roman" panose="02020603050405020304" pitchFamily="18" charset="0"/>
                <a:cs typeface="Times New Roman" panose="02020603050405020304" pitchFamily="18" charset="0"/>
              </a:rPr>
              <a:t>ось?</a:t>
            </a:r>
          </a:p>
          <a:p>
            <a:r>
              <a:rPr lang="ru-RU" sz="1100" b="1" u="sng" dirty="0" smtClean="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139д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В дно водоема глубиной 3 м вертикально вбита свая, полностью скрытая под водой. При угле падения солнечных лучей на поверхность воды, равном 30⁰, свая отбрасывает на дно водоема тень длиной 0,8 м. Определите высоту сваи. Показатель </a:t>
            </a:r>
            <a:r>
              <a:rPr lang="ru-RU" sz="1100" dirty="0">
                <a:latin typeface="Times New Roman" panose="02020603050405020304" pitchFamily="18" charset="0"/>
                <a:cs typeface="Times New Roman" panose="02020603050405020304" pitchFamily="18" charset="0"/>
              </a:rPr>
              <a:t>преломления воды </a:t>
            </a:r>
            <a:r>
              <a:rPr lang="en-US" sz="1100" dirty="0">
                <a:latin typeface="Times New Roman" panose="02020603050405020304" pitchFamily="18" charset="0"/>
                <a:cs typeface="Times New Roman" panose="02020603050405020304" pitchFamily="18" charset="0"/>
              </a:rPr>
              <a:t>n</a:t>
            </a:r>
            <a:r>
              <a:rPr lang="ru-RU" sz="1100" dirty="0">
                <a:latin typeface="Times New Roman" panose="02020603050405020304" pitchFamily="18" charset="0"/>
                <a:cs typeface="Times New Roman" panose="02020603050405020304" pitchFamily="18" charset="0"/>
              </a:rPr>
              <a:t> = 4/3.</a:t>
            </a:r>
          </a:p>
          <a:p>
            <a:r>
              <a:rPr lang="ru-RU" sz="1100" b="1" u="sng" dirty="0" smtClean="0">
                <a:latin typeface="Times New Roman" panose="02020603050405020304" pitchFamily="18" charset="0"/>
                <a:cs typeface="Times New Roman" panose="02020603050405020304" pitchFamily="18" charset="0"/>
              </a:rPr>
              <a:t>Задача 140д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Тонкая собирающая линза с </a:t>
            </a:r>
            <a:r>
              <a:rPr lang="ru-RU" sz="1100" dirty="0" smtClean="0">
                <a:latin typeface="Times New Roman" panose="02020603050405020304" pitchFamily="18" charset="0"/>
                <a:cs typeface="Times New Roman" panose="02020603050405020304" pitchFamily="18" charset="0"/>
              </a:rPr>
              <a:t>фокусным расстоянием </a:t>
            </a:r>
            <a:r>
              <a:rPr lang="en-US" sz="1100" dirty="0" smtClean="0">
                <a:latin typeface="Times New Roman" panose="02020603050405020304" pitchFamily="18" charset="0"/>
                <a:cs typeface="Times New Roman" panose="02020603050405020304" pitchFamily="18" charset="0"/>
              </a:rPr>
              <a:t>F</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находится между двумя точечными источниками света на расстоянии </a:t>
            </a:r>
            <a:r>
              <a:rPr lang="en-US" sz="1100" dirty="0">
                <a:latin typeface="Times New Roman" panose="02020603050405020304" pitchFamily="18" charset="0"/>
                <a:cs typeface="Times New Roman" panose="02020603050405020304" pitchFamily="18" charset="0"/>
              </a:rPr>
              <a:t>d</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15 от одного </a:t>
            </a:r>
            <a:r>
              <a:rPr lang="ru-RU" sz="1100" dirty="0">
                <a:latin typeface="Times New Roman" panose="02020603050405020304" pitchFamily="18" charset="0"/>
                <a:cs typeface="Times New Roman" panose="02020603050405020304" pitchFamily="18" charset="0"/>
              </a:rPr>
              <a:t>из </a:t>
            </a:r>
            <a:r>
              <a:rPr lang="ru-RU" sz="1100" dirty="0" smtClean="0">
                <a:latin typeface="Times New Roman" panose="02020603050405020304" pitchFamily="18" charset="0"/>
                <a:cs typeface="Times New Roman" panose="02020603050405020304" pitchFamily="18" charset="0"/>
              </a:rPr>
              <a:t>них. </a:t>
            </a:r>
            <a:r>
              <a:rPr lang="ru-RU" sz="1100" dirty="0">
                <a:latin typeface="Times New Roman" panose="02020603050405020304" pitchFamily="18" charset="0"/>
                <a:cs typeface="Times New Roman" panose="02020603050405020304" pitchFamily="18" charset="0"/>
              </a:rPr>
              <a:t>Источники расположены на главной оптической </a:t>
            </a:r>
            <a:r>
              <a:rPr lang="ru-RU" sz="1100" dirty="0" smtClean="0">
                <a:latin typeface="Times New Roman" panose="02020603050405020304" pitchFamily="18" charset="0"/>
                <a:cs typeface="Times New Roman" panose="02020603050405020304" pitchFamily="18" charset="0"/>
              </a:rPr>
              <a:t>оси на расстоянии </a:t>
            </a:r>
            <a:r>
              <a:rPr lang="en-US" sz="1100" dirty="0" smtClean="0">
                <a:latin typeface="Times New Roman" panose="02020603050405020304" pitchFamily="18" charset="0"/>
                <a:cs typeface="Times New Roman" panose="02020603050405020304" pitchFamily="18" charset="0"/>
              </a:rPr>
              <a:t>L</a:t>
            </a:r>
            <a:r>
              <a:rPr lang="ru-RU" sz="1100" dirty="0" smtClean="0">
                <a:latin typeface="Times New Roman" panose="02020603050405020304" pitchFamily="18" charset="0"/>
                <a:cs typeface="Times New Roman" panose="02020603050405020304" pitchFamily="18" charset="0"/>
              </a:rPr>
              <a:t> = 22,5 м друг от друга.. Найдите фокусное расстояние линзы, </a:t>
            </a:r>
            <a:r>
              <a:rPr lang="ru-RU" sz="1100" dirty="0">
                <a:latin typeface="Times New Roman" panose="02020603050405020304" pitchFamily="18" charset="0"/>
                <a:cs typeface="Times New Roman" panose="02020603050405020304" pitchFamily="18" charset="0"/>
              </a:rPr>
              <a:t>если их изображения получились в одной точке</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141д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Точечный источник света движется со скоростью υ </a:t>
            </a:r>
            <a:r>
              <a:rPr lang="ru-RU" sz="1100" dirty="0" smtClean="0">
                <a:latin typeface="Times New Roman" panose="02020603050405020304" pitchFamily="18" charset="0"/>
                <a:cs typeface="Times New Roman" panose="02020603050405020304" pitchFamily="18" charset="0"/>
              </a:rPr>
              <a:t>= 5 м/с по </a:t>
            </a:r>
            <a:r>
              <a:rPr lang="ru-RU" sz="1100" dirty="0">
                <a:latin typeface="Times New Roman" panose="02020603050405020304" pitchFamily="18" charset="0"/>
                <a:cs typeface="Times New Roman" panose="02020603050405020304" pitchFamily="18" charset="0"/>
              </a:rPr>
              <a:t>окружности вокруг главной оптической оси собирающей линзы в плоскости параллельной плоскости линзы на расстоянии </a:t>
            </a:r>
            <a:r>
              <a:rPr lang="en-US" sz="1100" dirty="0">
                <a:latin typeface="Times New Roman" panose="02020603050405020304" pitchFamily="18" charset="0"/>
                <a:cs typeface="Times New Roman" panose="02020603050405020304" pitchFamily="18" charset="0"/>
              </a:rPr>
              <a:t>d</a:t>
            </a:r>
            <a:r>
              <a:rPr lang="ru-RU" sz="1100" dirty="0">
                <a:latin typeface="Times New Roman" panose="02020603050405020304" pitchFamily="18" charset="0"/>
                <a:cs typeface="Times New Roman" panose="02020603050405020304" pitchFamily="18" charset="0"/>
              </a:rPr>
              <a:t> = 15 см от линзы. Фокусное расстояние линзы </a:t>
            </a:r>
            <a:r>
              <a:rPr lang="en-US" sz="1100" dirty="0">
                <a:latin typeface="Times New Roman" panose="02020603050405020304" pitchFamily="18" charset="0"/>
                <a:cs typeface="Times New Roman" panose="02020603050405020304" pitchFamily="18" charset="0"/>
              </a:rPr>
              <a:t>F </a:t>
            </a:r>
            <a:r>
              <a:rPr lang="ru-RU" sz="1100" dirty="0">
                <a:latin typeface="Times New Roman" panose="02020603050405020304" pitchFamily="18" charset="0"/>
                <a:cs typeface="Times New Roman" panose="02020603050405020304" pitchFamily="18" charset="0"/>
              </a:rPr>
              <a:t>= 10 см. Скорость движения </a:t>
            </a:r>
            <a:r>
              <a:rPr lang="ru-RU" sz="1100" dirty="0" smtClean="0">
                <a:latin typeface="Times New Roman" panose="02020603050405020304" pitchFamily="18" charset="0"/>
                <a:cs typeface="Times New Roman" panose="02020603050405020304" pitchFamily="18" charset="0"/>
              </a:rPr>
              <a:t>действительного изображения </a:t>
            </a:r>
            <a:r>
              <a:rPr lang="ru-RU" sz="1100" dirty="0">
                <a:latin typeface="Times New Roman" panose="02020603050405020304" pitchFamily="18" charset="0"/>
                <a:cs typeface="Times New Roman" panose="02020603050405020304" pitchFamily="18" charset="0"/>
              </a:rPr>
              <a:t>точечного источника света </a:t>
            </a:r>
            <a:r>
              <a:rPr lang="en-US" sz="1100" dirty="0">
                <a:latin typeface="Times New Roman" panose="02020603050405020304" pitchFamily="18" charset="0"/>
                <a:cs typeface="Times New Roman" panose="02020603050405020304" pitchFamily="18" charset="0"/>
              </a:rPr>
              <a:t>V</a:t>
            </a:r>
            <a:r>
              <a:rPr lang="ru-RU" sz="1100" dirty="0">
                <a:latin typeface="Times New Roman" panose="02020603050405020304" pitchFamily="18" charset="0"/>
                <a:cs typeface="Times New Roman" panose="02020603050405020304" pitchFamily="18" charset="0"/>
              </a:rPr>
              <a:t> = 10 м/с. Найдите </a:t>
            </a:r>
            <a:r>
              <a:rPr lang="ru-RU" sz="1100" dirty="0" smtClean="0">
                <a:latin typeface="Times New Roman" panose="02020603050405020304" pitchFamily="18" charset="0"/>
                <a:cs typeface="Times New Roman" panose="02020603050405020304" pitchFamily="18" charset="0"/>
              </a:rPr>
              <a:t>фокусное расстояние линзы </a:t>
            </a:r>
            <a:r>
              <a:rPr lang="en-US" sz="1100" dirty="0" smtClean="0">
                <a:latin typeface="Times New Roman" panose="02020603050405020304" pitchFamily="18" charset="0"/>
                <a:cs typeface="Times New Roman" panose="02020603050405020304" pitchFamily="18" charset="0"/>
              </a:rPr>
              <a:t>F</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142</a:t>
            </a:r>
            <a:r>
              <a:rPr lang="ru-RU" sz="1100" b="1" u="sng" dirty="0">
                <a:latin typeface="Times New Roman" panose="02020603050405020304" pitchFamily="18" charset="0"/>
                <a:cs typeface="Times New Roman" panose="02020603050405020304" pitchFamily="18" charset="0"/>
              </a:rPr>
              <a:t>д</a:t>
            </a:r>
            <a:r>
              <a:rPr lang="ru-RU" sz="1100" b="1" u="sng" dirty="0" smtClean="0">
                <a:latin typeface="Times New Roman" panose="02020603050405020304" pitchFamily="18" charset="0"/>
                <a:cs typeface="Times New Roman" panose="02020603050405020304" pitchFamily="18" charset="0"/>
              </a:rPr>
              <a:t>.</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Груз на пружине совершает гармонические колебания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перпендикулярно </a:t>
            </a:r>
            <a:r>
              <a:rPr lang="ru-RU" sz="1100" dirty="0">
                <a:latin typeface="Times New Roman" panose="02020603050405020304" pitchFamily="18" charset="0"/>
                <a:cs typeface="Times New Roman" panose="02020603050405020304" pitchFamily="18" charset="0"/>
              </a:rPr>
              <a:t>главной оптической оси собирающей </a:t>
            </a:r>
            <a:r>
              <a:rPr lang="ru-RU" sz="1100" dirty="0" smtClean="0">
                <a:latin typeface="Times New Roman" panose="02020603050405020304" pitchFamily="18" charset="0"/>
                <a:cs typeface="Times New Roman" panose="02020603050405020304" pitchFamily="18" charset="0"/>
              </a:rPr>
              <a:t>линзы. </a:t>
            </a:r>
          </a:p>
          <a:p>
            <a:r>
              <a:rPr lang="ru-RU" sz="1100" dirty="0" smtClean="0">
                <a:latin typeface="Times New Roman" panose="02020603050405020304" pitchFamily="18" charset="0"/>
                <a:cs typeface="Times New Roman" panose="02020603050405020304" pitchFamily="18" charset="0"/>
              </a:rPr>
              <a:t>С </a:t>
            </a:r>
            <a:r>
              <a:rPr lang="ru-RU" sz="1100" dirty="0">
                <a:latin typeface="Times New Roman" panose="02020603050405020304" pitchFamily="18" charset="0"/>
                <a:cs typeface="Times New Roman" panose="02020603050405020304" pitchFamily="18" charset="0"/>
              </a:rPr>
              <a:t>помощью этой линзы получено </a:t>
            </a:r>
            <a:r>
              <a:rPr lang="ru-RU" sz="1100" dirty="0" smtClean="0">
                <a:latin typeface="Times New Roman" panose="02020603050405020304" pitchFamily="18" charset="0"/>
                <a:cs typeface="Times New Roman" panose="02020603050405020304" pitchFamily="18" charset="0"/>
              </a:rPr>
              <a:t>четкое </a:t>
            </a:r>
            <a:r>
              <a:rPr lang="ru-RU" sz="1100" dirty="0">
                <a:latin typeface="Times New Roman" panose="02020603050405020304" pitchFamily="18" charset="0"/>
                <a:cs typeface="Times New Roman" panose="02020603050405020304" pitchFamily="18" charset="0"/>
              </a:rPr>
              <a:t>изображение груза на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экране</a:t>
            </a:r>
            <a:r>
              <a:rPr lang="ru-RU" sz="1100" dirty="0">
                <a:latin typeface="Times New Roman" panose="02020603050405020304" pitchFamily="18" charset="0"/>
                <a:cs typeface="Times New Roman" panose="02020603050405020304" pitchFamily="18" charset="0"/>
              </a:rPr>
              <a:t>, находящемся на расстоянии </a:t>
            </a:r>
            <a:r>
              <a:rPr lang="ru-RU" sz="1100" dirty="0" smtClean="0">
                <a:latin typeface="Times New Roman" panose="02020603050405020304" pitchFamily="18" charset="0"/>
                <a:cs typeface="Times New Roman" panose="02020603050405020304" pitchFamily="18" charset="0"/>
              </a:rPr>
              <a:t>0,5 </a:t>
            </a:r>
            <a:r>
              <a:rPr lang="ru-RU" sz="1100" dirty="0">
                <a:latin typeface="Times New Roman" panose="02020603050405020304" pitchFamily="18" charset="0"/>
                <a:cs typeface="Times New Roman" panose="02020603050405020304" pitchFamily="18" charset="0"/>
              </a:rPr>
              <a:t>м от линзы. Максимальная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скорость самого груза </a:t>
            </a:r>
            <a:r>
              <a:rPr lang="ru-RU" sz="1100" dirty="0">
                <a:latin typeface="Times New Roman" panose="02020603050405020304" pitchFamily="18" charset="0"/>
                <a:cs typeface="Times New Roman" panose="02020603050405020304" pitchFamily="18" charset="0"/>
              </a:rPr>
              <a:t>равна </a:t>
            </a:r>
            <a:r>
              <a:rPr lang="ru-RU" sz="1100" dirty="0" smtClean="0">
                <a:latin typeface="Times New Roman" panose="02020603050405020304" pitchFamily="18" charset="0"/>
                <a:cs typeface="Times New Roman" panose="02020603050405020304" pitchFamily="18" charset="0"/>
              </a:rPr>
              <a:t>0,7 </a:t>
            </a:r>
            <a:r>
              <a:rPr lang="ru-RU" sz="1100" dirty="0">
                <a:latin typeface="Times New Roman" panose="02020603050405020304" pitchFamily="18" charset="0"/>
                <a:cs typeface="Times New Roman" panose="02020603050405020304" pitchFamily="18" charset="0"/>
              </a:rPr>
              <a:t>м/с. </a:t>
            </a:r>
            <a:r>
              <a:rPr lang="ru-RU" sz="1100" dirty="0" smtClean="0">
                <a:latin typeface="Times New Roman" panose="02020603050405020304" pitchFamily="18" charset="0"/>
                <a:cs typeface="Times New Roman" panose="02020603050405020304" pitchFamily="18" charset="0"/>
              </a:rPr>
              <a:t>Максимальная скорость изображения </a:t>
            </a:r>
          </a:p>
          <a:p>
            <a:r>
              <a:rPr lang="ru-RU" sz="1100" dirty="0" smtClean="0">
                <a:latin typeface="Times New Roman" panose="02020603050405020304" pitchFamily="18" charset="0"/>
                <a:cs typeface="Times New Roman" panose="02020603050405020304" pitchFamily="18" charset="0"/>
              </a:rPr>
              <a:t>равна 1 м/с. Определите оптическую силу линзы, </a:t>
            </a:r>
            <a:r>
              <a:rPr lang="ru-RU" sz="1100" dirty="0">
                <a:latin typeface="Times New Roman" panose="02020603050405020304" pitchFamily="18" charset="0"/>
                <a:cs typeface="Times New Roman" panose="02020603050405020304" pitchFamily="18" charset="0"/>
              </a:rPr>
              <a:t>считая груз </a:t>
            </a:r>
            <a:r>
              <a:rPr lang="ru-RU" sz="1100" dirty="0" smtClean="0">
                <a:latin typeface="Times New Roman" panose="02020603050405020304" pitchFamily="18" charset="0"/>
                <a:cs typeface="Times New Roman" panose="02020603050405020304" pitchFamily="18" charset="0"/>
              </a:rPr>
              <a:t>материальной </a:t>
            </a:r>
            <a:r>
              <a:rPr lang="ru-RU" sz="1100" dirty="0">
                <a:latin typeface="Times New Roman" panose="02020603050405020304" pitchFamily="18" charset="0"/>
                <a:cs typeface="Times New Roman" panose="02020603050405020304" pitchFamily="18" charset="0"/>
              </a:rPr>
              <a:t>точкой.</a:t>
            </a: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p:txBody>
      </p:sp>
      <p:pic>
        <p:nvPicPr>
          <p:cNvPr id="9" name="Рисунок 8"/>
          <p:cNvPicPr/>
          <p:nvPr/>
        </p:nvPicPr>
        <p:blipFill rotWithShape="1">
          <a:blip r:embed="rId4" cstate="print">
            <a:extLst>
              <a:ext uri="{28A0092B-C50C-407E-A947-70E740481C1C}">
                <a14:useLocalDpi xmlns:a14="http://schemas.microsoft.com/office/drawing/2010/main" val="0"/>
              </a:ext>
            </a:extLst>
          </a:blip>
          <a:srcRect l="34729" t="31394" r="33368" b="14303"/>
          <a:stretch/>
        </p:blipFill>
        <p:spPr bwMode="auto">
          <a:xfrm>
            <a:off x="10729732" y="163860"/>
            <a:ext cx="1462268" cy="938719"/>
          </a:xfrm>
          <a:prstGeom prst="rect">
            <a:avLst/>
          </a:prstGeom>
          <a:ln>
            <a:noFill/>
          </a:ln>
          <a:extLst>
            <a:ext uri="{53640926-AAD7-44D8-BBD7-CCE9431645EC}">
              <a14:shadowObscured xmlns:a14="http://schemas.microsoft.com/office/drawing/2010/main"/>
            </a:ext>
          </a:extLst>
        </p:spPr>
      </p:pic>
      <p:pic>
        <p:nvPicPr>
          <p:cNvPr id="10" name="Рисунок 9"/>
          <p:cNvPicPr/>
          <p:nvPr/>
        </p:nvPicPr>
        <p:blipFill rotWithShape="1">
          <a:blip r:embed="rId5">
            <a:extLst>
              <a:ext uri="{28A0092B-C50C-407E-A947-70E740481C1C}">
                <a14:useLocalDpi xmlns:a14="http://schemas.microsoft.com/office/drawing/2010/main" val="0"/>
              </a:ext>
            </a:extLst>
          </a:blip>
          <a:srcRect t="70083" r="55101"/>
          <a:stretch/>
        </p:blipFill>
        <p:spPr bwMode="auto">
          <a:xfrm>
            <a:off x="6455664" y="1761722"/>
            <a:ext cx="1808660" cy="1643587"/>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6">
            <a:extLst>
              <a:ext uri="{28A0092B-C50C-407E-A947-70E740481C1C}">
                <a14:useLocalDpi xmlns:a14="http://schemas.microsoft.com/office/drawing/2010/main" val="0"/>
              </a:ext>
            </a:extLst>
          </a:blip>
          <a:srcRect l="2831" t="67597" r="54088"/>
          <a:stretch/>
        </p:blipFill>
        <p:spPr bwMode="auto">
          <a:xfrm>
            <a:off x="10981187" y="5646435"/>
            <a:ext cx="1015741" cy="538162"/>
          </a:xfrm>
          <a:prstGeom prst="rect">
            <a:avLst/>
          </a:prstGeom>
          <a:ln>
            <a:noFill/>
          </a:ln>
          <a:extLst>
            <a:ext uri="{53640926-AAD7-44D8-BBD7-CCE9431645EC}">
              <a14:shadowObscured xmlns:a14="http://schemas.microsoft.com/office/drawing/2010/main"/>
            </a:ext>
          </a:extLst>
        </p:spPr>
      </p:pic>
      <p:pic>
        <p:nvPicPr>
          <p:cNvPr id="12" name="Рисунок 11"/>
          <p:cNvPicPr>
            <a:picLocks noChangeAspect="1"/>
          </p:cNvPicPr>
          <p:nvPr/>
        </p:nvPicPr>
        <p:blipFill rotWithShape="1">
          <a:blip r:embed="rId7">
            <a:extLst>
              <a:ext uri="{28A0092B-C50C-407E-A947-70E740481C1C}">
                <a14:useLocalDpi xmlns:a14="http://schemas.microsoft.com/office/drawing/2010/main" val="0"/>
              </a:ext>
            </a:extLst>
          </a:blip>
          <a:srcRect l="10693" t="39989" r="11364"/>
          <a:stretch/>
        </p:blipFill>
        <p:spPr>
          <a:xfrm>
            <a:off x="1882440" y="5913755"/>
            <a:ext cx="3242009" cy="994970"/>
          </a:xfrm>
          <a:prstGeom prst="rect">
            <a:avLst/>
          </a:prstGeom>
        </p:spPr>
      </p:pic>
      <p:pic>
        <p:nvPicPr>
          <p:cNvPr id="7" name="Рисунок 6"/>
          <p:cNvPicPr>
            <a:picLocks noChangeAspect="1"/>
          </p:cNvPicPr>
          <p:nvPr/>
        </p:nvPicPr>
        <p:blipFill rotWithShape="1">
          <a:blip r:embed="rId8">
            <a:extLst>
              <a:ext uri="{28A0092B-C50C-407E-A947-70E740481C1C}">
                <a14:useLocalDpi xmlns:a14="http://schemas.microsoft.com/office/drawing/2010/main" val="0"/>
              </a:ext>
            </a:extLst>
          </a:blip>
          <a:srcRect l="36432" t="49354" r="32396" b="7450"/>
          <a:stretch/>
        </p:blipFill>
        <p:spPr>
          <a:xfrm>
            <a:off x="4151755" y="2511067"/>
            <a:ext cx="1638301" cy="829389"/>
          </a:xfrm>
          <a:prstGeom prst="rect">
            <a:avLst/>
          </a:prstGeom>
        </p:spPr>
      </p:pic>
    </p:spTree>
    <p:extLst>
      <p:ext uri="{BB962C8B-B14F-4D97-AF65-F5344CB8AC3E}">
        <p14:creationId xmlns:p14="http://schemas.microsoft.com/office/powerpoint/2010/main" val="145554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16</a:t>
            </a:fld>
            <a:endParaRPr lang="ru-RU"/>
          </a:p>
        </p:txBody>
      </p:sp>
      <p:sp>
        <p:nvSpPr>
          <p:cNvPr id="4" name="TextBox 3"/>
          <p:cNvSpPr txBox="1"/>
          <p:nvPr/>
        </p:nvSpPr>
        <p:spPr>
          <a:xfrm>
            <a:off x="336884" y="312821"/>
            <a:ext cx="5486400" cy="6863417"/>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143д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Плоская монохроматическая световая волна с частотой 6</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10</a:t>
            </a:r>
            <a:r>
              <a:rPr lang="ru-RU" sz="1100" baseline="30000" dirty="0">
                <a:latin typeface="Times New Roman" panose="02020603050405020304" pitchFamily="18" charset="0"/>
                <a:cs typeface="Times New Roman" panose="02020603050405020304" pitchFamily="18" charset="0"/>
              </a:rPr>
              <a:t>14</a:t>
            </a:r>
            <a:r>
              <a:rPr lang="ru-RU" sz="1100" dirty="0">
                <a:latin typeface="Times New Roman" panose="02020603050405020304" pitchFamily="18" charset="0"/>
                <a:cs typeface="Times New Roman" panose="02020603050405020304" pitchFamily="18" charset="0"/>
              </a:rPr>
              <a:t> Гц падает по нормали на дифракционную решетку. Параллельно решетке позади неё размещена собирающая линза с фокусным расстоянием </a:t>
            </a:r>
            <a:r>
              <a:rPr lang="ru-RU" sz="1100" dirty="0" smtClean="0">
                <a:latin typeface="Times New Roman" panose="02020603050405020304" pitchFamily="18" charset="0"/>
                <a:cs typeface="Times New Roman" panose="02020603050405020304" pitchFamily="18" charset="0"/>
              </a:rPr>
              <a:t>360 </a:t>
            </a:r>
            <a:r>
              <a:rPr lang="ru-RU" sz="1100" dirty="0">
                <a:latin typeface="Times New Roman" panose="02020603050405020304" pitchFamily="18" charset="0"/>
                <a:cs typeface="Times New Roman" panose="02020603050405020304" pitchFamily="18" charset="0"/>
              </a:rPr>
              <a:t>см. Дифракционная картина наблюдается на экране в задней фокальной плоскости линзы. Расстояние между её главными максимумами </a:t>
            </a:r>
            <a:r>
              <a:rPr lang="ru-RU" sz="1100" dirty="0" smtClean="0">
                <a:latin typeface="Times New Roman" panose="02020603050405020304" pitchFamily="18" charset="0"/>
                <a:cs typeface="Times New Roman" panose="02020603050405020304" pitchFamily="18" charset="0"/>
              </a:rPr>
              <a:t>2-го </a:t>
            </a:r>
            <a:r>
              <a:rPr lang="ru-RU" sz="1100" dirty="0">
                <a:latin typeface="Times New Roman" panose="02020603050405020304" pitchFamily="18" charset="0"/>
                <a:cs typeface="Times New Roman" panose="02020603050405020304" pitchFamily="18" charset="0"/>
              </a:rPr>
              <a:t>и </a:t>
            </a:r>
            <a:r>
              <a:rPr lang="ru-RU" sz="1100" dirty="0" smtClean="0">
                <a:latin typeface="Times New Roman" panose="02020603050405020304" pitchFamily="18" charset="0"/>
                <a:cs typeface="Times New Roman" panose="02020603050405020304" pitchFamily="18" charset="0"/>
              </a:rPr>
              <a:t>3-го </a:t>
            </a:r>
            <a:r>
              <a:rPr lang="ru-RU" sz="1100" dirty="0">
                <a:latin typeface="Times New Roman" panose="02020603050405020304" pitchFamily="18" charset="0"/>
                <a:cs typeface="Times New Roman" panose="02020603050405020304" pitchFamily="18" charset="0"/>
              </a:rPr>
              <a:t>порядков равно 30 мм. </a:t>
            </a:r>
            <a:r>
              <a:rPr lang="ru-RU" sz="1100" dirty="0" smtClean="0">
                <a:latin typeface="Times New Roman" panose="02020603050405020304" pitchFamily="18" charset="0"/>
                <a:cs typeface="Times New Roman" panose="02020603050405020304" pitchFamily="18" charset="0"/>
              </a:rPr>
              <a:t>Найдите период решетки. Считать для малых углов (</a:t>
            </a:r>
            <a:r>
              <a:rPr lang="el-GR" sz="1100" dirty="0" smtClean="0">
                <a:latin typeface="Times New Roman" panose="02020603050405020304" pitchFamily="18" charset="0"/>
                <a:cs typeface="Times New Roman" panose="02020603050405020304" pitchFamily="18" charset="0"/>
              </a:rPr>
              <a:t>φ</a:t>
            </a:r>
            <a:r>
              <a:rPr lang="ru-RU" sz="1100" dirty="0" smtClean="0">
                <a:latin typeface="Times New Roman" panose="02020603050405020304" pitchFamily="18" charset="0"/>
                <a:cs typeface="Times New Roman" panose="02020603050405020304" pitchFamily="18" charset="0"/>
              </a:rPr>
              <a:t> &lt;&lt; 1 в радианах) </a:t>
            </a:r>
            <a:r>
              <a:rPr lang="en-US" sz="1100" dirty="0" err="1" smtClean="0">
                <a:latin typeface="Times New Roman" panose="02020603050405020304" pitchFamily="18" charset="0"/>
                <a:cs typeface="Times New Roman" panose="02020603050405020304" pitchFamily="18" charset="0"/>
              </a:rPr>
              <a:t>tg</a:t>
            </a:r>
            <a:r>
              <a:rPr lang="en-US" sz="1100" dirty="0" smtClean="0">
                <a:latin typeface="Times New Roman" panose="02020603050405020304" pitchFamily="18" charset="0"/>
                <a:cs typeface="Times New Roman" panose="02020603050405020304" pitchFamily="18" charset="0"/>
              </a:rPr>
              <a:t> </a:t>
            </a:r>
            <a:r>
              <a:rPr lang="el-GR" sz="1100" dirty="0" smtClean="0">
                <a:latin typeface="Times New Roman" panose="02020603050405020304" pitchFamily="18" charset="0"/>
                <a:cs typeface="Times New Roman" panose="02020603050405020304" pitchFamily="18" charset="0"/>
              </a:rPr>
              <a:t>φ</a:t>
            </a:r>
            <a:r>
              <a:rPr lang="en-US" sz="1100" dirty="0" smtClean="0">
                <a:latin typeface="Times New Roman" panose="02020603050405020304" pitchFamily="18" charset="0"/>
                <a:cs typeface="Times New Roman" panose="02020603050405020304" pitchFamily="18" charset="0"/>
              </a:rPr>
              <a:t> ≈ sin </a:t>
            </a:r>
            <a:r>
              <a:rPr lang="el-GR" sz="1100" dirty="0" smtClean="0">
                <a:latin typeface="Times New Roman" panose="02020603050405020304" pitchFamily="18" charset="0"/>
                <a:cs typeface="Times New Roman" panose="02020603050405020304" pitchFamily="18" charset="0"/>
              </a:rPr>
              <a:t>φ</a:t>
            </a:r>
            <a:r>
              <a:rPr lang="en-US" sz="1100" dirty="0" smtClean="0">
                <a:latin typeface="Times New Roman" panose="02020603050405020304" pitchFamily="18" charset="0"/>
                <a:cs typeface="Times New Roman" panose="02020603050405020304" pitchFamily="18" charset="0"/>
              </a:rPr>
              <a:t> ≈ </a:t>
            </a:r>
            <a:r>
              <a:rPr lang="el-GR" sz="1100" dirty="0" smtClean="0">
                <a:latin typeface="Times New Roman" panose="02020603050405020304" pitchFamily="18" charset="0"/>
                <a:cs typeface="Times New Roman" panose="02020603050405020304" pitchFamily="18" charset="0"/>
              </a:rPr>
              <a:t>φ</a:t>
            </a:r>
            <a:r>
              <a:rPr lang="ru-RU" sz="1100" dirty="0">
                <a:latin typeface="Times New Roman" panose="02020603050405020304" pitchFamily="18" charset="0"/>
                <a:cs typeface="Times New Roman" panose="02020603050405020304" pitchFamily="18" charset="0"/>
              </a:rPr>
              <a:t>.</a:t>
            </a:r>
            <a:r>
              <a:rPr lang="en-US" sz="1100" dirty="0" smtClean="0">
                <a:latin typeface="Times New Roman" panose="02020603050405020304" pitchFamily="18" charset="0"/>
                <a:cs typeface="Times New Roman" panose="02020603050405020304" pitchFamily="18" charset="0"/>
              </a:rPr>
              <a:t> </a:t>
            </a:r>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144д.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дифракционную решетку, имеющую 500 штрихов на 1 мм, перпендикулярно её поверхности падает луч </a:t>
            </a:r>
            <a:r>
              <a:rPr lang="ru-RU" sz="1100" dirty="0" smtClean="0">
                <a:latin typeface="Times New Roman" panose="02020603050405020304" pitchFamily="18" charset="0"/>
                <a:cs typeface="Times New Roman" panose="02020603050405020304" pitchFamily="18" charset="0"/>
              </a:rPr>
              <a:t>света длина волны которого равна 550 </a:t>
            </a:r>
            <a:r>
              <a:rPr lang="ru-RU" sz="1100" dirty="0" err="1" smtClean="0">
                <a:latin typeface="Times New Roman" panose="02020603050405020304" pitchFamily="18" charset="0"/>
                <a:cs typeface="Times New Roman" panose="02020603050405020304" pitchFamily="18" charset="0"/>
              </a:rPr>
              <a:t>нм</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Каков максимальный порядок дифракционного максимума, доступного для наблюдателя? </a:t>
            </a:r>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pPr algn="ctr"/>
            <a:r>
              <a:rPr lang="ru-RU" sz="1100" b="1" dirty="0">
                <a:latin typeface="Times New Roman" panose="02020603050405020304" pitchFamily="18" charset="0"/>
                <a:cs typeface="Times New Roman" panose="02020603050405020304" pitchFamily="18" charset="0"/>
              </a:rPr>
              <a:t>КВАНТОВАЯ ФИЗИКА</a:t>
            </a:r>
            <a:endParaRPr lang="ru-RU" sz="1100" dirty="0">
              <a:latin typeface="Times New Roman" panose="02020603050405020304" pitchFamily="18" charset="0"/>
              <a:cs typeface="Times New Roman" panose="02020603050405020304" pitchFamily="18" charset="0"/>
            </a:endParaRPr>
          </a:p>
          <a:p>
            <a:pPr algn="ctr"/>
            <a:r>
              <a:rPr lang="ru-RU" sz="1100" b="1" i="1" u="sng" dirty="0">
                <a:latin typeface="Times New Roman" panose="02020603050405020304" pitchFamily="18" charset="0"/>
                <a:cs typeface="Times New Roman" panose="02020603050405020304" pitchFamily="18" charset="0"/>
              </a:rPr>
              <a:t>Фотоэффект</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145д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Фотокатод, покрытый кальцием (работа </a:t>
            </a:r>
            <a:r>
              <a:rPr lang="ru-RU" sz="1100" dirty="0">
                <a:latin typeface="Times New Roman" panose="02020603050405020304" pitchFamily="18" charset="0"/>
                <a:cs typeface="Times New Roman" panose="02020603050405020304" pitchFamily="18" charset="0"/>
              </a:rPr>
              <a:t>выхода 4,42 · 10 </a:t>
            </a:r>
            <a:r>
              <a:rPr lang="ru-RU" sz="1100" baseline="30000" dirty="0">
                <a:latin typeface="Times New Roman" panose="02020603050405020304" pitchFamily="18" charset="0"/>
                <a:cs typeface="Times New Roman" panose="02020603050405020304" pitchFamily="18" charset="0"/>
              </a:rPr>
              <a:t>-19</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Дж), освещается светом с длиной волны </a:t>
            </a:r>
            <a:r>
              <a:rPr lang="el-GR" sz="1100" dirty="0" smtClean="0">
                <a:latin typeface="Times New Roman" panose="02020603050405020304" pitchFamily="18" charset="0"/>
                <a:cs typeface="Times New Roman" panose="02020603050405020304" pitchFamily="18" charset="0"/>
              </a:rPr>
              <a:t>λ</a:t>
            </a:r>
            <a:r>
              <a:rPr lang="ru-RU" sz="1100" dirty="0" smtClean="0">
                <a:latin typeface="Times New Roman" panose="02020603050405020304" pitchFamily="18" charset="0"/>
                <a:cs typeface="Times New Roman" panose="02020603050405020304" pitchFamily="18" charset="0"/>
              </a:rPr>
              <a:t> = 300 </a:t>
            </a:r>
            <a:r>
              <a:rPr lang="ru-RU" sz="1100" dirty="0" err="1" smtClean="0">
                <a:latin typeface="Times New Roman" panose="02020603050405020304" pitchFamily="18" charset="0"/>
                <a:cs typeface="Times New Roman" panose="02020603050405020304" pitchFamily="18" charset="0"/>
              </a:rPr>
              <a:t>нм</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Вылетевшие из катода электроны попадают в однородное магнитное поле с индукцией </a:t>
            </a:r>
            <a:r>
              <a:rPr lang="ru-RU" sz="1100" dirty="0" smtClean="0">
                <a:latin typeface="Times New Roman" panose="02020603050405020304" pitchFamily="18" charset="0"/>
                <a:cs typeface="Times New Roman" panose="02020603050405020304" pitchFamily="18" charset="0"/>
              </a:rPr>
              <a:t>В = 8,3 </a:t>
            </a:r>
            <a:r>
              <a:rPr lang="ru-RU" sz="1100" dirty="0">
                <a:latin typeface="Times New Roman" panose="02020603050405020304" pitchFamily="18" charset="0"/>
                <a:cs typeface="Times New Roman" panose="02020603050405020304" pitchFamily="18" charset="0"/>
              </a:rPr>
              <a:t>· 10 </a:t>
            </a:r>
            <a:r>
              <a:rPr lang="ru-RU" sz="1100" baseline="30000" dirty="0">
                <a:latin typeface="Times New Roman" panose="02020603050405020304" pitchFamily="18" charset="0"/>
                <a:cs typeface="Times New Roman" panose="02020603050405020304" pitchFamily="18" charset="0"/>
              </a:rPr>
              <a:t>- 4 </a:t>
            </a:r>
            <a:r>
              <a:rPr lang="ru-RU" sz="1100" dirty="0">
                <a:latin typeface="Times New Roman" panose="02020603050405020304" pitchFamily="18" charset="0"/>
                <a:cs typeface="Times New Roman" panose="02020603050405020304" pitchFamily="18" charset="0"/>
              </a:rPr>
              <a:t>Тл перпендикулярно линиям индукции этого </a:t>
            </a:r>
            <a:r>
              <a:rPr lang="ru-RU" sz="1100" dirty="0" smtClean="0">
                <a:latin typeface="Times New Roman" panose="02020603050405020304" pitchFamily="18" charset="0"/>
                <a:cs typeface="Times New Roman" panose="02020603050405020304" pitchFamily="18" charset="0"/>
              </a:rPr>
              <a:t>поля. Каков максимальный </a:t>
            </a:r>
            <a:r>
              <a:rPr lang="ru-RU" sz="1100" dirty="0">
                <a:latin typeface="Times New Roman" panose="02020603050405020304" pitchFamily="18" charset="0"/>
                <a:cs typeface="Times New Roman" panose="02020603050405020304" pitchFamily="18" charset="0"/>
              </a:rPr>
              <a:t>радиус </a:t>
            </a:r>
            <a:r>
              <a:rPr lang="en-US" sz="1100" dirty="0" smtClean="0">
                <a:latin typeface="Times New Roman" panose="02020603050405020304" pitchFamily="18" charset="0"/>
                <a:cs typeface="Times New Roman" panose="02020603050405020304" pitchFamily="18" charset="0"/>
              </a:rPr>
              <a:t>R</a:t>
            </a:r>
            <a:r>
              <a:rPr lang="ru-RU" sz="1100" dirty="0" smtClean="0">
                <a:latin typeface="Times New Roman" panose="02020603050405020304" pitchFamily="18" charset="0"/>
                <a:cs typeface="Times New Roman" panose="02020603050405020304" pitchFamily="18" charset="0"/>
              </a:rPr>
              <a:t> окружности, по которой </a:t>
            </a:r>
            <a:r>
              <a:rPr lang="ru-RU" sz="1100" dirty="0">
                <a:latin typeface="Times New Roman" panose="02020603050405020304" pitchFamily="18" charset="0"/>
                <a:cs typeface="Times New Roman" panose="02020603050405020304" pitchFamily="18" charset="0"/>
              </a:rPr>
              <a:t>движутся </a:t>
            </a:r>
            <a:r>
              <a:rPr lang="ru-RU" sz="1100" dirty="0" smtClean="0">
                <a:latin typeface="Times New Roman" panose="02020603050405020304" pitchFamily="18" charset="0"/>
                <a:cs typeface="Times New Roman" panose="02020603050405020304" pitchFamily="18" charset="0"/>
              </a:rPr>
              <a:t>электроны?</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146д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Монохроматический свет частотой 6,2 · 10</a:t>
            </a:r>
            <a:r>
              <a:rPr lang="ru-RU" sz="1100" baseline="30000" dirty="0">
                <a:latin typeface="Times New Roman" panose="02020603050405020304" pitchFamily="18" charset="0"/>
                <a:cs typeface="Times New Roman" panose="02020603050405020304" pitchFamily="18" charset="0"/>
              </a:rPr>
              <a:t>14</a:t>
            </a:r>
            <a:r>
              <a:rPr lang="ru-RU" sz="1100" dirty="0">
                <a:latin typeface="Times New Roman" panose="02020603050405020304" pitchFamily="18" charset="0"/>
                <a:cs typeface="Times New Roman" panose="02020603050405020304" pitchFamily="18" charset="0"/>
              </a:rPr>
              <a:t> Гц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падает </a:t>
            </a:r>
            <a:r>
              <a:rPr lang="ru-RU" sz="1100" dirty="0">
                <a:latin typeface="Times New Roman" panose="02020603050405020304" pitchFamily="18" charset="0"/>
                <a:cs typeface="Times New Roman" panose="02020603050405020304" pitchFamily="18" charset="0"/>
              </a:rPr>
              <a:t>на поверхность фотокатода с работой выхода </a:t>
            </a:r>
            <a:r>
              <a:rPr lang="ru-RU" sz="1100" dirty="0" smtClean="0">
                <a:latin typeface="Times New Roman" panose="02020603050405020304" pitchFamily="18" charset="0"/>
                <a:cs typeface="Times New Roman" panose="02020603050405020304" pitchFamily="18" charset="0"/>
              </a:rPr>
              <a:t>2,39 эВ.. </a:t>
            </a:r>
          </a:p>
          <a:p>
            <a:r>
              <a:rPr lang="ru-RU" sz="1100" dirty="0" smtClean="0">
                <a:latin typeface="Times New Roman" panose="02020603050405020304" pitchFamily="18" charset="0"/>
                <a:cs typeface="Times New Roman" panose="02020603050405020304" pitchFamily="18" charset="0"/>
              </a:rPr>
              <a:t>Электроны</a:t>
            </a:r>
            <a:r>
              <a:rPr lang="ru-RU" sz="1100" dirty="0">
                <a:latin typeface="Times New Roman" panose="02020603050405020304" pitchFamily="18" charset="0"/>
                <a:cs typeface="Times New Roman" panose="02020603050405020304" pitchFamily="18" charset="0"/>
              </a:rPr>
              <a:t>, летевшие горизонтально в северном направлении,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попадают </a:t>
            </a:r>
            <a:r>
              <a:rPr lang="ru-RU" sz="1100" dirty="0">
                <a:latin typeface="Times New Roman" panose="02020603050405020304" pitchFamily="18" charset="0"/>
                <a:cs typeface="Times New Roman" panose="02020603050405020304" pitchFamily="18" charset="0"/>
              </a:rPr>
              <a:t>в электрическое и магнитное поля. Электрическое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поле </a:t>
            </a:r>
            <a:r>
              <a:rPr lang="ru-RU" sz="1100" dirty="0">
                <a:latin typeface="Times New Roman" panose="02020603050405020304" pitchFamily="18" charset="0"/>
                <a:cs typeface="Times New Roman" panose="02020603050405020304" pitchFamily="18" charset="0"/>
              </a:rPr>
              <a:t>направлено горизонтально на запад, а магнитное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вертикально </a:t>
            </a:r>
            <a:r>
              <a:rPr lang="ru-RU" sz="1100" dirty="0">
                <a:latin typeface="Times New Roman" panose="02020603050405020304" pitchFamily="18" charset="0"/>
                <a:cs typeface="Times New Roman" panose="02020603050405020304" pitchFamily="18" charset="0"/>
              </a:rPr>
              <a:t>вверх. Напряженность электрического поля </a:t>
            </a:r>
            <a:r>
              <a:rPr lang="ru-RU" sz="1100" dirty="0" smtClean="0">
                <a:latin typeface="Times New Roman" panose="02020603050405020304" pitchFamily="18" charset="0"/>
                <a:cs typeface="Times New Roman" panose="02020603050405020304" pitchFamily="18" charset="0"/>
              </a:rPr>
              <a:t>365 В/м. </a:t>
            </a:r>
          </a:p>
          <a:p>
            <a:r>
              <a:rPr lang="ru-RU" sz="1100" dirty="0" smtClean="0">
                <a:latin typeface="Times New Roman" panose="02020603050405020304" pitchFamily="18" charset="0"/>
                <a:cs typeface="Times New Roman" panose="02020603050405020304" pitchFamily="18" charset="0"/>
              </a:rPr>
              <a:t>При каких значениях индукции </a:t>
            </a:r>
            <a:r>
              <a:rPr lang="ru-RU" sz="1100" dirty="0">
                <a:latin typeface="Times New Roman" panose="02020603050405020304" pitchFamily="18" charset="0"/>
                <a:cs typeface="Times New Roman" panose="02020603050405020304" pitchFamily="18" charset="0"/>
              </a:rPr>
              <a:t>магнитного поля </a:t>
            </a:r>
            <a:r>
              <a:rPr lang="ru-RU" sz="1100" dirty="0" smtClean="0">
                <a:latin typeface="Times New Roman" panose="02020603050405020304" pitchFamily="18" charset="0"/>
                <a:cs typeface="Times New Roman" panose="02020603050405020304" pitchFamily="18" charset="0"/>
              </a:rPr>
              <a:t>самые быстрые электроны </a:t>
            </a:r>
            <a:r>
              <a:rPr lang="ru-RU" sz="1100" dirty="0">
                <a:latin typeface="Times New Roman" panose="02020603050405020304" pitchFamily="18" charset="0"/>
                <a:cs typeface="Times New Roman" panose="02020603050405020304" pitchFamily="18" charset="0"/>
              </a:rPr>
              <a:t>в момент попадания </a:t>
            </a:r>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область полей </a:t>
            </a:r>
            <a:r>
              <a:rPr lang="ru-RU" sz="1100" dirty="0" smtClean="0">
                <a:latin typeface="Times New Roman" panose="02020603050405020304" pitchFamily="18" charset="0"/>
                <a:cs typeface="Times New Roman" panose="02020603050405020304" pitchFamily="18" charset="0"/>
              </a:rPr>
              <a:t>отклонялись бы на восток?</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147д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Металлическая пластина облучается светом частотой </a:t>
            </a:r>
            <a:r>
              <a:rPr lang="el-GR" sz="1100" dirty="0" smtClean="0">
                <a:latin typeface="Times New Roman" panose="02020603050405020304" pitchFamily="18" charset="0"/>
                <a:cs typeface="Times New Roman" panose="02020603050405020304" pitchFamily="18" charset="0"/>
              </a:rPr>
              <a:t>ν</a:t>
            </a:r>
            <a:r>
              <a:rPr lang="ru-RU" sz="1100" dirty="0" smtClean="0">
                <a:latin typeface="Times New Roman" panose="02020603050405020304" pitchFamily="18" charset="0"/>
                <a:cs typeface="Times New Roman" panose="02020603050405020304" pitchFamily="18" charset="0"/>
              </a:rPr>
              <a:t> = 1,6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10</a:t>
            </a:r>
            <a:r>
              <a:rPr lang="ru-RU" sz="1100" baseline="30000" dirty="0" smtClean="0">
                <a:latin typeface="Times New Roman" panose="02020603050405020304" pitchFamily="18" charset="0"/>
                <a:cs typeface="Times New Roman" panose="02020603050405020304" pitchFamily="18" charset="0"/>
              </a:rPr>
              <a:t>15</a:t>
            </a:r>
            <a:r>
              <a:rPr lang="ru-RU" sz="1100" dirty="0" smtClean="0">
                <a:latin typeface="Times New Roman" panose="02020603050405020304" pitchFamily="18" charset="0"/>
                <a:cs typeface="Times New Roman" panose="02020603050405020304" pitchFamily="18" charset="0"/>
              </a:rPr>
              <a:t> Гц. Работа </a:t>
            </a:r>
            <a:r>
              <a:rPr lang="ru-RU" sz="1100" dirty="0">
                <a:latin typeface="Times New Roman" panose="02020603050405020304" pitchFamily="18" charset="0"/>
                <a:cs typeface="Times New Roman" panose="02020603050405020304" pitchFamily="18" charset="0"/>
              </a:rPr>
              <a:t>выхода </a:t>
            </a:r>
            <a:r>
              <a:rPr lang="ru-RU" sz="1100" dirty="0" err="1">
                <a:latin typeface="Times New Roman" panose="02020603050405020304" pitchFamily="18" charset="0"/>
                <a:cs typeface="Times New Roman" panose="02020603050405020304" pitchFamily="18" charset="0"/>
              </a:rPr>
              <a:t>А</a:t>
            </a:r>
            <a:r>
              <a:rPr lang="ru-RU" sz="1100" baseline="-25000" dirty="0" err="1">
                <a:latin typeface="Times New Roman" panose="02020603050405020304" pitchFamily="18" charset="0"/>
                <a:cs typeface="Times New Roman" panose="02020603050405020304" pitchFamily="18" charset="0"/>
              </a:rPr>
              <a:t>вых</a:t>
            </a:r>
            <a:r>
              <a:rPr lang="ru-RU" sz="1100" dirty="0">
                <a:latin typeface="Times New Roman" panose="02020603050405020304" pitchFamily="18" charset="0"/>
                <a:cs typeface="Times New Roman" panose="02020603050405020304" pitchFamily="18" charset="0"/>
              </a:rPr>
              <a:t> = 3</a:t>
            </a:r>
            <a:r>
              <a:rPr lang="ru-RU" sz="1100" dirty="0" smtClean="0">
                <a:latin typeface="Times New Roman" panose="02020603050405020304" pitchFamily="18" charset="0"/>
                <a:cs typeface="Times New Roman" panose="02020603050405020304" pitchFamily="18" charset="0"/>
              </a:rPr>
              <a:t>,7 эВ. Вылетающие из пластины фотоэлектроны попадают </a:t>
            </a:r>
            <a:r>
              <a:rPr lang="ru-RU" sz="1100" dirty="0">
                <a:latin typeface="Times New Roman" panose="02020603050405020304" pitchFamily="18" charset="0"/>
                <a:cs typeface="Times New Roman" panose="02020603050405020304" pitchFamily="18" charset="0"/>
              </a:rPr>
              <a:t>в однородное электрическое поле </a:t>
            </a:r>
            <a:r>
              <a:rPr lang="ru-RU" sz="1100" dirty="0" smtClean="0">
                <a:latin typeface="Times New Roman" panose="02020603050405020304" pitchFamily="18" charset="0"/>
                <a:cs typeface="Times New Roman" panose="02020603050405020304" pitchFamily="18" charset="0"/>
              </a:rPr>
              <a:t>напряженностью Е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130 В/м, причем вектор Е направлен в сторону пластины и перпендикулярен её поверхности. Какова максимальная кинетическая энергия фотоэлектронов на расстоянии 10 см от пластины?</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148д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Вольфрамовую </a:t>
            </a:r>
            <a:r>
              <a:rPr lang="ru-RU" sz="1100" dirty="0">
                <a:latin typeface="Times New Roman" panose="02020603050405020304" pitchFamily="18" charset="0"/>
                <a:cs typeface="Times New Roman" panose="02020603050405020304" pitchFamily="18" charset="0"/>
              </a:rPr>
              <a:t>пластину </a:t>
            </a:r>
            <a:r>
              <a:rPr lang="ru-RU" sz="1100" dirty="0" smtClean="0">
                <a:latin typeface="Times New Roman" panose="02020603050405020304" pitchFamily="18" charset="0"/>
                <a:cs typeface="Times New Roman" panose="02020603050405020304" pitchFamily="18" charset="0"/>
              </a:rPr>
              <a:t>освещают </a:t>
            </a:r>
            <a:r>
              <a:rPr lang="ru-RU" sz="1100" dirty="0">
                <a:latin typeface="Times New Roman" panose="02020603050405020304" pitchFamily="18" charset="0"/>
                <a:cs typeface="Times New Roman" panose="02020603050405020304" pitchFamily="18" charset="0"/>
              </a:rPr>
              <a:t>светом с длиной волны λ = </a:t>
            </a:r>
            <a:r>
              <a:rPr lang="ru-RU" sz="1100" dirty="0" smtClean="0">
                <a:latin typeface="Times New Roman" panose="02020603050405020304" pitchFamily="18" charset="0"/>
                <a:cs typeface="Times New Roman" panose="02020603050405020304" pitchFamily="18" charset="0"/>
              </a:rPr>
              <a:t>200 </a:t>
            </a:r>
            <a:r>
              <a:rPr lang="ru-RU" sz="1100" dirty="0" err="1">
                <a:latin typeface="Times New Roman" panose="02020603050405020304" pitchFamily="18" charset="0"/>
                <a:cs typeface="Times New Roman" panose="02020603050405020304" pitchFamily="18" charset="0"/>
              </a:rPr>
              <a:t>нм</a:t>
            </a:r>
            <a:r>
              <a:rPr lang="ru-RU" sz="1100" dirty="0">
                <a:latin typeface="Times New Roman" panose="02020603050405020304" pitchFamily="18" charset="0"/>
                <a:cs typeface="Times New Roman" panose="02020603050405020304" pitchFamily="18" charset="0"/>
              </a:rPr>
              <a:t>. Каков максимальный импульс </a:t>
            </a:r>
            <a:r>
              <a:rPr lang="ru-RU" sz="1100" dirty="0" smtClean="0">
                <a:latin typeface="Times New Roman" panose="02020603050405020304" pitchFamily="18" charset="0"/>
                <a:cs typeface="Times New Roman" panose="02020603050405020304" pitchFamily="18" charset="0"/>
              </a:rPr>
              <a:t>вылетающих из пластины электронов</a:t>
            </a:r>
            <a:r>
              <a:rPr lang="ru-RU" sz="1100" dirty="0">
                <a:latin typeface="Times New Roman" panose="02020603050405020304" pitchFamily="18" charset="0"/>
                <a:cs typeface="Times New Roman" panose="02020603050405020304" pitchFamily="18" charset="0"/>
              </a:rPr>
              <a:t>, если работа выхода электронов из </a:t>
            </a:r>
            <a:r>
              <a:rPr lang="ru-RU" sz="1100" dirty="0" smtClean="0">
                <a:latin typeface="Times New Roman" panose="02020603050405020304" pitchFamily="18" charset="0"/>
                <a:cs typeface="Times New Roman" panose="02020603050405020304" pitchFamily="18" charset="0"/>
              </a:rPr>
              <a:t>вольфрама </a:t>
            </a:r>
            <a:r>
              <a:rPr lang="ru-RU" sz="1100" dirty="0" err="1">
                <a:latin typeface="Times New Roman" panose="02020603050405020304" pitchFamily="18" charset="0"/>
                <a:cs typeface="Times New Roman" panose="02020603050405020304" pitchFamily="18" charset="0"/>
              </a:rPr>
              <a:t>А</a:t>
            </a:r>
            <a:r>
              <a:rPr lang="ru-RU" sz="1100" baseline="-25000" dirty="0" err="1">
                <a:latin typeface="Times New Roman" panose="02020603050405020304" pitchFamily="18" charset="0"/>
                <a:cs typeface="Times New Roman" panose="02020603050405020304" pitchFamily="18" charset="0"/>
              </a:rPr>
              <a:t>вых</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4,54 эВ?</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4227041" y="3744529"/>
            <a:ext cx="1432354" cy="811281"/>
          </a:xfrm>
          <a:prstGeom prst="rect">
            <a:avLst/>
          </a:prstGeom>
        </p:spPr>
      </p:pic>
      <p:sp>
        <p:nvSpPr>
          <p:cNvPr id="6" name="TextBox 5"/>
          <p:cNvSpPr txBox="1"/>
          <p:nvPr/>
        </p:nvSpPr>
        <p:spPr>
          <a:xfrm>
            <a:off x="6693408" y="312821"/>
            <a:ext cx="5340096" cy="6355586"/>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149д</a:t>
            </a:r>
            <a:r>
              <a:rPr lang="ru-RU" sz="1100" b="1" dirty="0" smtClean="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 Красная граница фотоэффекта для вещества фотокатода λ</a:t>
            </a:r>
            <a:r>
              <a:rPr lang="ru-RU" sz="1100" baseline="-25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 450 </a:t>
            </a:r>
            <a:r>
              <a:rPr lang="ru-RU" sz="1100" dirty="0" err="1" smtClean="0">
                <a:latin typeface="Times New Roman" panose="02020603050405020304" pitchFamily="18" charset="0"/>
                <a:cs typeface="Times New Roman" panose="02020603050405020304" pitchFamily="18" charset="0"/>
              </a:rPr>
              <a:t>нм</a:t>
            </a:r>
            <a:r>
              <a:rPr lang="ru-RU" sz="1100" dirty="0" smtClean="0">
                <a:latin typeface="Times New Roman" panose="02020603050405020304" pitchFamily="18" charset="0"/>
                <a:cs typeface="Times New Roman" panose="02020603050405020304" pitchFamily="18" charset="0"/>
              </a:rPr>
              <a:t>. Если катод </a:t>
            </a:r>
            <a:r>
              <a:rPr lang="ru-RU" sz="1100" dirty="0">
                <a:latin typeface="Times New Roman" panose="02020603050405020304" pitchFamily="18" charset="0"/>
                <a:cs typeface="Times New Roman" panose="02020603050405020304" pitchFamily="18" charset="0"/>
              </a:rPr>
              <a:t>облучают светом с длиной волны </a:t>
            </a:r>
            <a:r>
              <a:rPr lang="ru-RU" sz="1100" dirty="0" smtClean="0">
                <a:latin typeface="Times New Roman" panose="02020603050405020304" pitchFamily="18" charset="0"/>
                <a:cs typeface="Times New Roman" panose="02020603050405020304" pitchFamily="18" charset="0"/>
              </a:rPr>
              <a:t>λ, </a:t>
            </a:r>
            <a:r>
              <a:rPr lang="ru-RU" sz="1100" dirty="0">
                <a:latin typeface="Times New Roman" panose="02020603050405020304" pitchFamily="18" charset="0"/>
                <a:cs typeface="Times New Roman" panose="02020603050405020304" pitchFamily="18" charset="0"/>
              </a:rPr>
              <a:t>то фототок </a:t>
            </a:r>
            <a:r>
              <a:rPr lang="ru-RU" sz="1100" dirty="0" smtClean="0">
                <a:latin typeface="Times New Roman" panose="02020603050405020304" pitchFamily="18" charset="0"/>
                <a:cs typeface="Times New Roman" panose="02020603050405020304" pitchFamily="18" charset="0"/>
              </a:rPr>
              <a:t>прекращается при запирающем </a:t>
            </a:r>
            <a:r>
              <a:rPr lang="ru-RU" sz="1100" dirty="0">
                <a:latin typeface="Times New Roman" panose="02020603050405020304" pitchFamily="18" charset="0"/>
                <a:cs typeface="Times New Roman" panose="02020603050405020304" pitchFamily="18" charset="0"/>
              </a:rPr>
              <a:t>напряжении между анодом и </a:t>
            </a:r>
            <a:r>
              <a:rPr lang="ru-RU" sz="1100" dirty="0" smtClean="0">
                <a:latin typeface="Times New Roman" panose="02020603050405020304" pitchFamily="18" charset="0"/>
                <a:cs typeface="Times New Roman" panose="02020603050405020304" pitchFamily="18" charset="0"/>
              </a:rPr>
              <a:t>катодом </a:t>
            </a:r>
            <a:r>
              <a:rPr lang="en-US" sz="1100" dirty="0" smtClean="0">
                <a:latin typeface="Times New Roman" panose="02020603050405020304" pitchFamily="18" charset="0"/>
                <a:cs typeface="Times New Roman" panose="02020603050405020304" pitchFamily="18" charset="0"/>
              </a:rPr>
              <a:t>U</a:t>
            </a:r>
            <a:r>
              <a:rPr lang="ru-RU" sz="1100" dirty="0" smtClean="0">
                <a:latin typeface="Times New Roman" panose="02020603050405020304" pitchFamily="18" charset="0"/>
                <a:cs typeface="Times New Roman" panose="02020603050405020304" pitchFamily="18" charset="0"/>
              </a:rPr>
              <a:t> = 1,4 В. Определите длину волны.</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150д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вакууме находятся два покрытых кальцием электрода, к которым подключен </a:t>
            </a:r>
            <a:r>
              <a:rPr lang="ru-RU" sz="1100" dirty="0" smtClean="0">
                <a:latin typeface="Times New Roman" panose="02020603050405020304" pitchFamily="18" charset="0"/>
                <a:cs typeface="Times New Roman" panose="02020603050405020304" pitchFamily="18" charset="0"/>
              </a:rPr>
              <a:t>конденсатор</a:t>
            </a:r>
            <a:r>
              <a:rPr lang="en-US" sz="1100"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емкостью 3,6 пФ. </a:t>
            </a:r>
            <a:r>
              <a:rPr lang="ru-RU" sz="1100" dirty="0">
                <a:latin typeface="Times New Roman" panose="02020603050405020304" pitchFamily="18" charset="0"/>
                <a:cs typeface="Times New Roman" panose="02020603050405020304" pitchFamily="18" charset="0"/>
              </a:rPr>
              <a:t>Работа выхода электронов из кальция составляет 4,42 · </a:t>
            </a:r>
            <a:r>
              <a:rPr lang="ru-RU" sz="1100" dirty="0" smtClean="0">
                <a:latin typeface="Times New Roman" panose="02020603050405020304" pitchFamily="18" charset="0"/>
                <a:cs typeface="Times New Roman" panose="02020603050405020304" pitchFamily="18" charset="0"/>
              </a:rPr>
              <a:t>10 </a:t>
            </a:r>
            <a:r>
              <a:rPr lang="ru-RU" sz="1100" baseline="30000" dirty="0">
                <a:latin typeface="Times New Roman" panose="02020603050405020304" pitchFamily="18" charset="0"/>
                <a:cs typeface="Times New Roman" panose="02020603050405020304" pitchFamily="18" charset="0"/>
              </a:rPr>
              <a:t>– 19</a:t>
            </a:r>
            <a:r>
              <a:rPr lang="ru-RU" sz="1100" dirty="0">
                <a:latin typeface="Times New Roman" panose="02020603050405020304" pitchFamily="18" charset="0"/>
                <a:cs typeface="Times New Roman" panose="02020603050405020304" pitchFamily="18" charset="0"/>
              </a:rPr>
              <a:t> Дж. При длительном освещение катода светом с длиной волны 435 </a:t>
            </a:r>
            <a:r>
              <a:rPr lang="ru-RU" sz="1100" dirty="0" err="1">
                <a:latin typeface="Times New Roman" panose="02020603050405020304" pitchFamily="18" charset="0"/>
                <a:cs typeface="Times New Roman" panose="02020603050405020304" pitchFamily="18" charset="0"/>
              </a:rPr>
              <a:t>нм</a:t>
            </a:r>
            <a:r>
              <a:rPr lang="ru-RU" sz="1100" dirty="0">
                <a:latin typeface="Times New Roman" panose="02020603050405020304" pitchFamily="18" charset="0"/>
                <a:cs typeface="Times New Roman" panose="02020603050405020304" pitchFamily="18" charset="0"/>
              </a:rPr>
              <a:t> фототок, возникший вначале, прекращается, а на конденсаторе появляется </a:t>
            </a:r>
            <a:r>
              <a:rPr lang="ru-RU" sz="1100" dirty="0" smtClean="0">
                <a:latin typeface="Times New Roman" panose="02020603050405020304" pitchFamily="18" charset="0"/>
                <a:cs typeface="Times New Roman" panose="02020603050405020304" pitchFamily="18" charset="0"/>
              </a:rPr>
              <a:t>заряд </a:t>
            </a:r>
            <a:r>
              <a:rPr lang="en-US" sz="1100" dirty="0" smtClean="0">
                <a:latin typeface="Times New Roman" panose="02020603050405020304" pitchFamily="18" charset="0"/>
                <a:cs typeface="Times New Roman" panose="02020603050405020304" pitchFamily="18" charset="0"/>
              </a:rPr>
              <a:t>q</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Определите </a:t>
            </a:r>
            <a:r>
              <a:rPr lang="ru-RU" sz="1100" dirty="0" smtClean="0">
                <a:latin typeface="Times New Roman" panose="02020603050405020304" pitchFamily="18" charset="0"/>
                <a:cs typeface="Times New Roman" panose="02020603050405020304" pitchFamily="18" charset="0"/>
              </a:rPr>
              <a:t>заряд </a:t>
            </a:r>
            <a:r>
              <a:rPr lang="ru-RU" sz="1100" dirty="0">
                <a:latin typeface="Times New Roman" panose="02020603050405020304" pitchFamily="18" charset="0"/>
                <a:cs typeface="Times New Roman" panose="02020603050405020304" pitchFamily="18" charset="0"/>
              </a:rPr>
              <a:t>конденсатора. Электроемкостью системы электродов по сравнению с электроемкостью конденсатора пренебречь</a:t>
            </a:r>
            <a:r>
              <a:rPr lang="ru-RU" sz="1100" dirty="0" smtClean="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151д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Электроны, вылетевшие в положительном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направлении </a:t>
            </a:r>
            <a:r>
              <a:rPr lang="ru-RU" sz="1100" dirty="0">
                <a:latin typeface="Times New Roman" panose="02020603050405020304" pitchFamily="18" charset="0"/>
                <a:cs typeface="Times New Roman" panose="02020603050405020304" pitchFamily="18" charset="0"/>
              </a:rPr>
              <a:t>оси Ох под действием света с катода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фотоэлемента</a:t>
            </a:r>
            <a:r>
              <a:rPr lang="ru-RU" sz="1100" dirty="0">
                <a:latin typeface="Times New Roman" panose="02020603050405020304" pitchFamily="18" charset="0"/>
                <a:cs typeface="Times New Roman" panose="02020603050405020304" pitchFamily="18" charset="0"/>
              </a:rPr>
              <a:t>, попадают в электрическое и магнитное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поля</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Частота падающего света ν = 6,4 · 10 ¹⁴ Гц. В </a:t>
            </a:r>
            <a:r>
              <a:rPr lang="ru-RU" sz="1100" dirty="0">
                <a:latin typeface="Times New Roman" panose="02020603050405020304" pitchFamily="18" charset="0"/>
                <a:cs typeface="Times New Roman" panose="02020603050405020304" pitchFamily="18" charset="0"/>
              </a:rPr>
              <a:t>момент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попадания самых </a:t>
            </a:r>
            <a:r>
              <a:rPr lang="ru-RU" sz="1100" dirty="0">
                <a:latin typeface="Times New Roman" panose="02020603050405020304" pitchFamily="18" charset="0"/>
                <a:cs typeface="Times New Roman" panose="02020603050405020304" pitchFamily="18" charset="0"/>
              </a:rPr>
              <a:t>быстрых электронов </a:t>
            </a:r>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область полей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действующая </a:t>
            </a:r>
            <a:r>
              <a:rPr lang="ru-RU" sz="1100" dirty="0">
                <a:latin typeface="Times New Roman" panose="02020603050405020304" pitchFamily="18" charset="0"/>
                <a:cs typeface="Times New Roman" panose="02020603050405020304" pitchFamily="18" charset="0"/>
              </a:rPr>
              <a:t>на них сила была направлена против оси </a:t>
            </a:r>
            <a:r>
              <a:rPr lang="ru-RU" sz="1100" dirty="0" err="1" smtClean="0">
                <a:latin typeface="Times New Roman" panose="02020603050405020304" pitchFamily="18" charset="0"/>
                <a:cs typeface="Times New Roman" panose="02020603050405020304" pitchFamily="18" charset="0"/>
              </a:rPr>
              <a:t>Оу</a:t>
            </a:r>
            <a:r>
              <a:rPr lang="ru-RU" sz="1100" dirty="0" smtClean="0">
                <a:latin typeface="Times New Roman" panose="02020603050405020304" pitchFamily="18" charset="0"/>
                <a:cs typeface="Times New Roman" panose="02020603050405020304" pitchFamily="18" charset="0"/>
              </a:rPr>
              <a:t>. Напряженность </a:t>
            </a:r>
            <a:r>
              <a:rPr lang="ru-RU" sz="1100" dirty="0">
                <a:latin typeface="Times New Roman" panose="02020603050405020304" pitchFamily="18" charset="0"/>
                <a:cs typeface="Times New Roman" panose="02020603050405020304" pitchFamily="18" charset="0"/>
              </a:rPr>
              <a:t>электрического поля 3 · 10</a:t>
            </a:r>
            <a:r>
              <a:rPr lang="ru-RU" sz="1100" baseline="30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В/м, </a:t>
            </a:r>
            <a:r>
              <a:rPr lang="ru-RU" sz="1100" dirty="0" smtClean="0">
                <a:latin typeface="Times New Roman" panose="02020603050405020304" pitchFamily="18" charset="0"/>
                <a:cs typeface="Times New Roman" panose="02020603050405020304" pitchFamily="18" charset="0"/>
              </a:rPr>
              <a:t>индукция </a:t>
            </a:r>
            <a:r>
              <a:rPr lang="ru-RU" sz="1100" dirty="0">
                <a:latin typeface="Times New Roman" panose="02020603050405020304" pitchFamily="18" charset="0"/>
                <a:cs typeface="Times New Roman" panose="02020603050405020304" pitchFamily="18" charset="0"/>
              </a:rPr>
              <a:t>магнитного поля 10 </a:t>
            </a:r>
            <a:r>
              <a:rPr lang="ru-RU" sz="1100" baseline="30000" dirty="0">
                <a:latin typeface="Times New Roman" panose="02020603050405020304" pitchFamily="18" charset="0"/>
                <a:cs typeface="Times New Roman" panose="02020603050405020304" pitchFamily="18" charset="0"/>
              </a:rPr>
              <a:t>– 3</a:t>
            </a:r>
            <a:r>
              <a:rPr lang="ru-RU" sz="1100" dirty="0">
                <a:latin typeface="Times New Roman" panose="02020603050405020304" pitchFamily="18" charset="0"/>
                <a:cs typeface="Times New Roman" panose="02020603050405020304" pitchFamily="18" charset="0"/>
              </a:rPr>
              <a:t> Тл.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Какова </a:t>
            </a:r>
            <a:r>
              <a:rPr lang="ru-RU" sz="1100" dirty="0">
                <a:latin typeface="Times New Roman" panose="02020603050405020304" pitchFamily="18" charset="0"/>
                <a:cs typeface="Times New Roman" panose="02020603050405020304" pitchFamily="18" charset="0"/>
              </a:rPr>
              <a:t>работа выхода для вещества катода? </a:t>
            </a:r>
            <a:endParaRPr lang="ru-RU" sz="1100" dirty="0" smtClean="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152д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плоскую цинковую пластинку (</a:t>
            </a:r>
            <a:r>
              <a:rPr lang="ru-RU" sz="1100" dirty="0" err="1">
                <a:latin typeface="Times New Roman" panose="02020603050405020304" pitchFamily="18" charset="0"/>
                <a:cs typeface="Times New Roman" panose="02020603050405020304" pitchFamily="18" charset="0"/>
              </a:rPr>
              <a:t>А</a:t>
            </a:r>
            <a:r>
              <a:rPr lang="ru-RU" sz="1100" baseline="-25000" dirty="0" err="1">
                <a:latin typeface="Times New Roman" panose="02020603050405020304" pitchFamily="18" charset="0"/>
                <a:cs typeface="Times New Roman" panose="02020603050405020304" pitchFamily="18" charset="0"/>
              </a:rPr>
              <a:t>вых</a:t>
            </a:r>
            <a:r>
              <a:rPr lang="ru-RU" sz="1100" dirty="0">
                <a:latin typeface="Times New Roman" panose="02020603050405020304" pitchFamily="18" charset="0"/>
                <a:cs typeface="Times New Roman" panose="02020603050405020304" pitchFamily="18" charset="0"/>
              </a:rPr>
              <a:t> = 3,75 эВ) падает электромагнитное излучение с </a:t>
            </a:r>
            <a:r>
              <a:rPr lang="ru-RU" sz="1100" dirty="0" smtClean="0">
                <a:latin typeface="Times New Roman" panose="02020603050405020304" pitchFamily="18" charset="0"/>
                <a:cs typeface="Times New Roman" panose="02020603050405020304" pitchFamily="18" charset="0"/>
              </a:rPr>
              <a:t>частотой 1,2 · 10 ¹⁵ Гц. На какое максимальное </a:t>
            </a:r>
            <a:r>
              <a:rPr lang="ru-RU" sz="1100" dirty="0">
                <a:latin typeface="Times New Roman" panose="02020603050405020304" pitchFamily="18" charset="0"/>
                <a:cs typeface="Times New Roman" panose="02020603050405020304" pitchFamily="18" charset="0"/>
              </a:rPr>
              <a:t>расстояние может удалиться от поверхности пластинки </a:t>
            </a:r>
            <a:r>
              <a:rPr lang="ru-RU" sz="1100" dirty="0" smtClean="0">
                <a:latin typeface="Times New Roman" panose="02020603050405020304" pitchFamily="18" charset="0"/>
                <a:cs typeface="Times New Roman" panose="02020603050405020304" pitchFamily="18" charset="0"/>
              </a:rPr>
              <a:t>фотоэлектрон, если </a:t>
            </a:r>
            <a:r>
              <a:rPr lang="ru-RU" sz="1100" dirty="0">
                <a:latin typeface="Times New Roman" panose="02020603050405020304" pitchFamily="18" charset="0"/>
                <a:cs typeface="Times New Roman" panose="02020603050405020304" pitchFamily="18" charset="0"/>
              </a:rPr>
              <a:t>напряженность задерживающего однородного электрического поля, вектор напряженности которого перпендикулярен пластине, </a:t>
            </a:r>
            <a:r>
              <a:rPr lang="ru-RU" sz="1100" dirty="0" smtClean="0">
                <a:latin typeface="Times New Roman" panose="02020603050405020304" pitchFamily="18" charset="0"/>
                <a:cs typeface="Times New Roman" panose="02020603050405020304" pitchFamily="18" charset="0"/>
              </a:rPr>
              <a:t>равна 200 В/м?</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153д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 </a:t>
            </a:r>
            <a:r>
              <a:rPr lang="ru-RU" sz="1100" dirty="0">
                <a:latin typeface="Times New Roman" panose="02020603050405020304" pitchFamily="18" charset="0"/>
                <a:cs typeface="Times New Roman" panose="02020603050405020304" pitchFamily="18" charset="0"/>
              </a:rPr>
              <a:t>опыте по изучению фотоэффекта свет </a:t>
            </a:r>
            <a:r>
              <a:rPr lang="ru-RU" sz="1100" dirty="0" smtClean="0">
                <a:latin typeface="Times New Roman" panose="02020603050405020304" pitchFamily="18" charset="0"/>
                <a:cs typeface="Times New Roman" panose="02020603050405020304" pitchFamily="18" charset="0"/>
              </a:rPr>
              <a:t>длиной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волны </a:t>
            </a:r>
            <a:r>
              <a:rPr lang="el-GR" sz="1100" dirty="0" smtClean="0">
                <a:latin typeface="Times New Roman" panose="02020603050405020304" pitchFamily="18" charset="0"/>
                <a:cs typeface="Times New Roman" panose="02020603050405020304" pitchFamily="18" charset="0"/>
              </a:rPr>
              <a:t>λ</a:t>
            </a:r>
            <a:r>
              <a:rPr lang="ru-RU" sz="1100" dirty="0" smtClean="0">
                <a:latin typeface="Times New Roman" panose="02020603050405020304" pitchFamily="18" charset="0"/>
                <a:cs typeface="Times New Roman" panose="02020603050405020304" pitchFamily="18" charset="0"/>
              </a:rPr>
              <a:t> = 500 </a:t>
            </a:r>
            <a:r>
              <a:rPr lang="ru-RU" sz="1100" dirty="0" err="1" smtClean="0">
                <a:latin typeface="Times New Roman" panose="02020603050405020304" pitchFamily="18" charset="0"/>
                <a:cs typeface="Times New Roman" panose="02020603050405020304" pitchFamily="18" charset="0"/>
              </a:rPr>
              <a:t>нм</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падает на поверхность катода,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 результате </a:t>
            </a:r>
            <a:r>
              <a:rPr lang="ru-RU" sz="1100" dirty="0">
                <a:latin typeface="Times New Roman" panose="02020603050405020304" pitchFamily="18" charset="0"/>
                <a:cs typeface="Times New Roman" panose="02020603050405020304" pitchFamily="18" charset="0"/>
              </a:rPr>
              <a:t>чего в цепи возникает ток. График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зависимости </a:t>
            </a:r>
            <a:r>
              <a:rPr lang="ru-RU" sz="1100" dirty="0">
                <a:latin typeface="Times New Roman" panose="02020603050405020304" pitchFamily="18" charset="0"/>
                <a:cs typeface="Times New Roman" panose="02020603050405020304" pitchFamily="18" charset="0"/>
              </a:rPr>
              <a:t>силы тока от напряжения между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анодом </a:t>
            </a:r>
            <a:r>
              <a:rPr lang="ru-RU" sz="1100" dirty="0">
                <a:latin typeface="Times New Roman" panose="02020603050405020304" pitchFamily="18" charset="0"/>
                <a:cs typeface="Times New Roman" panose="02020603050405020304" pitchFamily="18" charset="0"/>
              </a:rPr>
              <a:t>и катодом приведен на рисунке. Какова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мощность </a:t>
            </a:r>
            <a:r>
              <a:rPr lang="ru-RU" sz="1100" dirty="0">
                <a:latin typeface="Times New Roman" panose="02020603050405020304" pitchFamily="18" charset="0"/>
                <a:cs typeface="Times New Roman" panose="02020603050405020304" pitchFamily="18" charset="0"/>
              </a:rPr>
              <a:t>падающего света Р, если в среднем один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из </a:t>
            </a:r>
            <a:r>
              <a:rPr lang="ru-RU" sz="1100" dirty="0">
                <a:latin typeface="Times New Roman" panose="02020603050405020304" pitchFamily="18" charset="0"/>
                <a:cs typeface="Times New Roman" panose="02020603050405020304" pitchFamily="18" charset="0"/>
              </a:rPr>
              <a:t>30 фотонов, падающих на катод, выбивает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электрон</a:t>
            </a:r>
            <a:r>
              <a:rPr lang="ru-RU" sz="1100" dirty="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p:txBody>
      </p:sp>
      <p:pic>
        <p:nvPicPr>
          <p:cNvPr id="7" name="Рисунок 6"/>
          <p:cNvPicPr/>
          <p:nvPr/>
        </p:nvPicPr>
        <p:blipFill rotWithShape="1">
          <a:blip r:embed="rId3" cstate="print">
            <a:extLst>
              <a:ext uri="{28A0092B-C50C-407E-A947-70E740481C1C}">
                <a14:useLocalDpi xmlns:a14="http://schemas.microsoft.com/office/drawing/2010/main" val="0"/>
              </a:ext>
            </a:extLst>
          </a:blip>
          <a:srcRect l="26927" t="71233" r="26715"/>
          <a:stretch/>
        </p:blipFill>
        <p:spPr bwMode="auto">
          <a:xfrm>
            <a:off x="10517104" y="2267919"/>
            <a:ext cx="1047750" cy="709930"/>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4">
            <a:extLst>
              <a:ext uri="{28A0092B-C50C-407E-A947-70E740481C1C}">
                <a14:useLocalDpi xmlns:a14="http://schemas.microsoft.com/office/drawing/2010/main" val="0"/>
              </a:ext>
            </a:extLst>
          </a:blip>
          <a:srcRect t="76888" r="7167"/>
          <a:stretch/>
        </p:blipFill>
        <p:spPr bwMode="auto">
          <a:xfrm>
            <a:off x="6693408" y="5158692"/>
            <a:ext cx="1812918" cy="11976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330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17</a:t>
            </a:fld>
            <a:endParaRPr lang="ru-RU"/>
          </a:p>
        </p:txBody>
      </p:sp>
      <mc:AlternateContent xmlns:mc="http://schemas.openxmlformats.org/markup-compatibility/2006">
        <mc:Choice xmlns:a14="http://schemas.microsoft.com/office/drawing/2010/main" Requires="a14">
          <p:sp>
            <p:nvSpPr>
              <p:cNvPr id="3" name="TextBox 2"/>
              <p:cNvSpPr txBox="1"/>
              <p:nvPr/>
            </p:nvSpPr>
            <p:spPr>
              <a:xfrm>
                <a:off x="298938" y="246185"/>
                <a:ext cx="5820508" cy="7181581"/>
              </a:xfrm>
              <a:prstGeom prst="rect">
                <a:avLst/>
              </a:prstGeom>
              <a:noFill/>
            </p:spPr>
            <p:txBody>
              <a:bodyPr wrap="square" rtlCol="0">
                <a:spAutoFit/>
              </a:bodyPr>
              <a:lstStyle/>
              <a:p>
                <a:pPr algn="ctr"/>
                <a:r>
                  <a:rPr lang="ru-RU" sz="1100" b="1" i="1" u="sng" dirty="0">
                    <a:latin typeface="Times New Roman" panose="02020603050405020304" pitchFamily="18" charset="0"/>
                    <a:cs typeface="Times New Roman" panose="02020603050405020304" pitchFamily="18" charset="0"/>
                  </a:rPr>
                  <a:t>Кванты. Постулаты </a:t>
                </a:r>
                <a:r>
                  <a:rPr lang="ru-RU" sz="1100" b="1" i="1" u="sng" dirty="0" smtClean="0">
                    <a:latin typeface="Times New Roman" panose="02020603050405020304" pitchFamily="18" charset="0"/>
                    <a:cs typeface="Times New Roman" panose="02020603050405020304" pitchFamily="18" charset="0"/>
                  </a:rPr>
                  <a:t>Бора</a:t>
                </a: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154д.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Излучением лазера с длиной волны 3,3 · 10 </a:t>
                </a:r>
                <a:r>
                  <a:rPr lang="ru-RU" sz="1100" baseline="30000" dirty="0">
                    <a:latin typeface="Times New Roman" panose="02020603050405020304" pitchFamily="18" charset="0"/>
                    <a:cs typeface="Times New Roman" panose="02020603050405020304" pitchFamily="18" charset="0"/>
                  </a:rPr>
                  <a:t>-7</a:t>
                </a:r>
                <a:r>
                  <a:rPr lang="ru-RU" sz="1100" dirty="0">
                    <a:latin typeface="Times New Roman" panose="02020603050405020304" pitchFamily="18" charset="0"/>
                    <a:cs typeface="Times New Roman" panose="02020603050405020304" pitchFamily="18" charset="0"/>
                  </a:rPr>
                  <a:t> м за время 1,25 · 10</a:t>
                </a:r>
                <a:r>
                  <a:rPr lang="ru-RU" sz="1100" baseline="30000" dirty="0">
                    <a:latin typeface="Times New Roman" panose="02020603050405020304" pitchFamily="18" charset="0"/>
                    <a:cs typeface="Times New Roman" panose="02020603050405020304" pitchFamily="18" charset="0"/>
                  </a:rPr>
                  <a:t>4</a:t>
                </a:r>
                <a:r>
                  <a:rPr lang="ru-RU" sz="1100" dirty="0">
                    <a:latin typeface="Times New Roman" panose="02020603050405020304" pitchFamily="18" charset="0"/>
                    <a:cs typeface="Times New Roman" panose="02020603050405020304" pitchFamily="18" charset="0"/>
                  </a:rPr>
                  <a:t> с был расплавлен лед массой 1 кг, взятый при температуре 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С, и полученная вода была нагрета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100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С. Лазер за 1 с </a:t>
                </a:r>
                <a:r>
                  <a:rPr lang="ru-RU" sz="1100" dirty="0" smtClean="0">
                    <a:latin typeface="Times New Roman" panose="02020603050405020304" pitchFamily="18" charset="0"/>
                    <a:cs typeface="Times New Roman" panose="02020603050405020304" pitchFamily="18" charset="0"/>
                  </a:rPr>
                  <a:t>излучает 2 · 10 ²⁰ фотонов. Какая часть </a:t>
                </a:r>
                <a:r>
                  <a:rPr lang="ru-RU" sz="1100" dirty="0">
                    <a:latin typeface="Times New Roman" panose="02020603050405020304" pitchFamily="18" charset="0"/>
                    <a:cs typeface="Times New Roman" panose="02020603050405020304" pitchFamily="18" charset="0"/>
                  </a:rPr>
                  <a:t>излучения (в </a:t>
                </a:r>
                <a:r>
                  <a:rPr lang="ru-RU" sz="1100" dirty="0" smtClean="0">
                    <a:latin typeface="Times New Roman" panose="02020603050405020304" pitchFamily="18" charset="0"/>
                    <a:cs typeface="Times New Roman" panose="02020603050405020304" pitchFamily="18" charset="0"/>
                  </a:rPr>
                  <a:t>%) поглощается веществом?</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155д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Электромагнитное излучение с длиной волны </a:t>
                </a:r>
                <a:r>
                  <a:rPr lang="ru-RU" sz="1100" dirty="0" smtClean="0">
                    <a:latin typeface="Times New Roman" panose="02020603050405020304" pitchFamily="18" charset="0"/>
                    <a:cs typeface="Times New Roman" panose="02020603050405020304" pitchFamily="18" charset="0"/>
                  </a:rPr>
                  <a:t>3,3 </a:t>
                </a:r>
                <a:r>
                  <a:rPr lang="ru-RU" sz="1100" dirty="0">
                    <a:latin typeface="Times New Roman" panose="02020603050405020304" pitchFamily="18" charset="0"/>
                    <a:cs typeface="Times New Roman" panose="02020603050405020304" pitchFamily="18" charset="0"/>
                  </a:rPr>
                  <a:t>· 10 </a:t>
                </a:r>
                <a:r>
                  <a:rPr lang="ru-RU" sz="1100" baseline="30000" dirty="0">
                    <a:latin typeface="Times New Roman" panose="02020603050405020304" pitchFamily="18" charset="0"/>
                    <a:cs typeface="Times New Roman" panose="02020603050405020304" pitchFamily="18" charset="0"/>
                  </a:rPr>
                  <a:t>– 7</a:t>
                </a:r>
                <a:r>
                  <a:rPr lang="ru-RU" sz="1100" dirty="0">
                    <a:latin typeface="Times New Roman" panose="02020603050405020304" pitchFamily="18" charset="0"/>
                    <a:cs typeface="Times New Roman" panose="02020603050405020304" pitchFamily="18" charset="0"/>
                  </a:rPr>
                  <a:t> м используется для нагревания воды. </a:t>
                </a:r>
                <a:r>
                  <a:rPr lang="ru-RU" sz="1100" dirty="0" smtClean="0">
                    <a:latin typeface="Times New Roman" panose="02020603050405020304" pitchFamily="18" charset="0"/>
                    <a:cs typeface="Times New Roman" panose="02020603050405020304" pitchFamily="18" charset="0"/>
                  </a:rPr>
                  <a:t>Какую массу воды можно нагреть на 10⁰ С за 70 с, если источник излучает </a:t>
                </a:r>
                <a:r>
                  <a:rPr lang="ru-RU" sz="1100" dirty="0">
                    <a:latin typeface="Times New Roman" panose="02020603050405020304" pitchFamily="18" charset="0"/>
                    <a:cs typeface="Times New Roman" panose="02020603050405020304" pitchFamily="18" charset="0"/>
                  </a:rPr>
                  <a:t>10</a:t>
                </a:r>
                <a:r>
                  <a:rPr lang="ru-RU" sz="1100" baseline="30000" dirty="0">
                    <a:latin typeface="Times New Roman" panose="02020603050405020304" pitchFamily="18" charset="0"/>
                    <a:cs typeface="Times New Roman" panose="02020603050405020304" pitchFamily="18" charset="0"/>
                  </a:rPr>
                  <a:t>20</a:t>
                </a:r>
                <a:r>
                  <a:rPr lang="ru-RU" sz="1100" dirty="0">
                    <a:latin typeface="Times New Roman" panose="02020603050405020304" pitchFamily="18" charset="0"/>
                    <a:cs typeface="Times New Roman" panose="02020603050405020304" pitchFamily="18" charset="0"/>
                  </a:rPr>
                  <a:t> фотонов за 1 с. </a:t>
                </a:r>
                <a:r>
                  <a:rPr lang="ru-RU" sz="1100" dirty="0" smtClean="0">
                    <a:latin typeface="Times New Roman" panose="02020603050405020304" pitchFamily="18" charset="0"/>
                    <a:cs typeface="Times New Roman" panose="02020603050405020304" pitchFamily="18" charset="0"/>
                  </a:rPr>
                  <a:t>Считать, что излучение полностью поглощается водой, а </a:t>
                </a:r>
                <a:r>
                  <a:rPr lang="ru-RU" sz="1100" dirty="0" err="1" smtClean="0">
                    <a:latin typeface="Times New Roman" panose="02020603050405020304" pitchFamily="18" charset="0"/>
                    <a:cs typeface="Times New Roman" panose="02020603050405020304" pitchFamily="18" charset="0"/>
                  </a:rPr>
                  <a:t>теплопотерь</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окружающую среду нет</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156д.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Источник в монохроматическом пучке параллельных лучей за время Δ</a:t>
                </a:r>
                <a:r>
                  <a:rPr lang="en-US" sz="1100" dirty="0">
                    <a:latin typeface="Times New Roman" panose="02020603050405020304" pitchFamily="18" charset="0"/>
                    <a:cs typeface="Times New Roman" panose="02020603050405020304" pitchFamily="18" charset="0"/>
                  </a:rPr>
                  <a:t>t</a:t>
                </a:r>
                <a:r>
                  <a:rPr lang="ru-RU" sz="1100" dirty="0">
                    <a:latin typeface="Times New Roman" panose="02020603050405020304" pitchFamily="18" charset="0"/>
                    <a:cs typeface="Times New Roman" panose="02020603050405020304" pitchFamily="18" charset="0"/>
                  </a:rPr>
                  <a:t> = 8 ·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10 </a:t>
                </a:r>
                <a:r>
                  <a:rPr lang="ru-RU" sz="1100" baseline="30000" dirty="0">
                    <a:latin typeface="Times New Roman" panose="02020603050405020304" pitchFamily="18" charset="0"/>
                    <a:cs typeface="Times New Roman" panose="02020603050405020304" pitchFamily="18" charset="0"/>
                  </a:rPr>
                  <a:t>-4</a:t>
                </a:r>
                <a:r>
                  <a:rPr lang="ru-RU" sz="1100" dirty="0">
                    <a:latin typeface="Times New Roman" panose="02020603050405020304" pitchFamily="18" charset="0"/>
                    <a:cs typeface="Times New Roman" panose="02020603050405020304" pitchFamily="18" charset="0"/>
                  </a:rPr>
                  <a:t> с излучает </a:t>
                </a:r>
                <a:r>
                  <a:rPr lang="en-US" sz="1100" dirty="0">
                    <a:latin typeface="Times New Roman" panose="02020603050405020304" pitchFamily="18" charset="0"/>
                    <a:cs typeface="Times New Roman" panose="02020603050405020304" pitchFamily="18" charset="0"/>
                  </a:rPr>
                  <a:t>N</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фотонов</a:t>
                </a:r>
                <a:r>
                  <a:rPr lang="ru-RU" sz="1100" dirty="0">
                    <a:latin typeface="Times New Roman" panose="02020603050405020304" pitchFamily="18" charset="0"/>
                    <a:cs typeface="Times New Roman" panose="02020603050405020304" pitchFamily="18" charset="0"/>
                  </a:rPr>
                  <a:t>. Лучи </a:t>
                </a:r>
                <a:r>
                  <a:rPr lang="ru-RU" sz="1100" dirty="0" smtClean="0">
                    <a:latin typeface="Times New Roman" panose="02020603050405020304" pitchFamily="18" charset="0"/>
                    <a:cs typeface="Times New Roman" panose="02020603050405020304" pitchFamily="18" charset="0"/>
                  </a:rPr>
                  <a:t>( длина волны </a:t>
                </a:r>
                <a:r>
                  <a:rPr lang="el-GR" sz="1100" dirty="0" smtClean="0">
                    <a:latin typeface="Times New Roman" panose="02020603050405020304" pitchFamily="18" charset="0"/>
                    <a:cs typeface="Times New Roman" panose="02020603050405020304" pitchFamily="18" charset="0"/>
                  </a:rPr>
                  <a:t>λ</a:t>
                </a:r>
                <a:r>
                  <a:rPr lang="ru-RU" sz="1100" dirty="0" smtClean="0">
                    <a:latin typeface="Times New Roman" panose="02020603050405020304" pitchFamily="18" charset="0"/>
                    <a:cs typeface="Times New Roman" panose="02020603050405020304" pitchFamily="18" charset="0"/>
                  </a:rPr>
                  <a:t> = 0,55 мкм) падают </a:t>
                </a:r>
                <a:r>
                  <a:rPr lang="ru-RU" sz="1100" dirty="0">
                    <a:latin typeface="Times New Roman" panose="02020603050405020304" pitchFamily="18" charset="0"/>
                    <a:cs typeface="Times New Roman" panose="02020603050405020304" pitchFamily="18" charset="0"/>
                  </a:rPr>
                  <a:t>по нормали на площадку </a:t>
                </a:r>
                <a:endParaRPr lang="ru-RU"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S </a:t>
                </a:r>
                <a:r>
                  <a:rPr lang="ru-RU" sz="1100" dirty="0">
                    <a:latin typeface="Times New Roman" panose="02020603050405020304" pitchFamily="18" charset="0"/>
                    <a:cs typeface="Times New Roman" panose="02020603050405020304" pitchFamily="18" charset="0"/>
                  </a:rPr>
                  <a:t>= 0,7 см</a:t>
                </a:r>
                <a:r>
                  <a:rPr lang="ru-RU" sz="1100" baseline="30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и создают давление р = 1,5 · 10 </a:t>
                </a:r>
                <a:r>
                  <a:rPr lang="ru-RU" sz="1100" baseline="30000" dirty="0">
                    <a:latin typeface="Times New Roman" panose="02020603050405020304" pitchFamily="18" charset="0"/>
                    <a:cs typeface="Times New Roman" panose="02020603050405020304" pitchFamily="18" charset="0"/>
                  </a:rPr>
                  <a:t>-5</a:t>
                </a:r>
                <a:r>
                  <a:rPr lang="ru-RU" sz="1100" dirty="0">
                    <a:latin typeface="Times New Roman" panose="02020603050405020304" pitchFamily="18" charset="0"/>
                    <a:cs typeface="Times New Roman" panose="02020603050405020304" pitchFamily="18" charset="0"/>
                  </a:rPr>
                  <a:t> Па. При этом 40% фотонов отражается, а 60% поглощается. Определите </a:t>
                </a:r>
                <a:r>
                  <a:rPr lang="ru-RU" sz="1100" dirty="0" smtClean="0">
                    <a:latin typeface="Times New Roman" panose="02020603050405020304" pitchFamily="18" charset="0"/>
                    <a:cs typeface="Times New Roman" panose="02020603050405020304" pitchFamily="18" charset="0"/>
                  </a:rPr>
                  <a:t>число фотонов </a:t>
                </a:r>
                <a:r>
                  <a:rPr lang="en-US" sz="1100" dirty="0" smtClean="0">
                    <a:latin typeface="Times New Roman" panose="02020603050405020304" pitchFamily="18" charset="0"/>
                    <a:cs typeface="Times New Roman" panose="02020603050405020304" pitchFamily="18" charset="0"/>
                  </a:rPr>
                  <a:t>N</a:t>
                </a:r>
                <a:r>
                  <a:rPr lang="ru-RU" sz="1100" dirty="0" smtClean="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157д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Предположим, что схема нижних энергетических уровней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атомов </a:t>
                </a:r>
                <a:r>
                  <a:rPr lang="ru-RU" sz="1100" dirty="0">
                    <a:latin typeface="Times New Roman" panose="02020603050405020304" pitchFamily="18" charset="0"/>
                    <a:cs typeface="Times New Roman" panose="02020603050405020304" pitchFamily="18" charset="0"/>
                  </a:rPr>
                  <a:t>некоего элемента имеет вид, показанный на рисунке, и атомы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находятся </a:t>
                </a:r>
                <a:r>
                  <a:rPr lang="ru-RU" sz="1100" dirty="0">
                    <a:latin typeface="Times New Roman" panose="02020603050405020304" pitchFamily="18" charset="0"/>
                    <a:cs typeface="Times New Roman" panose="02020603050405020304" pitchFamily="18" charset="0"/>
                  </a:rPr>
                  <a:t>в состоянии с энергией Е </a:t>
                </a:r>
                <a:r>
                  <a:rPr lang="ru-RU" sz="1100" baseline="30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Электрон, движущийся </a:t>
                </a:r>
              </a:p>
              <a:p>
                <a:r>
                  <a:rPr lang="ru-RU" sz="1100" dirty="0" smtClean="0">
                    <a:latin typeface="Times New Roman" panose="02020603050405020304" pitchFamily="18" charset="0"/>
                    <a:cs typeface="Times New Roman" panose="02020603050405020304" pitchFamily="18" charset="0"/>
                  </a:rPr>
                  <a:t>с кинетической </a:t>
                </a:r>
                <a:r>
                  <a:rPr lang="ru-RU" sz="1100" dirty="0">
                    <a:latin typeface="Times New Roman" panose="02020603050405020304" pitchFamily="18" charset="0"/>
                    <a:cs typeface="Times New Roman" panose="02020603050405020304" pitchFamily="18" charset="0"/>
                  </a:rPr>
                  <a:t>энергией Е</a:t>
                </a:r>
                <a:r>
                  <a:rPr lang="ru-RU" sz="1100" baseline="-25000" dirty="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 1,5 эВ, в </a:t>
                </a:r>
                <a:r>
                  <a:rPr lang="ru-RU" sz="1100" dirty="0">
                    <a:latin typeface="Times New Roman" panose="02020603050405020304" pitchFamily="18" charset="0"/>
                    <a:cs typeface="Times New Roman" panose="02020603050405020304" pitchFamily="18" charset="0"/>
                  </a:rPr>
                  <a:t>результате </a:t>
                </a:r>
                <a:r>
                  <a:rPr lang="ru-RU" sz="1100" dirty="0" smtClean="0">
                    <a:latin typeface="Times New Roman" panose="02020603050405020304" pitchFamily="18" charset="0"/>
                    <a:cs typeface="Times New Roman" panose="02020603050405020304" pitchFamily="18" charset="0"/>
                  </a:rPr>
                  <a:t>столкновения </a:t>
                </a:r>
              </a:p>
              <a:p>
                <a:r>
                  <a:rPr lang="ru-RU" sz="1100" dirty="0" smtClean="0">
                    <a:latin typeface="Times New Roman" panose="02020603050405020304" pitchFamily="18" charset="0"/>
                    <a:cs typeface="Times New Roman" panose="02020603050405020304" pitchFamily="18" charset="0"/>
                  </a:rPr>
                  <a:t>с </a:t>
                </a:r>
                <a:r>
                  <a:rPr lang="ru-RU" sz="1100" dirty="0">
                    <a:latin typeface="Times New Roman" panose="02020603050405020304" pitchFamily="18" charset="0"/>
                    <a:cs typeface="Times New Roman" panose="02020603050405020304" pitchFamily="18" charset="0"/>
                  </a:rPr>
                  <a:t>одним из таких атомов приобрел некоторую </a:t>
                </a:r>
                <a:r>
                  <a:rPr lang="ru-RU" sz="1100" dirty="0" smtClean="0">
                    <a:latin typeface="Times New Roman" panose="02020603050405020304" pitchFamily="18" charset="0"/>
                    <a:cs typeface="Times New Roman" panose="02020603050405020304" pitchFamily="18" charset="0"/>
                  </a:rPr>
                  <a:t>дополнительную </a:t>
                </a:r>
                <a:r>
                  <a:rPr lang="ru-RU" sz="1100" dirty="0">
                    <a:latin typeface="Times New Roman" panose="02020603050405020304" pitchFamily="18" charset="0"/>
                    <a:cs typeface="Times New Roman" panose="02020603050405020304" pitchFamily="18" charset="0"/>
                  </a:rPr>
                  <a:t>энергию.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Определите и</a:t>
                </a:r>
                <a:r>
                  <a:rPr lang="ru-RU" sz="1100" dirty="0">
                    <a:latin typeface="Times New Roman" panose="02020603050405020304" pitchFamily="18" charset="0"/>
                    <a:cs typeface="Times New Roman" panose="02020603050405020304" pitchFamily="18" charset="0"/>
                  </a:rPr>
                  <a:t>мпульс </a:t>
                </a:r>
                <a:r>
                  <a:rPr lang="ru-RU" sz="1100" dirty="0" smtClean="0">
                    <a:latin typeface="Times New Roman" panose="02020603050405020304" pitchFamily="18" charset="0"/>
                    <a:cs typeface="Times New Roman" panose="02020603050405020304" pitchFamily="18" charset="0"/>
                  </a:rPr>
                  <a:t>р</a:t>
                </a:r>
                <a:r>
                  <a:rPr lang="ru-RU" sz="1100" baseline="-25000" dirty="0" smtClean="0">
                    <a:latin typeface="Times New Roman" panose="02020603050405020304" pitchFamily="18" charset="0"/>
                    <a:cs typeface="Times New Roman" panose="02020603050405020304" pitchFamily="18" charset="0"/>
                  </a:rPr>
                  <a:t>1 </a:t>
                </a:r>
                <a:r>
                  <a:rPr lang="ru-RU" sz="1100" dirty="0" smtClean="0">
                    <a:latin typeface="Times New Roman" panose="02020603050405020304" pitchFamily="18" charset="0"/>
                    <a:cs typeface="Times New Roman" panose="02020603050405020304" pitchFamily="18" charset="0"/>
                  </a:rPr>
                  <a:t>электрона </a:t>
                </a:r>
                <a:r>
                  <a:rPr lang="ru-RU" sz="1100" dirty="0">
                    <a:latin typeface="Times New Roman" panose="02020603050405020304" pitchFamily="18" charset="0"/>
                    <a:cs typeface="Times New Roman" panose="02020603050405020304" pitchFamily="18" charset="0"/>
                  </a:rPr>
                  <a:t>после </a:t>
                </a:r>
                <a:r>
                  <a:rPr lang="ru-RU" sz="1100" dirty="0" smtClean="0">
                    <a:latin typeface="Times New Roman" panose="02020603050405020304" pitchFamily="18" charset="0"/>
                    <a:cs typeface="Times New Roman" panose="02020603050405020304" pitchFamily="18" charset="0"/>
                  </a:rPr>
                  <a:t>столкновения, считая, что до</a:t>
                </a:r>
              </a:p>
              <a:p>
                <a:r>
                  <a:rPr lang="ru-RU" sz="1100" dirty="0" smtClean="0">
                    <a:latin typeface="Times New Roman" panose="02020603050405020304" pitchFamily="18" charset="0"/>
                    <a:cs typeface="Times New Roman" panose="02020603050405020304" pitchFamily="18" charset="0"/>
                  </a:rPr>
                  <a:t>Столкновения атом покоился. Возможностью </a:t>
                </a:r>
                <a:r>
                  <a:rPr lang="ru-RU" sz="1100" dirty="0">
                    <a:latin typeface="Times New Roman" panose="02020603050405020304" pitchFamily="18" charset="0"/>
                    <a:cs typeface="Times New Roman" panose="02020603050405020304" pitchFamily="18" charset="0"/>
                  </a:rPr>
                  <a:t>испускания света атомом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при </a:t>
                </a:r>
                <a:r>
                  <a:rPr lang="ru-RU" sz="1100" dirty="0">
                    <a:latin typeface="Times New Roman" panose="02020603050405020304" pitchFamily="18" charset="0"/>
                    <a:cs typeface="Times New Roman" panose="02020603050405020304" pitchFamily="18" charset="0"/>
                  </a:rPr>
                  <a:t>столкновении </a:t>
                </a:r>
                <a:r>
                  <a:rPr lang="ru-RU" sz="1100" dirty="0" smtClean="0">
                    <a:latin typeface="Times New Roman" panose="02020603050405020304" pitchFamily="18" charset="0"/>
                    <a:cs typeface="Times New Roman" panose="02020603050405020304" pitchFamily="18" charset="0"/>
                  </a:rPr>
                  <a:t>с </a:t>
                </a:r>
                <a:r>
                  <a:rPr lang="ru-RU" sz="1100" dirty="0">
                    <a:latin typeface="Times New Roman" panose="02020603050405020304" pitchFamily="18" charset="0"/>
                    <a:cs typeface="Times New Roman" panose="02020603050405020304" pitchFamily="18" charset="0"/>
                  </a:rPr>
                  <a:t>электроном пренебречь</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158д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Уровни энергии электрона в атоме водорода задаются формулой   Е</a:t>
                </a:r>
                <a:r>
                  <a:rPr lang="en-US" sz="1100" baseline="-25000" dirty="0">
                    <a:latin typeface="Times New Roman" panose="02020603050405020304" pitchFamily="18" charset="0"/>
                    <a:cs typeface="Times New Roman" panose="02020603050405020304" pitchFamily="18" charset="0"/>
                  </a:rPr>
                  <a:t>n </a:t>
                </a:r>
                <a:r>
                  <a:rPr lang="ru-RU" sz="1100" dirty="0">
                    <a:latin typeface="Times New Roman" panose="02020603050405020304" pitchFamily="18" charset="0"/>
                    <a:cs typeface="Times New Roman" panose="02020603050405020304" pitchFamily="18" charset="0"/>
                  </a:rPr>
                  <a:t> = - </a:t>
                </a:r>
                <a14:m>
                  <m:oMath xmlns:m="http://schemas.openxmlformats.org/officeDocument/2006/math">
                    <m:f>
                      <m:fPr>
                        <m:ctrlPr>
                          <a:rPr lang="ru-RU" sz="1100" i="1">
                            <a:latin typeface="Cambria Math" panose="02040503050406030204" pitchFamily="18" charset="0"/>
                          </a:rPr>
                        </m:ctrlPr>
                      </m:fPr>
                      <m:num>
                        <m:r>
                          <a:rPr lang="ru-RU" sz="1100" i="1">
                            <a:latin typeface="Cambria Math" panose="02040503050406030204" pitchFamily="18" charset="0"/>
                          </a:rPr>
                          <m:t>13,6 эВ</m:t>
                        </m:r>
                      </m:num>
                      <m:den>
                        <m:r>
                          <a:rPr lang="ru-RU" sz="1100" i="1">
                            <a:latin typeface="Cambria Math" panose="02040503050406030204" pitchFamily="18" charset="0"/>
                          </a:rPr>
                          <m:t>𝑛</m:t>
                        </m:r>
                        <m:r>
                          <a:rPr lang="ru-RU" sz="1100" i="1">
                            <a:latin typeface="Cambria Math" panose="02040503050406030204" pitchFamily="18" charset="0"/>
                          </a:rPr>
                          <m:t>²</m:t>
                        </m:r>
                      </m:den>
                    </m:f>
                  </m:oMath>
                </a14:m>
                <a:r>
                  <a:rPr lang="ru-RU" sz="1100" dirty="0">
                    <a:latin typeface="Times New Roman" panose="02020603050405020304" pitchFamily="18" charset="0"/>
                    <a:cs typeface="Times New Roman" panose="02020603050405020304" pitchFamily="18" charset="0"/>
                  </a:rPr>
                  <a:t>  , где </a:t>
                </a:r>
                <a:r>
                  <a:rPr lang="en-US" sz="1100" dirty="0">
                    <a:latin typeface="Times New Roman" panose="02020603050405020304" pitchFamily="18" charset="0"/>
                    <a:cs typeface="Times New Roman" panose="02020603050405020304" pitchFamily="18" charset="0"/>
                  </a:rPr>
                  <a:t>n</a:t>
                </a:r>
                <a:r>
                  <a:rPr lang="ru-RU" sz="1100" dirty="0">
                    <a:latin typeface="Times New Roman" panose="02020603050405020304" pitchFamily="18" charset="0"/>
                    <a:cs typeface="Times New Roman" panose="02020603050405020304" pitchFamily="18" charset="0"/>
                  </a:rPr>
                  <a:t> = 1, 2,  3, …. При переходе атома из состояния </a:t>
                </a:r>
                <a:r>
                  <a:rPr lang="ru-RU" sz="1100" dirty="0" smtClean="0">
                    <a:latin typeface="Times New Roman" panose="02020603050405020304" pitchFamily="18" charset="0"/>
                    <a:cs typeface="Times New Roman" panose="02020603050405020304" pitchFamily="18" charset="0"/>
                  </a:rPr>
                  <a:t>Е₃ </a:t>
                </a:r>
                <a:r>
                  <a:rPr lang="ru-RU" sz="1100" dirty="0">
                    <a:latin typeface="Times New Roman" panose="02020603050405020304" pitchFamily="18" charset="0"/>
                    <a:cs typeface="Times New Roman" panose="02020603050405020304" pitchFamily="18" charset="0"/>
                  </a:rPr>
                  <a:t>в состояние Е</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атом испускает фотон. Попав на поверхность фотокатода, фотон выбивает фотоэлектрон. Частота света, соответствующая красной границе фотоэффекта для материала поверхности фотокатода, </a:t>
                </a:r>
                <a:endParaRPr lang="ru-RU" sz="1100" dirty="0" smtClean="0">
                  <a:latin typeface="Times New Roman" panose="02020603050405020304" pitchFamily="18" charset="0"/>
                  <a:cs typeface="Times New Roman" panose="02020603050405020304" pitchFamily="18" charset="0"/>
                </a:endParaRPr>
              </a:p>
              <a:p>
                <a:r>
                  <a:rPr lang="ru-RU" sz="1100" dirty="0" err="1" smtClean="0">
                    <a:latin typeface="Times New Roman" panose="02020603050405020304" pitchFamily="18" charset="0"/>
                    <a:cs typeface="Times New Roman" panose="02020603050405020304" pitchFamily="18" charset="0"/>
                  </a:rPr>
                  <a:t>ν</a:t>
                </a:r>
                <a:r>
                  <a:rPr lang="ru-RU" sz="1100" baseline="-25000" dirty="0" err="1" smtClean="0">
                    <a:latin typeface="Times New Roman" panose="02020603050405020304" pitchFamily="18" charset="0"/>
                    <a:cs typeface="Times New Roman" panose="02020603050405020304" pitchFamily="18" charset="0"/>
                  </a:rPr>
                  <a:t>кр</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6· 10</a:t>
                </a:r>
                <a:r>
                  <a:rPr lang="ru-RU" sz="1100" baseline="30000" dirty="0">
                    <a:latin typeface="Times New Roman" panose="02020603050405020304" pitchFamily="18" charset="0"/>
                    <a:cs typeface="Times New Roman" panose="02020603050405020304" pitchFamily="18" charset="0"/>
                  </a:rPr>
                  <a:t>14</a:t>
                </a:r>
                <a:r>
                  <a:rPr lang="ru-RU" sz="1100" dirty="0">
                    <a:latin typeface="Times New Roman" panose="02020603050405020304" pitchFamily="18" charset="0"/>
                    <a:cs typeface="Times New Roman" panose="02020603050405020304" pitchFamily="18" charset="0"/>
                  </a:rPr>
                  <a:t> Гц. Чему </a:t>
                </a:r>
                <a:r>
                  <a:rPr lang="ru-RU" sz="1100" dirty="0" smtClean="0">
                    <a:latin typeface="Times New Roman" panose="02020603050405020304" pitchFamily="18" charset="0"/>
                    <a:cs typeface="Times New Roman" panose="02020603050405020304" pitchFamily="18" charset="0"/>
                  </a:rPr>
                  <a:t>равен </a:t>
                </a:r>
                <a:r>
                  <a:rPr lang="ru-RU" sz="1100" dirty="0">
                    <a:latin typeface="Times New Roman" panose="02020603050405020304" pitchFamily="18" charset="0"/>
                    <a:cs typeface="Times New Roman" panose="02020603050405020304" pitchFamily="18" charset="0"/>
                  </a:rPr>
                  <a:t>максимально </a:t>
                </a:r>
                <a:r>
                  <a:rPr lang="ru-RU" sz="1100" dirty="0" smtClean="0">
                    <a:latin typeface="Times New Roman" panose="02020603050405020304" pitchFamily="18" charset="0"/>
                    <a:cs typeface="Times New Roman" panose="02020603050405020304" pitchFamily="18" charset="0"/>
                  </a:rPr>
                  <a:t>возможный импульс </a:t>
                </a:r>
                <a:r>
                  <a:rPr lang="ru-RU" sz="1100" dirty="0">
                    <a:latin typeface="Times New Roman" panose="02020603050405020304" pitchFamily="18" charset="0"/>
                    <a:cs typeface="Times New Roman" panose="02020603050405020304" pitchFamily="18" charset="0"/>
                  </a:rPr>
                  <a:t>фотоэлектрона?</a:t>
                </a:r>
              </a:p>
              <a:p>
                <a:r>
                  <a:rPr lang="ru-RU" sz="1100" b="1" u="sng" dirty="0" smtClean="0">
                    <a:latin typeface="Times New Roman" panose="02020603050405020304" pitchFamily="18" charset="0"/>
                    <a:cs typeface="Times New Roman" panose="02020603050405020304" pitchFamily="18" charset="0"/>
                  </a:rPr>
                  <a:t>Задача 159д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Значения энергии электрона в атоме водорода задаются формулой Е</a:t>
                </a:r>
                <a:r>
                  <a:rPr lang="en-US" sz="1100" baseline="-25000" dirty="0">
                    <a:latin typeface="Times New Roman" panose="02020603050405020304" pitchFamily="18" charset="0"/>
                    <a:cs typeface="Times New Roman" panose="02020603050405020304" pitchFamily="18" charset="0"/>
                  </a:rPr>
                  <a:t>n </a:t>
                </a:r>
                <a:r>
                  <a:rPr lang="ru-RU" sz="1100" dirty="0">
                    <a:latin typeface="Times New Roman" panose="02020603050405020304" pitchFamily="18" charset="0"/>
                    <a:cs typeface="Times New Roman" panose="02020603050405020304" pitchFamily="18" charset="0"/>
                  </a:rPr>
                  <a:t> = - </a:t>
                </a:r>
                <a14:m>
                  <m:oMath xmlns:m="http://schemas.openxmlformats.org/officeDocument/2006/math">
                    <m:f>
                      <m:fPr>
                        <m:ctrlPr>
                          <a:rPr lang="ru-RU" sz="1100" i="1">
                            <a:latin typeface="Cambria Math" panose="02040503050406030204" pitchFamily="18" charset="0"/>
                          </a:rPr>
                        </m:ctrlPr>
                      </m:fPr>
                      <m:num>
                        <m:r>
                          <a:rPr lang="ru-RU" sz="1100" i="1">
                            <a:latin typeface="Cambria Math" panose="02040503050406030204" pitchFamily="18" charset="0"/>
                          </a:rPr>
                          <m:t>13,6 эВ</m:t>
                        </m:r>
                      </m:num>
                      <m:den>
                        <m:r>
                          <a:rPr lang="ru-RU" sz="1100" i="1">
                            <a:latin typeface="Cambria Math" panose="02040503050406030204" pitchFamily="18" charset="0"/>
                          </a:rPr>
                          <m:t>𝑛</m:t>
                        </m:r>
                        <m:r>
                          <a:rPr lang="ru-RU" sz="1100" i="1">
                            <a:latin typeface="Cambria Math" panose="02040503050406030204" pitchFamily="18" charset="0"/>
                          </a:rPr>
                          <m:t>²</m:t>
                        </m:r>
                      </m:den>
                    </m:f>
                  </m:oMath>
                </a14:m>
                <a:r>
                  <a:rPr lang="ru-RU" sz="1100" dirty="0">
                    <a:latin typeface="Times New Roman" panose="02020603050405020304" pitchFamily="18" charset="0"/>
                    <a:cs typeface="Times New Roman" panose="02020603050405020304" pitchFamily="18" charset="0"/>
                  </a:rPr>
                  <a:t>, где </a:t>
                </a:r>
                <a:r>
                  <a:rPr lang="en-US" sz="1100" dirty="0">
                    <a:latin typeface="Times New Roman" panose="02020603050405020304" pitchFamily="18" charset="0"/>
                    <a:cs typeface="Times New Roman" panose="02020603050405020304" pitchFamily="18" charset="0"/>
                  </a:rPr>
                  <a:t>n</a:t>
                </a:r>
                <a:r>
                  <a:rPr lang="ru-RU" sz="1100" dirty="0">
                    <a:latin typeface="Times New Roman" panose="02020603050405020304" pitchFamily="18" charset="0"/>
                    <a:cs typeface="Times New Roman" panose="02020603050405020304" pitchFamily="18" charset="0"/>
                  </a:rPr>
                  <a:t> = 1, 2, 3, … . При переходе с верхнего уровня энергии на нижний атом излучает фотон. Переходы с верхних уровней на уровень </a:t>
                </a:r>
                <a:r>
                  <a:rPr lang="ru-RU" sz="1100" dirty="0" smtClean="0">
                    <a:latin typeface="Times New Roman" panose="02020603050405020304" pitchFamily="18" charset="0"/>
                    <a:cs typeface="Times New Roman" panose="02020603050405020304" pitchFamily="18" charset="0"/>
                  </a:rPr>
                  <a:t> с </a:t>
                </a:r>
                <a:r>
                  <a:rPr lang="en-US" sz="1100" dirty="0" smtClean="0">
                    <a:latin typeface="Times New Roman" panose="02020603050405020304" pitchFamily="18" charset="0"/>
                    <a:cs typeface="Times New Roman" panose="02020603050405020304" pitchFamily="18" charset="0"/>
                  </a:rPr>
                  <a:t>n</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1 образуют серию </a:t>
                </a:r>
                <a:r>
                  <a:rPr lang="ru-RU" sz="1100" dirty="0" err="1">
                    <a:latin typeface="Times New Roman" panose="02020603050405020304" pitchFamily="18" charset="0"/>
                    <a:cs typeface="Times New Roman" panose="02020603050405020304" pitchFamily="18" charset="0"/>
                  </a:rPr>
                  <a:t>Лаймана</a:t>
                </a:r>
                <a:r>
                  <a:rPr lang="ru-RU" sz="1100" dirty="0">
                    <a:latin typeface="Times New Roman" panose="02020603050405020304" pitchFamily="18" charset="0"/>
                    <a:cs typeface="Times New Roman" panose="02020603050405020304" pitchFamily="18" charset="0"/>
                  </a:rPr>
                  <a:t>; на уровень с </a:t>
                </a:r>
                <a:r>
                  <a:rPr lang="en-US" sz="1100" dirty="0">
                    <a:latin typeface="Times New Roman" panose="02020603050405020304" pitchFamily="18" charset="0"/>
                    <a:cs typeface="Times New Roman" panose="02020603050405020304" pitchFamily="18" charset="0"/>
                  </a:rPr>
                  <a:t>n</a:t>
                </a:r>
                <a:r>
                  <a:rPr lang="ru-RU" sz="1100" dirty="0">
                    <a:latin typeface="Times New Roman" panose="02020603050405020304" pitchFamily="18" charset="0"/>
                    <a:cs typeface="Times New Roman" panose="02020603050405020304" pitchFamily="18" charset="0"/>
                  </a:rPr>
                  <a:t>= 2 – серию </a:t>
                </a:r>
                <a:r>
                  <a:rPr lang="ru-RU" sz="1100" dirty="0" err="1">
                    <a:latin typeface="Times New Roman" panose="02020603050405020304" pitchFamily="18" charset="0"/>
                    <a:cs typeface="Times New Roman" panose="02020603050405020304" pitchFamily="18" charset="0"/>
                  </a:rPr>
                  <a:t>Бальмера</a:t>
                </a:r>
                <a:r>
                  <a:rPr lang="ru-RU" sz="1100" dirty="0">
                    <a:latin typeface="Times New Roman" panose="02020603050405020304" pitchFamily="18" charset="0"/>
                    <a:cs typeface="Times New Roman" panose="02020603050405020304" pitchFamily="18" charset="0"/>
                  </a:rPr>
                  <a:t>: на уровень с </a:t>
                </a:r>
                <a:r>
                  <a:rPr lang="en-US" sz="1100" dirty="0">
                    <a:latin typeface="Times New Roman" panose="02020603050405020304" pitchFamily="18" charset="0"/>
                    <a:cs typeface="Times New Roman" panose="02020603050405020304" pitchFamily="18" charset="0"/>
                  </a:rPr>
                  <a:t>n</a:t>
                </a:r>
                <a:r>
                  <a:rPr lang="ru-RU" sz="1100" dirty="0">
                    <a:latin typeface="Times New Roman" panose="02020603050405020304" pitchFamily="18" charset="0"/>
                    <a:cs typeface="Times New Roman" panose="02020603050405020304" pitchFamily="18" charset="0"/>
                  </a:rPr>
                  <a:t> = 3 – серию </a:t>
                </a:r>
                <a:r>
                  <a:rPr lang="ru-RU" sz="1100" dirty="0" err="1">
                    <a:latin typeface="Times New Roman" panose="02020603050405020304" pitchFamily="18" charset="0"/>
                    <a:cs typeface="Times New Roman" panose="02020603050405020304" pitchFamily="18" charset="0"/>
                  </a:rPr>
                  <a:t>Пашена</a:t>
                </a:r>
                <a:r>
                  <a:rPr lang="ru-RU" sz="1100" dirty="0">
                    <a:latin typeface="Times New Roman" panose="02020603050405020304" pitchFamily="18" charset="0"/>
                    <a:cs typeface="Times New Roman" panose="02020603050405020304" pitchFamily="18" charset="0"/>
                  </a:rPr>
                  <a:t> и т.д. Найдите отношение β </a:t>
                </a:r>
                <a:r>
                  <a:rPr lang="ru-RU" sz="1100" dirty="0" smtClean="0">
                    <a:latin typeface="Times New Roman" panose="02020603050405020304" pitchFamily="18" charset="0"/>
                    <a:cs typeface="Times New Roman" panose="02020603050405020304" pitchFamily="18" charset="0"/>
                  </a:rPr>
                  <a:t>максимальной </a:t>
                </a:r>
                <a:r>
                  <a:rPr lang="ru-RU" sz="1100" dirty="0">
                    <a:latin typeface="Times New Roman" panose="02020603050405020304" pitchFamily="18" charset="0"/>
                    <a:cs typeface="Times New Roman" panose="02020603050405020304" pitchFamily="18" charset="0"/>
                  </a:rPr>
                  <a:t>частоты фотона в серии </a:t>
                </a:r>
                <a:r>
                  <a:rPr lang="ru-RU" sz="1100" dirty="0" err="1" smtClean="0">
                    <a:latin typeface="Times New Roman" panose="02020603050405020304" pitchFamily="18" charset="0"/>
                    <a:cs typeface="Times New Roman" panose="02020603050405020304" pitchFamily="18" charset="0"/>
                  </a:rPr>
                  <a:t>Лаймана</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к максимальной частоте фотона в серии </a:t>
                </a:r>
                <a:r>
                  <a:rPr lang="ru-RU" sz="1100" dirty="0" err="1" smtClean="0">
                    <a:latin typeface="Times New Roman" panose="02020603050405020304" pitchFamily="18" charset="0"/>
                    <a:cs typeface="Times New Roman" panose="02020603050405020304" pitchFamily="18" charset="0"/>
                  </a:rPr>
                  <a:t>Бальмера</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160д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За время </a:t>
                </a:r>
                <a:r>
                  <a:rPr lang="en-US" sz="1100" dirty="0" smtClean="0">
                    <a:latin typeface="Times New Roman" panose="02020603050405020304" pitchFamily="18" charset="0"/>
                    <a:cs typeface="Times New Roman" panose="02020603050405020304" pitchFamily="18" charset="0"/>
                  </a:rPr>
                  <a:t>t</a:t>
                </a:r>
                <a:r>
                  <a:rPr lang="ru-RU" sz="1100" dirty="0" smtClean="0">
                    <a:latin typeface="Times New Roman" panose="02020603050405020304" pitchFamily="18" charset="0"/>
                    <a:cs typeface="Times New Roman" panose="02020603050405020304" pitchFamily="18" charset="0"/>
                  </a:rPr>
                  <a:t> = 8 с детектор поглощает </a:t>
                </a:r>
                <a:r>
                  <a:rPr lang="en-US" sz="1100" dirty="0" smtClean="0">
                    <a:latin typeface="Times New Roman" panose="02020603050405020304" pitchFamily="18" charset="0"/>
                    <a:cs typeface="Times New Roman" panose="02020603050405020304" pitchFamily="18" charset="0"/>
                  </a:rPr>
                  <a:t>N = 18 · 10⁵ </a:t>
                </a:r>
                <a:r>
                  <a:rPr lang="ru-RU" sz="1100" dirty="0" smtClean="0">
                    <a:latin typeface="Times New Roman" panose="02020603050405020304" pitchFamily="18" charset="0"/>
                    <a:cs typeface="Times New Roman" panose="02020603050405020304" pitchFamily="18" charset="0"/>
                  </a:rPr>
                  <a:t>фотонов падающего на него монохроматического света. Поглощаемая мощность равна Р = 9 · 10 ¯ ¹⁴ Вт</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Какова длина волны падающего света?</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mc:Choice>
        <mc:Fallback>
          <p:sp>
            <p:nvSpPr>
              <p:cNvPr id="3" name="TextBox 2"/>
              <p:cNvSpPr txBox="1">
                <a:spLocks noRot="1" noChangeAspect="1" noMove="1" noResize="1" noEditPoints="1" noAdjustHandles="1" noChangeArrowheads="1" noChangeShapeType="1" noTextEdit="1"/>
              </p:cNvSpPr>
              <p:nvPr/>
            </p:nvSpPr>
            <p:spPr>
              <a:xfrm>
                <a:off x="298938" y="246185"/>
                <a:ext cx="5820508" cy="7181581"/>
              </a:xfrm>
              <a:prstGeom prst="rect">
                <a:avLst/>
              </a:prstGeom>
              <a:blipFill rotWithShape="0">
                <a:blip r:embed="rId2"/>
                <a:stretch>
                  <a:fillRect r="-209"/>
                </a:stretch>
              </a:blipFill>
            </p:spPr>
            <p:txBody>
              <a:bodyPr/>
              <a:lstStyle/>
              <a:p>
                <a:r>
                  <a:rPr lang="ru-RU">
                    <a:noFill/>
                  </a:rPr>
                  <a:t> </a:t>
                </a:r>
              </a:p>
            </p:txBody>
          </p:sp>
        </mc:Fallback>
      </mc:AlternateContent>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a:xfrm>
            <a:off x="4836453" y="2679117"/>
            <a:ext cx="1084580" cy="1602740"/>
          </a:xfrm>
          <a:prstGeom prst="rect">
            <a:avLst/>
          </a:prstGeom>
        </p:spPr>
      </p:pic>
      <p:sp>
        <p:nvSpPr>
          <p:cNvPr id="5" name="TextBox 4"/>
          <p:cNvSpPr txBox="1"/>
          <p:nvPr/>
        </p:nvSpPr>
        <p:spPr>
          <a:xfrm>
            <a:off x="6807200" y="246185"/>
            <a:ext cx="5113867" cy="4493538"/>
          </a:xfrm>
          <a:prstGeom prst="rect">
            <a:avLst/>
          </a:prstGeom>
          <a:noFill/>
        </p:spPr>
        <p:txBody>
          <a:bodyPr wrap="square" rtlCol="0">
            <a:spAutoFit/>
          </a:bodyPr>
          <a:lstStyle/>
          <a:p>
            <a:pPr algn="ctr"/>
            <a:r>
              <a:rPr lang="ru-RU" sz="1100" b="1" dirty="0">
                <a:latin typeface="Times New Roman" panose="02020603050405020304" pitchFamily="18" charset="0"/>
                <a:cs typeface="Times New Roman" panose="02020603050405020304" pitchFamily="18" charset="0"/>
              </a:rPr>
              <a:t>АТОМНАЯ И ЯДЕРНАЯ </a:t>
            </a:r>
            <a:r>
              <a:rPr lang="ru-RU" sz="1100" b="1" dirty="0" smtClean="0">
                <a:latin typeface="Times New Roman" panose="02020603050405020304" pitchFamily="18" charset="0"/>
                <a:cs typeface="Times New Roman" panose="02020603050405020304" pitchFamily="18" charset="0"/>
              </a:rPr>
              <a:t>ФИЗИКА</a:t>
            </a: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161д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открытый контейнер </a:t>
            </a:r>
            <a:r>
              <a:rPr lang="ru-RU" sz="1100" dirty="0" smtClean="0">
                <a:latin typeface="Times New Roman" panose="02020603050405020304" pitchFamily="18" charset="0"/>
                <a:cs typeface="Times New Roman" panose="02020603050405020304" pitchFamily="18" charset="0"/>
              </a:rPr>
              <a:t>поместили 1,5 г изотопа </a:t>
            </a:r>
            <a:r>
              <a:rPr lang="ru-RU" sz="1100" dirty="0">
                <a:latin typeface="Times New Roman" panose="02020603050405020304" pitchFamily="18" charset="0"/>
                <a:cs typeface="Times New Roman" panose="02020603050405020304" pitchFamily="18" charset="0"/>
              </a:rPr>
              <a:t>полония-210 </a:t>
            </a:r>
            <a:r>
              <a:rPr lang="ru-RU" sz="1100" baseline="-25000" dirty="0">
                <a:latin typeface="Times New Roman" panose="02020603050405020304" pitchFamily="18" charset="0"/>
                <a:cs typeface="Times New Roman" panose="02020603050405020304" pitchFamily="18" charset="0"/>
              </a:rPr>
              <a:t>84</a:t>
            </a:r>
            <a:r>
              <a:rPr lang="ru-RU" sz="1100" dirty="0">
                <a:latin typeface="Times New Roman" panose="02020603050405020304" pitchFamily="18" charset="0"/>
                <a:cs typeface="Times New Roman" panose="02020603050405020304" pitchFamily="18" charset="0"/>
              </a:rPr>
              <a:t>Ро</a:t>
            </a:r>
            <a:r>
              <a:rPr lang="ru-RU" sz="1100" baseline="30000" dirty="0">
                <a:latin typeface="Times New Roman" panose="02020603050405020304" pitchFamily="18" charset="0"/>
                <a:cs typeface="Times New Roman" panose="02020603050405020304" pitchFamily="18" charset="0"/>
              </a:rPr>
              <a:t>210</a:t>
            </a:r>
            <a:r>
              <a:rPr lang="ru-RU" sz="1100" dirty="0">
                <a:latin typeface="Times New Roman" panose="02020603050405020304" pitchFamily="18" charset="0"/>
                <a:cs typeface="Times New Roman" panose="02020603050405020304" pitchFamily="18" charset="0"/>
              </a:rPr>
              <a:t>. Затем контейнер герметично закрыли. Изотоп полония радиоактивен и претерпевает альфа-распад с периодом полураспада </a:t>
            </a:r>
            <a:r>
              <a:rPr lang="ru-RU" sz="1100" dirty="0" smtClean="0">
                <a:latin typeface="Times New Roman" panose="02020603050405020304" pitchFamily="18" charset="0"/>
                <a:cs typeface="Times New Roman" panose="02020603050405020304" pitchFamily="18" charset="0"/>
              </a:rPr>
              <a:t>140 </a:t>
            </a:r>
            <a:r>
              <a:rPr lang="ru-RU" sz="1100" dirty="0">
                <a:latin typeface="Times New Roman" panose="02020603050405020304" pitchFamily="18" charset="0"/>
                <a:cs typeface="Times New Roman" panose="02020603050405020304" pitchFamily="18" charset="0"/>
              </a:rPr>
              <a:t>дней, превращаясь в стабильный изотоп свинца. Через 5 недель давление внутри контейнера составило </a:t>
            </a:r>
            <a:r>
              <a:rPr lang="ru-RU" sz="1100" dirty="0" smtClean="0">
                <a:latin typeface="Times New Roman" panose="02020603050405020304" pitchFamily="18" charset="0"/>
                <a:cs typeface="Times New Roman" panose="02020603050405020304" pitchFamily="18" charset="0"/>
              </a:rPr>
              <a:t>1,4 </a:t>
            </a:r>
            <a:r>
              <a:rPr lang="ru-RU" sz="1100" dirty="0">
                <a:latin typeface="Times New Roman" panose="02020603050405020304" pitchFamily="18" charset="0"/>
                <a:cs typeface="Times New Roman" panose="02020603050405020304" pitchFamily="18" charset="0"/>
              </a:rPr>
              <a:t>· 10</a:t>
            </a:r>
            <a:r>
              <a:rPr lang="ru-RU" sz="1100" baseline="30000" dirty="0">
                <a:latin typeface="Times New Roman" panose="02020603050405020304" pitchFamily="18" charset="0"/>
                <a:cs typeface="Times New Roman" panose="02020603050405020304" pitchFamily="18" charset="0"/>
              </a:rPr>
              <a:t>5</a:t>
            </a:r>
            <a:r>
              <a:rPr lang="ru-RU" sz="1100" dirty="0">
                <a:latin typeface="Times New Roman" panose="02020603050405020304" pitchFamily="18" charset="0"/>
                <a:cs typeface="Times New Roman" panose="02020603050405020304" pitchFamily="18" charset="0"/>
              </a:rPr>
              <a:t> Па. </a:t>
            </a:r>
            <a:r>
              <a:rPr lang="ru-RU" sz="1100" dirty="0" smtClean="0">
                <a:latin typeface="Times New Roman" panose="02020603050405020304" pitchFamily="18" charset="0"/>
                <a:cs typeface="Times New Roman" panose="02020603050405020304" pitchFamily="18" charset="0"/>
              </a:rPr>
              <a:t>Определите объем контейнера. Температура </a:t>
            </a:r>
            <a:r>
              <a:rPr lang="ru-RU" sz="1100" dirty="0">
                <a:latin typeface="Times New Roman" panose="02020603050405020304" pitchFamily="18" charset="0"/>
                <a:cs typeface="Times New Roman" panose="02020603050405020304" pitchFamily="18" charset="0"/>
              </a:rPr>
              <a:t>внутри контейнера поддерживается постоянной и равной  </a:t>
            </a:r>
            <a:r>
              <a:rPr lang="ru-RU" sz="1100" dirty="0" smtClean="0">
                <a:latin typeface="Times New Roman" panose="02020603050405020304" pitchFamily="18" charset="0"/>
                <a:cs typeface="Times New Roman" panose="02020603050405020304" pitchFamily="18" charset="0"/>
              </a:rPr>
              <a:t>45</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атмосферное давление равно 10</a:t>
            </a:r>
            <a:r>
              <a:rPr lang="ru-RU" sz="1100" baseline="30000" dirty="0">
                <a:latin typeface="Times New Roman" panose="02020603050405020304" pitchFamily="18" charset="0"/>
                <a:cs typeface="Times New Roman" panose="02020603050405020304" pitchFamily="18" charset="0"/>
              </a:rPr>
              <a:t>5</a:t>
            </a:r>
            <a:r>
              <a:rPr lang="ru-RU" sz="1100" dirty="0">
                <a:latin typeface="Times New Roman" panose="02020603050405020304" pitchFamily="18" charset="0"/>
                <a:cs typeface="Times New Roman" panose="02020603050405020304" pitchFamily="18" charset="0"/>
              </a:rPr>
              <a:t> Па.</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162д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Ядро покоящегося нейтрального атома, находясь в однородном магнитном поле </a:t>
            </a:r>
            <a:r>
              <a:rPr lang="ru-RU" sz="1100" dirty="0" smtClean="0">
                <a:latin typeface="Times New Roman" panose="02020603050405020304" pitchFamily="18" charset="0"/>
                <a:cs typeface="Times New Roman" panose="02020603050405020304" pitchFamily="18" charset="0"/>
              </a:rPr>
              <a:t>с индукцией В, испытывает </a:t>
            </a:r>
            <a:r>
              <a:rPr lang="ru-RU" sz="1100" dirty="0">
                <a:latin typeface="Times New Roman" panose="02020603050405020304" pitchFamily="18" charset="0"/>
                <a:cs typeface="Times New Roman" panose="02020603050405020304" pitchFamily="18" charset="0"/>
              </a:rPr>
              <a:t>α – распад. При этом рождаются α – частица и тяжелый ион нового элемента. Масса  α-частицы равна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её заряд равен 2е, масса тяжёлого иона равна М. Выделившаяся при α-распаде энергия </a:t>
            </a:r>
            <a:r>
              <a:rPr lang="el-GR" sz="1100" dirty="0" smtClean="0">
                <a:latin typeface="Times New Roman" panose="02020603050405020304" pitchFamily="18" charset="0"/>
                <a:cs typeface="Times New Roman" panose="02020603050405020304" pitchFamily="18" charset="0"/>
              </a:rPr>
              <a:t>ΔΕ</a:t>
            </a:r>
            <a:r>
              <a:rPr lang="ru-RU" sz="1100" dirty="0" smtClean="0">
                <a:latin typeface="Times New Roman" panose="02020603050405020304" pitchFamily="18" charset="0"/>
                <a:cs typeface="Times New Roman" panose="02020603050405020304" pitchFamily="18" charset="0"/>
              </a:rPr>
              <a:t> целиком </a:t>
            </a:r>
            <a:r>
              <a:rPr lang="ru-RU" sz="1100" dirty="0">
                <a:latin typeface="Times New Roman" panose="02020603050405020304" pitchFamily="18" charset="0"/>
                <a:cs typeface="Times New Roman" panose="02020603050405020304" pitchFamily="18" charset="0"/>
              </a:rPr>
              <a:t>переходит в кинетическую энергию продуктов реакции. Трек α-частицы находится в плоскости, перпендикулярной направлению магнитного поля. Начальная часть трека напоминает дугу окружности </a:t>
            </a:r>
            <a:r>
              <a:rPr lang="ru-RU" sz="1100" dirty="0" smtClean="0">
                <a:latin typeface="Times New Roman" panose="02020603050405020304" pitchFamily="18" charset="0"/>
                <a:cs typeface="Times New Roman" panose="02020603050405020304" pitchFamily="18" charset="0"/>
              </a:rPr>
              <a:t>радиуса. Найдите радиус этой окружности.</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163д.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Коэффициент </a:t>
            </a:r>
            <a:r>
              <a:rPr lang="ru-RU" sz="1100" dirty="0">
                <a:latin typeface="Times New Roman" panose="02020603050405020304" pitchFamily="18" charset="0"/>
                <a:cs typeface="Times New Roman" panose="02020603050405020304" pitchFamily="18" charset="0"/>
              </a:rPr>
              <a:t>полезного действия атомной электростанции, расходующей за неделю уран 235 (</a:t>
            </a:r>
            <a:r>
              <a:rPr lang="ru-RU" sz="1100" baseline="-25000" dirty="0">
                <a:latin typeface="Times New Roman" panose="02020603050405020304" pitchFamily="18" charset="0"/>
                <a:cs typeface="Times New Roman" panose="02020603050405020304" pitchFamily="18" charset="0"/>
              </a:rPr>
              <a:t>92</a:t>
            </a:r>
            <a:r>
              <a:rPr lang="en-US" sz="1100" dirty="0">
                <a:latin typeface="Times New Roman" panose="02020603050405020304" pitchFamily="18" charset="0"/>
                <a:cs typeface="Times New Roman" panose="02020603050405020304" pitchFamily="18" charset="0"/>
              </a:rPr>
              <a:t>U</a:t>
            </a:r>
            <a:r>
              <a:rPr lang="ru-RU" sz="1100" baseline="30000" dirty="0">
                <a:latin typeface="Times New Roman" panose="02020603050405020304" pitchFamily="18" charset="0"/>
                <a:cs typeface="Times New Roman" panose="02020603050405020304" pitchFamily="18" charset="0"/>
              </a:rPr>
              <a:t>235</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равен </a:t>
            </a:r>
            <a:r>
              <a:rPr lang="el-GR" sz="1100" dirty="0" smtClean="0">
                <a:latin typeface="Times New Roman" panose="02020603050405020304" pitchFamily="18" charset="0"/>
                <a:cs typeface="Times New Roman" panose="02020603050405020304" pitchFamily="18" charset="0"/>
              </a:rPr>
              <a:t>η</a:t>
            </a:r>
            <a:r>
              <a:rPr lang="ru-RU" sz="1100" dirty="0" smtClean="0">
                <a:latin typeface="Times New Roman" panose="02020603050405020304" pitchFamily="18" charset="0"/>
                <a:cs typeface="Times New Roman" panose="02020603050405020304" pitchFamily="18" charset="0"/>
              </a:rPr>
              <a:t> = 25%, </a:t>
            </a:r>
            <a:r>
              <a:rPr lang="ru-RU" sz="1100" dirty="0">
                <a:latin typeface="Times New Roman" panose="02020603050405020304" pitchFamily="18" charset="0"/>
                <a:cs typeface="Times New Roman" panose="02020603050405020304" pitchFamily="18" charset="0"/>
              </a:rPr>
              <a:t>её мощность равна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38 </a:t>
            </a:r>
            <a:r>
              <a:rPr lang="ru-RU" sz="1100" dirty="0">
                <a:latin typeface="Times New Roman" panose="02020603050405020304" pitchFamily="18" charset="0"/>
                <a:cs typeface="Times New Roman" panose="02020603050405020304" pitchFamily="18" charset="0"/>
              </a:rPr>
              <a:t>МВт. </a:t>
            </a:r>
            <a:r>
              <a:rPr lang="ru-RU" sz="1100" dirty="0" smtClean="0">
                <a:latin typeface="Times New Roman" panose="02020603050405020304" pitchFamily="18" charset="0"/>
                <a:cs typeface="Times New Roman" panose="02020603050405020304" pitchFamily="18" charset="0"/>
              </a:rPr>
              <a:t>При </a:t>
            </a:r>
            <a:r>
              <a:rPr lang="ru-RU" sz="1100" dirty="0">
                <a:latin typeface="Times New Roman" panose="02020603050405020304" pitchFamily="18" charset="0"/>
                <a:cs typeface="Times New Roman" panose="02020603050405020304" pitchFamily="18" charset="0"/>
              </a:rPr>
              <a:t>делении одного ядра урана выделяется 200 </a:t>
            </a:r>
            <a:r>
              <a:rPr lang="ru-RU" sz="1100" dirty="0" smtClean="0">
                <a:latin typeface="Times New Roman" panose="02020603050405020304" pitchFamily="18" charset="0"/>
                <a:cs typeface="Times New Roman" panose="02020603050405020304" pitchFamily="18" charset="0"/>
              </a:rPr>
              <a:t>МэВ. Какая масса урана – 235 необходима </a:t>
            </a:r>
            <a:r>
              <a:rPr lang="ru-RU" sz="1100" dirty="0"/>
              <a:t> </a:t>
            </a:r>
            <a:r>
              <a:rPr lang="ru-RU" sz="1100" dirty="0" smtClean="0">
                <a:latin typeface="Times New Roman" panose="02020603050405020304" pitchFamily="18" charset="0"/>
                <a:cs typeface="Times New Roman" panose="02020603050405020304" pitchFamily="18" charset="0"/>
              </a:rPr>
              <a:t>для работы электростанции в течение недели?</a:t>
            </a:r>
            <a:endParaRPr lang="ru-RU" sz="1100" dirty="0">
              <a:latin typeface="Times New Roman" panose="02020603050405020304" pitchFamily="18" charset="0"/>
              <a:cs typeface="Times New Roman" panose="02020603050405020304" pitchFamily="18" charset="0"/>
            </a:endParaRPr>
          </a:p>
          <a:p>
            <a:r>
              <a:rPr lang="ru-RU" sz="1100" dirty="0"/>
              <a:t> </a:t>
            </a:r>
          </a:p>
          <a:p>
            <a:r>
              <a:rPr lang="ru-RU" sz="1100" dirty="0"/>
              <a:t> </a:t>
            </a:r>
          </a:p>
          <a:p>
            <a:r>
              <a:rPr lang="ru-RU" sz="1100" dirty="0"/>
              <a:t> </a:t>
            </a:r>
          </a:p>
          <a:p>
            <a:endParaRPr lang="ru-RU" sz="1100" dirty="0"/>
          </a:p>
        </p:txBody>
      </p:sp>
    </p:spTree>
    <p:extLst>
      <p:ext uri="{BB962C8B-B14F-4D97-AF65-F5344CB8AC3E}">
        <p14:creationId xmlns:p14="http://schemas.microsoft.com/office/powerpoint/2010/main" val="146665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2</a:t>
            </a:fld>
            <a:endParaRPr lang="ru-RU"/>
          </a:p>
        </p:txBody>
      </p:sp>
      <p:sp>
        <p:nvSpPr>
          <p:cNvPr id="3" name="TextBox 2"/>
          <p:cNvSpPr txBox="1"/>
          <p:nvPr/>
        </p:nvSpPr>
        <p:spPr>
          <a:xfrm>
            <a:off x="304724" y="249448"/>
            <a:ext cx="5550274" cy="6524863"/>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14д</a:t>
            </a:r>
            <a:r>
              <a:rPr lang="ru-RU" sz="1100" b="1"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устройстве, изображенном на рисунке, оба блока невесомые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и </a:t>
            </a:r>
            <a:r>
              <a:rPr lang="ru-RU" sz="1100" dirty="0">
                <a:latin typeface="Times New Roman" panose="02020603050405020304" pitchFamily="18" charset="0"/>
                <a:cs typeface="Times New Roman" panose="02020603050405020304" pitchFamily="18" charset="0"/>
              </a:rPr>
              <a:t>гладкие, а все нити невесомы и нерастяжимы. </a:t>
            </a:r>
            <a:r>
              <a:rPr lang="ru-RU" sz="1100" dirty="0" smtClean="0">
                <a:latin typeface="Times New Roman" panose="02020603050405020304" pitchFamily="18" charset="0"/>
                <a:cs typeface="Times New Roman" panose="02020603050405020304" pitchFamily="18" charset="0"/>
              </a:rPr>
              <a:t>Найти силу натяжения нити, </a:t>
            </a:r>
          </a:p>
          <a:p>
            <a:r>
              <a:rPr lang="ru-RU" sz="1100" dirty="0" smtClean="0">
                <a:latin typeface="Times New Roman" panose="02020603050405020304" pitchFamily="18" charset="0"/>
                <a:cs typeface="Times New Roman" panose="02020603050405020304" pitchFamily="18" charset="0"/>
              </a:rPr>
              <a:t>если массы тел </a:t>
            </a:r>
            <a:r>
              <a:rPr lang="en-US" sz="1100" dirty="0" smtClean="0">
                <a:latin typeface="Times New Roman" panose="02020603050405020304" pitchFamily="18" charset="0"/>
                <a:cs typeface="Times New Roman" panose="02020603050405020304" pitchFamily="18" charset="0"/>
              </a:rPr>
              <a:t>m₁</a:t>
            </a:r>
            <a:r>
              <a:rPr lang="ru-RU" sz="1100" dirty="0" smtClean="0">
                <a:latin typeface="Times New Roman" panose="02020603050405020304" pitchFamily="18" charset="0"/>
                <a:cs typeface="Times New Roman" panose="02020603050405020304" pitchFamily="18" charset="0"/>
              </a:rPr>
              <a:t>= 100 г и m₂ = 300 г</a:t>
            </a:r>
            <a:r>
              <a:rPr lang="ru-RU" sz="1100" cap="all" dirty="0" smtClean="0"/>
              <a:t>.</a:t>
            </a:r>
          </a:p>
          <a:p>
            <a:endParaRPr lang="ru-RU" sz="1100"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15</a:t>
            </a:r>
            <a:r>
              <a:rPr lang="ru-RU" sz="1100" b="1" u="sng" dirty="0">
                <a:latin typeface="Times New Roman" panose="02020603050405020304" pitchFamily="18" charset="0"/>
                <a:cs typeface="Times New Roman" panose="02020603050405020304" pitchFamily="18" charset="0"/>
              </a:rPr>
              <a:t>д</a:t>
            </a:r>
            <a:r>
              <a:rPr lang="ru-RU" sz="1100" b="1"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Два тела подвешены на нерастяжимую и невесомую нить к </a:t>
            </a:r>
            <a:r>
              <a:rPr lang="ru-RU" sz="1100" dirty="0" smtClean="0">
                <a:latin typeface="Times New Roman" panose="02020603050405020304" pitchFamily="18" charset="0"/>
                <a:cs typeface="Times New Roman" panose="02020603050405020304" pitchFamily="18" charset="0"/>
              </a:rPr>
              <a:t>идеальному</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блоку</a:t>
            </a:r>
            <a:r>
              <a:rPr lang="ru-RU" sz="1100" dirty="0">
                <a:latin typeface="Times New Roman" panose="02020603050405020304" pitchFamily="18" charset="0"/>
                <a:cs typeface="Times New Roman" panose="02020603050405020304" pitchFamily="18" charset="0"/>
              </a:rPr>
              <a:t>, как показано на рисунке. При этом первое тело массой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движется </a:t>
            </a:r>
            <a:r>
              <a:rPr lang="ru-RU" sz="1100" dirty="0">
                <a:latin typeface="Times New Roman" panose="02020603050405020304" pitchFamily="18" charset="0"/>
                <a:cs typeface="Times New Roman" panose="02020603050405020304" pitchFamily="18" charset="0"/>
              </a:rPr>
              <a:t>из состояния покоя вниз с ускорением </a:t>
            </a:r>
            <a:r>
              <a:rPr lang="ru-RU" sz="1100" dirty="0" smtClean="0">
                <a:latin typeface="Times New Roman" panose="02020603050405020304" pitchFamily="18" charset="0"/>
                <a:cs typeface="Times New Roman" panose="02020603050405020304" pitchFamily="18" charset="0"/>
              </a:rPr>
              <a:t>а = 2 м/с².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Если первое  тело </a:t>
            </a:r>
            <a:r>
              <a:rPr lang="ru-RU" sz="1100" dirty="0">
                <a:latin typeface="Times New Roman" panose="02020603050405020304" pitchFamily="18" charset="0"/>
                <a:cs typeface="Times New Roman" panose="02020603050405020304" pitchFamily="18" charset="0"/>
              </a:rPr>
              <a:t>опустить в воду с плотностью ρ = 1000 кг/м</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находящуюся </a:t>
            </a:r>
            <a:r>
              <a:rPr lang="ru-RU" sz="1100" dirty="0">
                <a:latin typeface="Times New Roman" panose="02020603050405020304" pitchFamily="18" charset="0"/>
                <a:cs typeface="Times New Roman" panose="02020603050405020304" pitchFamily="18" charset="0"/>
              </a:rPr>
              <a:t>в </a:t>
            </a:r>
            <a:r>
              <a:rPr lang="ru-RU" sz="1100" dirty="0" smtClean="0">
                <a:latin typeface="Times New Roman" panose="02020603050405020304" pitchFamily="18" charset="0"/>
                <a:cs typeface="Times New Roman" panose="02020603050405020304" pitchFamily="18" charset="0"/>
              </a:rPr>
              <a:t>большом </a:t>
            </a:r>
            <a:r>
              <a:rPr lang="ru-RU" sz="1100" dirty="0">
                <a:latin typeface="Times New Roman" panose="02020603050405020304" pitchFamily="18" charset="0"/>
                <a:cs typeface="Times New Roman" panose="02020603050405020304" pitchFamily="18" charset="0"/>
              </a:rPr>
              <a:t>объеме, система будет находиться в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равновесии</a:t>
            </a:r>
            <a:r>
              <a:rPr lang="ru-RU" sz="1100" dirty="0">
                <a:latin typeface="Times New Roman" panose="02020603050405020304" pitchFamily="18" charset="0"/>
                <a:cs typeface="Times New Roman" panose="02020603050405020304" pitchFamily="18" charset="0"/>
              </a:rPr>
              <a:t>. При этом </a:t>
            </a:r>
            <a:r>
              <a:rPr lang="ru-RU" sz="1100" dirty="0" smtClean="0">
                <a:latin typeface="Times New Roman" panose="02020603050405020304" pitchFamily="18" charset="0"/>
                <a:cs typeface="Times New Roman" panose="02020603050405020304" pitchFamily="18" charset="0"/>
              </a:rPr>
              <a:t>объем </a:t>
            </a:r>
            <a:r>
              <a:rPr lang="ru-RU" sz="1100" dirty="0">
                <a:latin typeface="Times New Roman" panose="02020603050405020304" pitchFamily="18" charset="0"/>
                <a:cs typeface="Times New Roman" panose="02020603050405020304" pitchFamily="18" charset="0"/>
              </a:rPr>
              <a:t>погруженной в воду части тела равен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V</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1,5 · 10 </a:t>
            </a:r>
            <a:r>
              <a:rPr lang="ru-RU" sz="1100" baseline="30000" dirty="0">
                <a:latin typeface="Times New Roman" panose="02020603050405020304" pitchFamily="18" charset="0"/>
                <a:cs typeface="Times New Roman" panose="02020603050405020304" pitchFamily="18" charset="0"/>
              </a:rPr>
              <a:t>– 4</a:t>
            </a:r>
            <a:r>
              <a:rPr lang="ru-RU" sz="1100" dirty="0">
                <a:latin typeface="Times New Roman" panose="02020603050405020304" pitchFamily="18" charset="0"/>
                <a:cs typeface="Times New Roman" panose="02020603050405020304" pitchFamily="18" charset="0"/>
              </a:rPr>
              <a:t> м</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Определите массу </a:t>
            </a:r>
            <a:r>
              <a:rPr lang="ru-RU" sz="1100" dirty="0">
                <a:latin typeface="Times New Roman" panose="02020603050405020304" pitchFamily="18" charset="0"/>
                <a:cs typeface="Times New Roman" panose="02020603050405020304" pitchFamily="18" charset="0"/>
              </a:rPr>
              <a:t>первого </a:t>
            </a:r>
            <a:r>
              <a:rPr lang="ru-RU" sz="1100" dirty="0" smtClean="0">
                <a:latin typeface="Times New Roman" panose="02020603050405020304" pitchFamily="18" charset="0"/>
                <a:cs typeface="Times New Roman" panose="02020603050405020304" pitchFamily="18" charset="0"/>
              </a:rPr>
              <a:t>тела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₁.</a:t>
            </a: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16д</a:t>
            </a:r>
            <a:r>
              <a:rPr lang="ru-RU" sz="1100" b="1"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одном из концов невесомой нерастяжимой нити,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перекинутой </a:t>
            </a:r>
            <a:r>
              <a:rPr lang="ru-RU" sz="1100" dirty="0">
                <a:latin typeface="Times New Roman" panose="02020603050405020304" pitchFamily="18" charset="0"/>
                <a:cs typeface="Times New Roman" panose="02020603050405020304" pitchFamily="18" charset="0"/>
              </a:rPr>
              <a:t>через невесомый гладкий блок, подвешена гиря массой </a:t>
            </a:r>
            <a:endParaRPr lang="ru-RU"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200 </a:t>
            </a:r>
            <a:r>
              <a:rPr lang="ru-RU" sz="1100" dirty="0">
                <a:latin typeface="Times New Roman" panose="02020603050405020304" pitchFamily="18" charset="0"/>
                <a:cs typeface="Times New Roman" panose="02020603050405020304" pitchFamily="18" charset="0"/>
              </a:rPr>
              <a:t>г. Другой конец нити соединен с лёгкой пружиной, на которой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подвешен </a:t>
            </a:r>
            <a:r>
              <a:rPr lang="ru-RU" sz="1100" dirty="0">
                <a:latin typeface="Times New Roman" panose="02020603050405020304" pitchFamily="18" charset="0"/>
                <a:cs typeface="Times New Roman" panose="02020603050405020304" pitchFamily="18" charset="0"/>
              </a:rPr>
              <a:t>груз массой М = 300 г. Блок жестко закреплен на потолке.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Найти жесткость пружины </a:t>
            </a:r>
            <a:r>
              <a:rPr lang="en-US" sz="1100" dirty="0" smtClean="0">
                <a:latin typeface="Times New Roman" panose="02020603050405020304" pitchFamily="18" charset="0"/>
                <a:cs typeface="Times New Roman" panose="02020603050405020304" pitchFamily="18" charset="0"/>
              </a:rPr>
              <a:t>k</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считая, что все тела движутся с </a:t>
            </a:r>
            <a:r>
              <a:rPr lang="ru-RU" sz="1100" dirty="0" err="1" smtClean="0">
                <a:latin typeface="Times New Roman" panose="02020603050405020304" pitchFamily="18" charset="0"/>
                <a:cs typeface="Times New Roman" panose="02020603050405020304" pitchFamily="18" charset="0"/>
              </a:rPr>
              <a:t>постоян</a:t>
            </a:r>
            <a:r>
              <a:rPr lang="ru-RU" sz="1100" dirty="0" smtClean="0">
                <a:latin typeface="Times New Roman" panose="02020603050405020304" pitchFamily="18" charset="0"/>
                <a:cs typeface="Times New Roman" panose="02020603050405020304" pitchFamily="18" charset="0"/>
              </a:rPr>
              <a:t>-</a:t>
            </a:r>
          </a:p>
          <a:p>
            <a:r>
              <a:rPr lang="ru-RU" sz="1100" dirty="0" err="1" smtClean="0">
                <a:latin typeface="Times New Roman" panose="02020603050405020304" pitchFamily="18" charset="0"/>
                <a:cs typeface="Times New Roman" panose="02020603050405020304" pitchFamily="18" charset="0"/>
              </a:rPr>
              <a:t>ными</a:t>
            </a:r>
            <a:r>
              <a:rPr lang="ru-RU" sz="1100" dirty="0" smtClean="0">
                <a:latin typeface="Times New Roman" panose="02020603050405020304" pitchFamily="18" charset="0"/>
                <a:cs typeface="Times New Roman" panose="02020603050405020304" pitchFamily="18" charset="0"/>
              </a:rPr>
              <a:t> ускорениями</a:t>
            </a:r>
            <a:r>
              <a:rPr lang="ru-RU" sz="1100" dirty="0">
                <a:latin typeface="Times New Roman" panose="02020603050405020304" pitchFamily="18" charset="0"/>
                <a:cs typeface="Times New Roman" panose="02020603050405020304" pitchFamily="18" charset="0"/>
              </a:rPr>
              <a:t>. Длина недеформированной пружины равна </a:t>
            </a:r>
            <a:endParaRPr lang="ru-RU"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l</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10 см, </a:t>
            </a:r>
            <a:r>
              <a:rPr lang="ru-RU" sz="1100" dirty="0" smtClean="0">
                <a:latin typeface="Times New Roman" panose="02020603050405020304" pitchFamily="18" charset="0"/>
                <a:cs typeface="Times New Roman" panose="02020603050405020304" pitchFamily="18" charset="0"/>
              </a:rPr>
              <a:t>её длина при движении тел равна </a:t>
            </a:r>
            <a:r>
              <a:rPr lang="en-US" sz="1100" dirty="0" smtClean="0">
                <a:latin typeface="Times New Roman" panose="02020603050405020304" pitchFamily="18" charset="0"/>
                <a:cs typeface="Times New Roman" panose="02020603050405020304" pitchFamily="18" charset="0"/>
              </a:rPr>
              <a:t>L</a:t>
            </a:r>
            <a:r>
              <a:rPr lang="ru-RU" sz="1100" dirty="0" smtClean="0">
                <a:latin typeface="Times New Roman" panose="02020603050405020304" pitchFamily="18" charset="0"/>
                <a:cs typeface="Times New Roman" panose="02020603050405020304" pitchFamily="18" charset="0"/>
              </a:rPr>
              <a:t>= 13 см.</a:t>
            </a:r>
            <a:r>
              <a:rPr lang="ru-RU" sz="1100" dirty="0">
                <a:latin typeface="Times New Roman" panose="02020603050405020304" pitchFamily="18" charset="0"/>
                <a:cs typeface="Times New Roman" panose="02020603050405020304" pitchFamily="18" charset="0"/>
              </a:rPr>
              <a:t> </a:t>
            </a:r>
          </a:p>
          <a:p>
            <a:r>
              <a:rPr lang="ru-RU" sz="1100" b="1" u="sng" dirty="0" smtClean="0">
                <a:latin typeface="Times New Roman" panose="02020603050405020304" pitchFamily="18" charset="0"/>
                <a:cs typeface="Times New Roman" panose="02020603050405020304" pitchFamily="18" charset="0"/>
              </a:rPr>
              <a:t>Задача 17д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По горизонтальному столу движется брусок массой 0,8 кг,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соединенный с грузом массой 0,2 кг невесомой нерастяжимой</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нитью, перекинутой через гладкий невесомый блок. Груз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движется с ускорением 1,2 м/с². Определите коэффициент трения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бруска о поверхность стола.</a:t>
            </a:r>
          </a:p>
          <a:p>
            <a:r>
              <a:rPr lang="ru-RU" sz="1100" b="1" u="sng" dirty="0" smtClean="0">
                <a:latin typeface="Times New Roman" panose="02020603050405020304" pitchFamily="18" charset="0"/>
                <a:cs typeface="Times New Roman" panose="02020603050405020304" pitchFamily="18" charset="0"/>
              </a:rPr>
              <a:t>Задача 18д. </a:t>
            </a:r>
            <a:r>
              <a:rPr lang="ru-RU" sz="1100" dirty="0" smtClean="0">
                <a:latin typeface="Times New Roman" panose="02020603050405020304" pitchFamily="18" charset="0"/>
                <a:cs typeface="Times New Roman" panose="02020603050405020304" pitchFamily="18" charset="0"/>
              </a:rPr>
              <a:t>Два груза подвешены на достаточно длинной невесомой</a:t>
            </a:r>
          </a:p>
          <a:p>
            <a:r>
              <a:rPr lang="ru-RU" sz="1100" dirty="0">
                <a:latin typeface="Times New Roman" panose="02020603050405020304" pitchFamily="18" charset="0"/>
                <a:cs typeface="Times New Roman" panose="02020603050405020304" pitchFamily="18" charset="0"/>
              </a:rPr>
              <a:t>н</a:t>
            </a:r>
            <a:r>
              <a:rPr lang="ru-RU" sz="1100" dirty="0" smtClean="0">
                <a:latin typeface="Times New Roman" panose="02020603050405020304" pitchFamily="18" charset="0"/>
                <a:cs typeface="Times New Roman" panose="02020603050405020304" pitchFamily="18" charset="0"/>
              </a:rPr>
              <a:t>ерастяжимой нити, перекинутой через идеальный блок. Грузы удерживали </a:t>
            </a:r>
          </a:p>
          <a:p>
            <a:r>
              <a:rPr lang="ru-RU" sz="1100" dirty="0">
                <a:latin typeface="Times New Roman" panose="02020603050405020304" pitchFamily="18" charset="0"/>
                <a:cs typeface="Times New Roman" panose="02020603050405020304" pitchFamily="18" charset="0"/>
              </a:rPr>
              <a:t>н</a:t>
            </a:r>
            <a:r>
              <a:rPr lang="ru-RU" sz="1100" dirty="0" smtClean="0">
                <a:latin typeface="Times New Roman" panose="02020603050405020304" pitchFamily="18" charset="0"/>
                <a:cs typeface="Times New Roman" panose="02020603050405020304" pitchFamily="18" charset="0"/>
              </a:rPr>
              <a:t>еподвижно, а затем осторожно отпустили, после чего они начали двигаться </a:t>
            </a:r>
            <a:r>
              <a:rPr lang="ru-RU" sz="1100" dirty="0" err="1" smtClean="0">
                <a:latin typeface="Times New Roman" panose="02020603050405020304" pitchFamily="18" charset="0"/>
                <a:cs typeface="Times New Roman" panose="02020603050405020304" pitchFamily="18" charset="0"/>
              </a:rPr>
              <a:t>равноускоренно</a:t>
            </a:r>
            <a:r>
              <a:rPr lang="ru-RU" sz="1100" dirty="0" smtClean="0">
                <a:latin typeface="Times New Roman" panose="02020603050405020304" pitchFamily="18" charset="0"/>
                <a:cs typeface="Times New Roman" panose="02020603050405020304" pitchFamily="18" charset="0"/>
              </a:rPr>
              <a:t>. Через  = 1 с после начала движения скорость правого</a:t>
            </a:r>
          </a:p>
          <a:p>
            <a:r>
              <a:rPr lang="ru-RU" sz="1100" dirty="0">
                <a:latin typeface="Times New Roman" panose="02020603050405020304" pitchFamily="18" charset="0"/>
                <a:cs typeface="Times New Roman" panose="02020603050405020304" pitchFamily="18" charset="0"/>
              </a:rPr>
              <a:t>г</a:t>
            </a:r>
            <a:r>
              <a:rPr lang="ru-RU" sz="1100" dirty="0" smtClean="0">
                <a:latin typeface="Times New Roman" panose="02020603050405020304" pitchFamily="18" charset="0"/>
                <a:cs typeface="Times New Roman" panose="02020603050405020304" pitchFamily="18" charset="0"/>
              </a:rPr>
              <a:t>руза массой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 1 кг была направлена вертикально вверх и равна 4 м/с. </a:t>
            </a:r>
          </a:p>
          <a:p>
            <a:r>
              <a:rPr lang="ru-RU" sz="1100" dirty="0" smtClean="0">
                <a:latin typeface="Times New Roman" panose="02020603050405020304" pitchFamily="18" charset="0"/>
                <a:cs typeface="Times New Roman" panose="02020603050405020304" pitchFamily="18" charset="0"/>
              </a:rPr>
              <a:t>Определите силу натяжения нити. Трением пренебречь.</a:t>
            </a:r>
          </a:p>
          <a:p>
            <a:endParaRPr lang="ru-RU" sz="1100" dirty="0" smtClean="0">
              <a:latin typeface="Times New Roman" panose="02020603050405020304" pitchFamily="18" charset="0"/>
              <a:cs typeface="Times New Roman" panose="02020603050405020304" pitchFamily="18" charset="0"/>
            </a:endParaRPr>
          </a:p>
          <a:p>
            <a:pPr algn="ctr"/>
            <a:r>
              <a:rPr lang="ru-RU" sz="1100" b="1" i="1" u="sng" dirty="0">
                <a:latin typeface="Times New Roman" panose="02020603050405020304" pitchFamily="18" charset="0"/>
                <a:cs typeface="Times New Roman" panose="02020603050405020304" pitchFamily="18" charset="0"/>
              </a:rPr>
              <a:t>Движение под действием </a:t>
            </a:r>
            <a:r>
              <a:rPr lang="ru-RU" sz="1100" b="1" i="1" u="sng" dirty="0" smtClean="0">
                <a:latin typeface="Times New Roman" panose="02020603050405020304" pitchFamily="18" charset="0"/>
                <a:cs typeface="Times New Roman" panose="02020603050405020304" pitchFamily="18" charset="0"/>
              </a:rPr>
              <a:t>различных сил</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19д</a:t>
            </a:r>
            <a:r>
              <a:rPr lang="ru-RU" sz="1100" b="1"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Груз массой 0,4 кг подвешен на пружине жесткостью 100 Н/м к потолку</a:t>
            </a:r>
          </a:p>
          <a:p>
            <a:r>
              <a:rPr lang="ru-RU" sz="1100" dirty="0" smtClean="0">
                <a:latin typeface="Times New Roman" panose="02020603050405020304" pitchFamily="18" charset="0"/>
                <a:cs typeface="Times New Roman" panose="02020603050405020304" pitchFamily="18" charset="0"/>
              </a:rPr>
              <a:t>лифта. Лифт </a:t>
            </a:r>
            <a:r>
              <a:rPr lang="ru-RU" sz="1100" dirty="0" err="1" smtClean="0">
                <a:latin typeface="Times New Roman" panose="02020603050405020304" pitchFamily="18" charset="0"/>
                <a:cs typeface="Times New Roman" panose="02020603050405020304" pitchFamily="18" charset="0"/>
              </a:rPr>
              <a:t>равноускоренно</a:t>
            </a:r>
            <a:r>
              <a:rPr lang="ru-RU" sz="1100" dirty="0" smtClean="0">
                <a:latin typeface="Times New Roman" panose="02020603050405020304" pitchFamily="18" charset="0"/>
                <a:cs typeface="Times New Roman" panose="02020603050405020304" pitchFamily="18" charset="0"/>
              </a:rPr>
              <a:t> поднимается вверх на расстояние 5 м в течение 2 с.</a:t>
            </a:r>
          </a:p>
          <a:p>
            <a:r>
              <a:rPr lang="ru-RU" sz="1100" dirty="0" smtClean="0">
                <a:latin typeface="Times New Roman" panose="02020603050405020304" pitchFamily="18" charset="0"/>
                <a:cs typeface="Times New Roman" panose="02020603050405020304" pitchFamily="18" charset="0"/>
              </a:rPr>
              <a:t>Каково удлинение пружины при установившемся движении груза?  </a:t>
            </a:r>
            <a:r>
              <a:rPr lang="ru-RU" sz="1100" dirty="0"/>
              <a:t>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p>
        </p:txBody>
      </p:sp>
      <p:pic>
        <p:nvPicPr>
          <p:cNvPr id="4" name="Рисунок 3"/>
          <p:cNvPicPr/>
          <p:nvPr/>
        </p:nvPicPr>
        <p:blipFill rotWithShape="1">
          <a:blip r:embed="rId2">
            <a:extLst>
              <a:ext uri="{28A0092B-C50C-407E-A947-70E740481C1C}">
                <a14:useLocalDpi xmlns:a14="http://schemas.microsoft.com/office/drawing/2010/main" val="0"/>
              </a:ext>
            </a:extLst>
          </a:blip>
          <a:srcRect l="1976" t="36890" r="39344" b="38000"/>
          <a:stretch/>
        </p:blipFill>
        <p:spPr bwMode="auto">
          <a:xfrm>
            <a:off x="0" y="1170827"/>
            <a:ext cx="1621491" cy="935094"/>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6877050" y="268941"/>
            <a:ext cx="5048250" cy="7371249"/>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20д. </a:t>
            </a:r>
            <a:r>
              <a:rPr lang="ru-RU" sz="1100" dirty="0" smtClean="0">
                <a:latin typeface="Times New Roman" panose="02020603050405020304" pitchFamily="18" charset="0"/>
                <a:cs typeface="Times New Roman" panose="02020603050405020304" pitchFamily="18" charset="0"/>
              </a:rPr>
              <a:t>Брусок массой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 2 кг движется поступательно </a:t>
            </a:r>
          </a:p>
          <a:p>
            <a:r>
              <a:rPr lang="ru-RU" sz="1100" dirty="0" smtClean="0">
                <a:latin typeface="Times New Roman" panose="02020603050405020304" pitchFamily="18" charset="0"/>
                <a:cs typeface="Times New Roman" panose="02020603050405020304" pitchFamily="18" charset="0"/>
              </a:rPr>
              <a:t>по горизонтальной плоскости под действием постоянной силы, </a:t>
            </a:r>
          </a:p>
          <a:p>
            <a:r>
              <a:rPr lang="ru-RU" sz="1100" dirty="0" smtClean="0">
                <a:latin typeface="Times New Roman" panose="02020603050405020304" pitchFamily="18" charset="0"/>
                <a:cs typeface="Times New Roman" panose="02020603050405020304" pitchFamily="18" charset="0"/>
              </a:rPr>
              <a:t>направленной под углом </a:t>
            </a:r>
            <a:r>
              <a:rPr lang="el-GR" sz="1100" dirty="0" smtClean="0">
                <a:latin typeface="Times New Roman" panose="02020603050405020304" pitchFamily="18" charset="0"/>
                <a:cs typeface="Times New Roman" panose="02020603050405020304" pitchFamily="18" charset="0"/>
              </a:rPr>
              <a:t>α</a:t>
            </a:r>
            <a:r>
              <a:rPr lang="ru-RU" sz="1100" dirty="0" smtClean="0">
                <a:latin typeface="Times New Roman" panose="02020603050405020304" pitchFamily="18" charset="0"/>
                <a:cs typeface="Times New Roman" panose="02020603050405020304" pitchFamily="18" charset="0"/>
              </a:rPr>
              <a:t> = 30</a:t>
            </a:r>
            <a:r>
              <a:rPr lang="en-US" sz="1100" dirty="0" smtClean="0">
                <a:latin typeface="Times New Roman" panose="02020603050405020304" pitchFamily="18" charset="0"/>
                <a:cs typeface="Times New Roman" panose="02020603050405020304" pitchFamily="18" charset="0"/>
              </a:rPr>
              <a:t>º</a:t>
            </a:r>
            <a:r>
              <a:rPr lang="ru-RU" sz="1100" dirty="0" smtClean="0">
                <a:latin typeface="Times New Roman" panose="02020603050405020304" pitchFamily="18" charset="0"/>
                <a:cs typeface="Times New Roman" panose="02020603050405020304" pitchFamily="18" charset="0"/>
              </a:rPr>
              <a:t>  к горизонту. Коэффициент </a:t>
            </a:r>
          </a:p>
          <a:p>
            <a:r>
              <a:rPr lang="ru-RU" sz="1100" dirty="0" smtClean="0">
                <a:latin typeface="Times New Roman" panose="02020603050405020304" pitchFamily="18" charset="0"/>
                <a:cs typeface="Times New Roman" panose="02020603050405020304" pitchFamily="18" charset="0"/>
              </a:rPr>
              <a:t>трения между бруском и плоскостью </a:t>
            </a:r>
            <a:r>
              <a:rPr lang="el-GR" sz="1100" dirty="0" smtClean="0">
                <a:latin typeface="Times New Roman" panose="02020603050405020304" pitchFamily="18" charset="0"/>
                <a:cs typeface="Times New Roman" panose="02020603050405020304" pitchFamily="18" charset="0"/>
              </a:rPr>
              <a:t>μ</a:t>
            </a:r>
            <a:r>
              <a:rPr lang="ru-RU" sz="1100" dirty="0" smtClean="0">
                <a:latin typeface="Times New Roman" panose="02020603050405020304" pitchFamily="18" charset="0"/>
                <a:cs typeface="Times New Roman" panose="02020603050405020304" pitchFamily="18" charset="0"/>
              </a:rPr>
              <a:t> = 0,2. Модуль силы </a:t>
            </a:r>
          </a:p>
          <a:p>
            <a:r>
              <a:rPr lang="ru-RU" sz="1100" dirty="0" smtClean="0">
                <a:latin typeface="Times New Roman" panose="02020603050405020304" pitchFamily="18" charset="0"/>
                <a:cs typeface="Times New Roman" panose="02020603050405020304" pitchFamily="18" charset="0"/>
              </a:rPr>
              <a:t>трения, действующей на брусок, </a:t>
            </a:r>
            <a:r>
              <a:rPr lang="en-US" sz="1100" dirty="0" smtClean="0">
                <a:latin typeface="Times New Roman" panose="02020603050405020304" pitchFamily="18" charset="0"/>
                <a:cs typeface="Times New Roman" panose="02020603050405020304" pitchFamily="18" charset="0"/>
              </a:rPr>
              <a:t>F</a:t>
            </a:r>
            <a:r>
              <a:rPr lang="ru-RU" sz="1100" dirty="0" err="1" smtClean="0">
                <a:latin typeface="Times New Roman" panose="02020603050405020304" pitchFamily="18" charset="0"/>
                <a:cs typeface="Times New Roman" panose="02020603050405020304" pitchFamily="18" charset="0"/>
              </a:rPr>
              <a:t>тр</a:t>
            </a:r>
            <a:r>
              <a:rPr lang="ru-RU" sz="1100" dirty="0" smtClean="0">
                <a:latin typeface="Times New Roman" panose="02020603050405020304" pitchFamily="18" charset="0"/>
                <a:cs typeface="Times New Roman" panose="02020603050405020304" pitchFamily="18" charset="0"/>
              </a:rPr>
              <a:t> = 2,8 Н. Чему равен </a:t>
            </a:r>
          </a:p>
          <a:p>
            <a:r>
              <a:rPr lang="ru-RU" sz="1100" dirty="0" smtClean="0">
                <a:latin typeface="Times New Roman" panose="02020603050405020304" pitchFamily="18" charset="0"/>
                <a:cs typeface="Times New Roman" panose="02020603050405020304" pitchFamily="18" charset="0"/>
              </a:rPr>
              <a:t>модуль силы </a:t>
            </a:r>
            <a:r>
              <a:rPr lang="en-US" sz="1100" dirty="0" smtClean="0">
                <a:latin typeface="Times New Roman" panose="02020603050405020304" pitchFamily="18" charset="0"/>
                <a:cs typeface="Times New Roman" panose="02020603050405020304" pitchFamily="18" charset="0"/>
              </a:rPr>
              <a:t>F</a:t>
            </a:r>
            <a:r>
              <a:rPr lang="ru-RU" sz="1100" dirty="0" smtClean="0">
                <a:latin typeface="Times New Roman" panose="02020603050405020304" pitchFamily="18" charset="0"/>
                <a:cs typeface="Times New Roman" panose="02020603050405020304" pitchFamily="18" charset="0"/>
              </a:rPr>
              <a:t>?</a:t>
            </a:r>
            <a:endParaRPr lang="ru-RU" sz="1100" b="1" u="sng"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21д</a:t>
            </a:r>
            <a:r>
              <a:rPr lang="ru-RU" sz="1100" b="1" dirty="0" smtClean="0">
                <a:latin typeface="Times New Roman" panose="02020603050405020304" pitchFamily="18" charset="0"/>
                <a:cs typeface="Times New Roman" panose="02020603050405020304" pitchFamily="18" charset="0"/>
              </a:rPr>
              <a:t>.             </a:t>
            </a:r>
          </a:p>
          <a:p>
            <a:r>
              <a:rPr lang="ru-RU" sz="1100" b="1" dirty="0">
                <a:latin typeface="Times New Roman" panose="02020603050405020304" pitchFamily="18" charset="0"/>
                <a:cs typeface="Times New Roman" panose="02020603050405020304" pitchFamily="18" charset="0"/>
              </a:rPr>
              <a:t> </a:t>
            </a:r>
            <a:r>
              <a:rPr lang="ru-RU" sz="1100" b="1"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Нить</a:t>
            </a:r>
            <a:r>
              <a:rPr lang="ru-RU" sz="1100" dirty="0">
                <a:latin typeface="Times New Roman" panose="02020603050405020304" pitchFamily="18" charset="0"/>
                <a:cs typeface="Times New Roman" panose="02020603050405020304" pitchFamily="18" charset="0"/>
              </a:rPr>
              <a:t>, удерживающая вертикально расположенную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легкую </a:t>
            </a:r>
            <a:r>
              <a:rPr lang="ru-RU" sz="1100" dirty="0">
                <a:latin typeface="Times New Roman" panose="02020603050405020304" pitchFamily="18" charset="0"/>
                <a:cs typeface="Times New Roman" panose="02020603050405020304" pitchFamily="18" charset="0"/>
              </a:rPr>
              <a:t>пружину в сжатом на 1 см состоянии, внезапно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оборвалась</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Какова масса шарика, если он приобретает при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отрыве от пружины скорость 10 м/с? Жесткость </a:t>
            </a:r>
            <a:r>
              <a:rPr lang="ru-RU" sz="1100" dirty="0">
                <a:latin typeface="Times New Roman" panose="02020603050405020304" pitchFamily="18" charset="0"/>
                <a:cs typeface="Times New Roman" panose="02020603050405020304" pitchFamily="18" charset="0"/>
              </a:rPr>
              <a:t>пружины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2 кН/м</a:t>
            </a:r>
            <a:r>
              <a:rPr lang="ru-RU" sz="1100" dirty="0">
                <a:latin typeface="Times New Roman" panose="02020603050405020304" pitchFamily="18" charset="0"/>
                <a:cs typeface="Times New Roman" panose="02020603050405020304" pitchFamily="18" charset="0"/>
              </a:rPr>
              <a:t>. Колебаниями пружины после отрыва шарика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пренебречь.</a:t>
            </a:r>
          </a:p>
          <a:p>
            <a:endParaRPr lang="ru-RU" sz="1100" dirty="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22д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Небольшой кубик массой </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m =</a:t>
            </a:r>
            <a:r>
              <a:rPr lang="ru-RU" sz="1100" dirty="0" smtClean="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a:t>
            </a:r>
            <a:r>
              <a:rPr lang="en-US" sz="1100" dirty="0" smtClean="0">
                <a:latin typeface="Times New Roman" panose="02020603050405020304" pitchFamily="18" charset="0"/>
                <a:cs typeface="Times New Roman" panose="02020603050405020304" pitchFamily="18" charset="0"/>
              </a:rPr>
              <a:t>5</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кг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начинает скользить с нулевой начальной скоростью</a:t>
            </a:r>
          </a:p>
          <a:p>
            <a:r>
              <a:rPr lang="ru-RU" sz="1100" dirty="0" smtClean="0">
                <a:latin typeface="Times New Roman" panose="02020603050405020304" pitchFamily="18" charset="0"/>
                <a:cs typeface="Times New Roman" panose="02020603050405020304" pitchFamily="18" charset="0"/>
              </a:rPr>
              <a:t>по </a:t>
            </a:r>
            <a:r>
              <a:rPr lang="ru-RU" sz="1100" dirty="0">
                <a:latin typeface="Times New Roman" panose="02020603050405020304" pitchFamily="18" charset="0"/>
                <a:cs typeface="Times New Roman" panose="02020603050405020304" pitchFamily="18" charset="0"/>
              </a:rPr>
              <a:t>гладкой горке, </a:t>
            </a:r>
            <a:r>
              <a:rPr lang="ru-RU" sz="1100" dirty="0" smtClean="0">
                <a:latin typeface="Times New Roman" panose="02020603050405020304" pitchFamily="18" charset="0"/>
                <a:cs typeface="Times New Roman" panose="02020603050405020304" pitchFamily="18" charset="0"/>
              </a:rPr>
              <a:t>переходящей </a:t>
            </a:r>
            <a:r>
              <a:rPr lang="ru-RU" sz="1100" dirty="0">
                <a:latin typeface="Times New Roman" panose="02020603050405020304" pitchFamily="18" charset="0"/>
                <a:cs typeface="Times New Roman" panose="02020603050405020304" pitchFamily="18" charset="0"/>
              </a:rPr>
              <a:t>в мертвую </a:t>
            </a:r>
            <a:r>
              <a:rPr lang="ru-RU" sz="1100" dirty="0" smtClean="0">
                <a:latin typeface="Times New Roman" panose="02020603050405020304" pitchFamily="18" charset="0"/>
                <a:cs typeface="Times New Roman" panose="02020603050405020304" pitchFamily="18" charset="0"/>
              </a:rPr>
              <a:t>петлю</a:t>
            </a:r>
          </a:p>
          <a:p>
            <a:r>
              <a:rPr lang="ru-RU" sz="1100" dirty="0" smtClean="0">
                <a:latin typeface="Times New Roman" panose="02020603050405020304" pitchFamily="18" charset="0"/>
                <a:cs typeface="Times New Roman" panose="02020603050405020304" pitchFamily="18" charset="0"/>
              </a:rPr>
              <a:t>радиусом </a:t>
            </a:r>
            <a:r>
              <a:rPr lang="en-US" sz="1100" dirty="0" smtClean="0">
                <a:latin typeface="Times New Roman" panose="02020603050405020304" pitchFamily="18" charset="0"/>
                <a:cs typeface="Times New Roman" panose="02020603050405020304" pitchFamily="18" charset="0"/>
              </a:rPr>
              <a:t>R</a:t>
            </a:r>
            <a:r>
              <a:rPr lang="ru-RU" sz="1100" dirty="0" smtClean="0">
                <a:latin typeface="Times New Roman" panose="02020603050405020304" pitchFamily="18" charset="0"/>
                <a:cs typeface="Times New Roman" panose="02020603050405020304" pitchFamily="18" charset="0"/>
              </a:rPr>
              <a:t> = 1,5 м. С какой высоты Н был отпущен</a:t>
            </a:r>
          </a:p>
          <a:p>
            <a:r>
              <a:rPr lang="ru-RU" sz="1100" dirty="0">
                <a:latin typeface="Times New Roman" panose="02020603050405020304" pitchFamily="18" charset="0"/>
                <a:cs typeface="Times New Roman" panose="02020603050405020304" pitchFamily="18" charset="0"/>
              </a:rPr>
              <a:t>к</a:t>
            </a:r>
            <a:r>
              <a:rPr lang="ru-RU" sz="1100" dirty="0" smtClean="0">
                <a:latin typeface="Times New Roman" panose="02020603050405020304" pitchFamily="18" charset="0"/>
                <a:cs typeface="Times New Roman" panose="02020603050405020304" pitchFamily="18" charset="0"/>
              </a:rPr>
              <a:t>убик, </a:t>
            </a:r>
            <a:r>
              <a:rPr lang="ru-RU" sz="1100" dirty="0">
                <a:latin typeface="Times New Roman" panose="02020603050405020304" pitchFamily="18" charset="0"/>
                <a:cs typeface="Times New Roman" panose="02020603050405020304" pitchFamily="18" charset="0"/>
              </a:rPr>
              <a:t>если на высоте </a:t>
            </a:r>
            <a:r>
              <a:rPr lang="en-US" sz="1100" dirty="0">
                <a:latin typeface="Times New Roman" panose="02020603050405020304" pitchFamily="18" charset="0"/>
                <a:cs typeface="Times New Roman" panose="02020603050405020304" pitchFamily="18" charset="0"/>
              </a:rPr>
              <a:t>h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2 </a:t>
            </a:r>
            <a:r>
              <a:rPr lang="ru-RU" sz="1100" dirty="0">
                <a:latin typeface="Times New Roman" panose="02020603050405020304" pitchFamily="18" charset="0"/>
                <a:cs typeface="Times New Roman" panose="02020603050405020304" pitchFamily="18" charset="0"/>
              </a:rPr>
              <a:t>м от нижней точки </a:t>
            </a:r>
            <a:r>
              <a:rPr lang="ru-RU" sz="1100" dirty="0" smtClean="0">
                <a:latin typeface="Times New Roman" panose="02020603050405020304" pitchFamily="18" charset="0"/>
                <a:cs typeface="Times New Roman" panose="02020603050405020304" pitchFamily="18" charset="0"/>
              </a:rPr>
              <a:t>петли </a:t>
            </a:r>
            <a:r>
              <a:rPr lang="ru-RU" sz="1100" dirty="0">
                <a:latin typeface="Times New Roman" panose="02020603050405020304" pitchFamily="18" charset="0"/>
                <a:cs typeface="Times New Roman" panose="02020603050405020304" pitchFamily="18" charset="0"/>
              </a:rPr>
              <a:t>кубик давит на её стенку с силой </a:t>
            </a:r>
            <a:r>
              <a:rPr lang="en-US" sz="1100" dirty="0">
                <a:latin typeface="Times New Roman" panose="02020603050405020304" pitchFamily="18" charset="0"/>
                <a:cs typeface="Times New Roman" panose="02020603050405020304" pitchFamily="18" charset="0"/>
              </a:rPr>
              <a:t>F</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4 </a:t>
            </a:r>
            <a:r>
              <a:rPr lang="ru-RU" sz="1100" dirty="0">
                <a:latin typeface="Times New Roman" panose="02020603050405020304" pitchFamily="18" charset="0"/>
                <a:cs typeface="Times New Roman" panose="02020603050405020304" pitchFamily="18" charset="0"/>
              </a:rPr>
              <a:t>Н. </a:t>
            </a:r>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23д</a:t>
            </a:r>
            <a:r>
              <a:rPr lang="ru-RU" sz="1100" dirty="0" smtClean="0">
                <a:latin typeface="Times New Roman" panose="02020603050405020304" pitchFamily="18" charset="0"/>
                <a:cs typeface="Times New Roman" panose="02020603050405020304" pitchFamily="18" charset="0"/>
              </a:rPr>
              <a:t>                         Свинцовый </a:t>
            </a:r>
            <a:r>
              <a:rPr lang="ru-RU" sz="1100" dirty="0">
                <a:latin typeface="Times New Roman" panose="02020603050405020304" pitchFamily="18" charset="0"/>
                <a:cs typeface="Times New Roman" panose="02020603050405020304" pitchFamily="18" charset="0"/>
              </a:rPr>
              <a:t>шар </a:t>
            </a:r>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нити и </a:t>
            </a:r>
            <a:r>
              <a:rPr lang="ru-RU" sz="1100" dirty="0" smtClean="0">
                <a:latin typeface="Times New Roman" panose="02020603050405020304" pitchFamily="18" charset="0"/>
                <a:cs typeface="Times New Roman" panose="02020603050405020304" pitchFamily="18" charset="0"/>
              </a:rPr>
              <a:t>полностью </a:t>
            </a:r>
            <a:r>
              <a:rPr lang="ru-RU" sz="1100" dirty="0">
                <a:latin typeface="Times New Roman" panose="02020603050405020304" pitchFamily="18" charset="0"/>
                <a:cs typeface="Times New Roman" panose="02020603050405020304" pitchFamily="18" charset="0"/>
              </a:rPr>
              <a:t>погружен в воду</a:t>
            </a:r>
            <a:r>
              <a:rPr lang="ru-RU" sz="1100" dirty="0" smtClean="0">
                <a:latin typeface="Times New Roman" panose="02020603050405020304" pitchFamily="18" charset="0"/>
                <a:cs typeface="Times New Roman" panose="02020603050405020304" pitchFamily="18" charset="0"/>
              </a:rPr>
              <a:t>.</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Нить образует с </a:t>
            </a:r>
            <a:r>
              <a:rPr lang="ru-RU" sz="1100" dirty="0" smtClean="0">
                <a:latin typeface="Times New Roman" panose="02020603050405020304" pitchFamily="18" charset="0"/>
                <a:cs typeface="Times New Roman" panose="02020603050405020304" pitchFamily="18" charset="0"/>
              </a:rPr>
              <a:t>вертикалью </a:t>
            </a:r>
            <a:r>
              <a:rPr lang="ru-RU" sz="1100" dirty="0">
                <a:latin typeface="Times New Roman" panose="02020603050405020304" pitchFamily="18" charset="0"/>
                <a:cs typeface="Times New Roman" panose="02020603050405020304" pitchFamily="18" charset="0"/>
              </a:rPr>
              <a:t>угол 30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Модуль силы,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 которой нить действует на шар, Т = 30 Н.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Плотность </a:t>
            </a:r>
            <a:r>
              <a:rPr lang="ru-RU" sz="1100" dirty="0">
                <a:latin typeface="Times New Roman" panose="02020603050405020304" pitchFamily="18" charset="0"/>
                <a:cs typeface="Times New Roman" panose="02020603050405020304" pitchFamily="18" charset="0"/>
              </a:rPr>
              <a:t>свинца ρ = 11300 кг/м</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Чему равна масса</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шара? Трением </a:t>
            </a:r>
            <a:r>
              <a:rPr lang="ru-RU" sz="1100" dirty="0">
                <a:latin typeface="Times New Roman" panose="02020603050405020304" pitchFamily="18" charset="0"/>
                <a:cs typeface="Times New Roman" panose="02020603050405020304" pitchFamily="18" charset="0"/>
              </a:rPr>
              <a:t>шара о стенку пренебречь</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24д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Шарик закреплен на конце стержня. Другой конец стержня неподвижно прикреплен к горизонтальной оси, которая равномерно вращается с периодом вращения τ = 0,2 с. В результате шарик движется в вертикальной плоскости по окружности радиусом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20 см. Разность модулей сил, с которыми стержень действует на шарик в нижней и верхней точках траектории, Δ Т = 0,4 Н. Определите силу </a:t>
            </a:r>
            <a:r>
              <a:rPr lang="ru-RU" sz="1100" dirty="0" smtClean="0">
                <a:latin typeface="Times New Roman" panose="02020603050405020304" pitchFamily="18" charset="0"/>
                <a:cs typeface="Times New Roman" panose="02020603050405020304" pitchFamily="18" charset="0"/>
              </a:rPr>
              <a:t>Т</a:t>
            </a:r>
            <a:r>
              <a:rPr lang="ru-RU" sz="1100" baseline="-25000" dirty="0">
                <a:latin typeface="Times New Roman" panose="02020603050405020304" pitchFamily="18" charset="0"/>
                <a:cs typeface="Times New Roman" panose="02020603050405020304" pitchFamily="18" charset="0"/>
              </a:rPr>
              <a:t>₁</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которой стержень действует на шарик в </a:t>
            </a:r>
            <a:r>
              <a:rPr lang="ru-RU" sz="1100" dirty="0" smtClean="0">
                <a:latin typeface="Times New Roman" panose="02020603050405020304" pitchFamily="18" charset="0"/>
                <a:cs typeface="Times New Roman" panose="02020603050405020304" pitchFamily="18" charset="0"/>
              </a:rPr>
              <a:t>нижней </a:t>
            </a:r>
            <a:r>
              <a:rPr lang="ru-RU" sz="1100" dirty="0">
                <a:latin typeface="Times New Roman" panose="02020603050405020304" pitchFamily="18" charset="0"/>
                <a:cs typeface="Times New Roman" panose="02020603050405020304" pitchFamily="18" charset="0"/>
              </a:rPr>
              <a:t>точке </a:t>
            </a:r>
            <a:r>
              <a:rPr lang="ru-RU" sz="1100" dirty="0" smtClean="0">
                <a:latin typeface="Times New Roman" panose="02020603050405020304" pitchFamily="18" charset="0"/>
                <a:cs typeface="Times New Roman" panose="02020603050405020304" pitchFamily="18" charset="0"/>
              </a:rPr>
              <a:t>траектории.</a:t>
            </a:r>
          </a:p>
          <a:p>
            <a:r>
              <a:rPr lang="ru-RU" sz="1100" b="1" u="sng" dirty="0" smtClean="0">
                <a:latin typeface="Times New Roman" panose="02020603050405020304" pitchFamily="18" charset="0"/>
                <a:cs typeface="Times New Roman" panose="02020603050405020304" pitchFamily="18" charset="0"/>
              </a:rPr>
              <a:t>Задача 25д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Гладкий цилиндр лежит между двумя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плоскостями</a:t>
            </a:r>
            <a:r>
              <a:rPr lang="ru-RU" sz="1100" dirty="0">
                <a:latin typeface="Times New Roman" panose="02020603050405020304" pitchFamily="18" charset="0"/>
                <a:cs typeface="Times New Roman" panose="02020603050405020304" pitchFamily="18" charset="0"/>
              </a:rPr>
              <a:t>, одна из которых вертикальна, а линия их </a:t>
            </a:r>
            <a:r>
              <a:rPr lang="ru-RU" sz="1100" dirty="0" smtClean="0">
                <a:latin typeface="Times New Roman" panose="02020603050405020304" pitchFamily="18" charset="0"/>
                <a:cs typeface="Times New Roman" panose="02020603050405020304" pitchFamily="18" charset="0"/>
              </a:rPr>
              <a:t>пере-</a:t>
            </a:r>
          </a:p>
          <a:p>
            <a:r>
              <a:rPr lang="ru-RU" sz="1100" dirty="0" smtClean="0">
                <a:latin typeface="Times New Roman" panose="02020603050405020304" pitchFamily="18" charset="0"/>
                <a:cs typeface="Times New Roman" panose="02020603050405020304" pitchFamily="18" charset="0"/>
              </a:rPr>
              <a:t>сечения </a:t>
            </a:r>
            <a:r>
              <a:rPr lang="ru-RU" sz="1100" dirty="0">
                <a:latin typeface="Times New Roman" panose="02020603050405020304" pitchFamily="18" charset="0"/>
                <a:cs typeface="Times New Roman" panose="02020603050405020304" pitchFamily="18" charset="0"/>
              </a:rPr>
              <a:t>горизонтальна. Сила давления цилиндра на </a:t>
            </a:r>
            <a:r>
              <a:rPr lang="ru-RU" sz="1100" dirty="0" smtClean="0">
                <a:latin typeface="Times New Roman" panose="02020603050405020304" pitchFamily="18" charset="0"/>
                <a:cs typeface="Times New Roman" panose="02020603050405020304" pitchFamily="18" charset="0"/>
              </a:rPr>
              <a:t>вертикальную</a:t>
            </a:r>
          </a:p>
          <a:p>
            <a:r>
              <a:rPr lang="ru-RU" sz="1100" dirty="0" smtClean="0">
                <a:latin typeface="Times New Roman" panose="02020603050405020304" pitchFamily="18" charset="0"/>
                <a:cs typeface="Times New Roman" panose="02020603050405020304" pitchFamily="18" charset="0"/>
              </a:rPr>
              <a:t>стенку равна 10Н и в </a:t>
            </a:r>
            <a:r>
              <a:rPr lang="en-US" sz="1100" dirty="0">
                <a:latin typeface="Times New Roman" panose="02020603050405020304" pitchFamily="18" charset="0"/>
                <a:cs typeface="Times New Roman" panose="02020603050405020304" pitchFamily="18" charset="0"/>
              </a:rPr>
              <a:t>n</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3 </a:t>
            </a:r>
            <a:r>
              <a:rPr lang="ru-RU" sz="1100" dirty="0">
                <a:latin typeface="Times New Roman" panose="02020603050405020304" pitchFamily="18" charset="0"/>
                <a:cs typeface="Times New Roman" panose="02020603050405020304" pitchFamily="18" charset="0"/>
              </a:rPr>
              <a:t>раза </a:t>
            </a:r>
            <a:r>
              <a:rPr lang="ru-RU" sz="1100" dirty="0" smtClean="0">
                <a:latin typeface="Times New Roman" panose="02020603050405020304" pitchFamily="18" charset="0"/>
                <a:cs typeface="Times New Roman" panose="02020603050405020304" pitchFamily="18" charset="0"/>
              </a:rPr>
              <a:t>меньше, чем сила давления </a:t>
            </a:r>
          </a:p>
          <a:p>
            <a:r>
              <a:rPr lang="ru-RU" sz="1100" dirty="0" smtClean="0">
                <a:latin typeface="Times New Roman" panose="02020603050405020304" pitchFamily="18" charset="0"/>
                <a:cs typeface="Times New Roman" panose="02020603050405020304" pitchFamily="18" charset="0"/>
              </a:rPr>
              <a:t>на цилиндр со стороны другой плоскости. Определите массу </a:t>
            </a:r>
          </a:p>
          <a:p>
            <a:r>
              <a:rPr lang="ru-RU" sz="1100" dirty="0" smtClean="0">
                <a:latin typeface="Times New Roman" panose="02020603050405020304" pitchFamily="18" charset="0"/>
                <a:cs typeface="Times New Roman" panose="02020603050405020304" pitchFamily="18" charset="0"/>
              </a:rPr>
              <a:t>цилиндра.</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10" name="Рисунок 9"/>
          <p:cNvPicPr/>
          <p:nvPr/>
        </p:nvPicPr>
        <p:blipFill rotWithShape="1">
          <a:blip r:embed="rId2">
            <a:extLst>
              <a:ext uri="{28A0092B-C50C-407E-A947-70E740481C1C}">
                <a14:useLocalDpi xmlns:a14="http://schemas.microsoft.com/office/drawing/2010/main" val="0"/>
              </a:ext>
            </a:extLst>
          </a:blip>
          <a:srcRect l="79426" t="5049" r="2981" b="79662"/>
          <a:stretch/>
        </p:blipFill>
        <p:spPr bwMode="auto">
          <a:xfrm>
            <a:off x="7021267" y="1638374"/>
            <a:ext cx="847725" cy="1037590"/>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3">
            <a:extLst>
              <a:ext uri="{28A0092B-C50C-407E-A947-70E740481C1C}">
                <a14:useLocalDpi xmlns:a14="http://schemas.microsoft.com/office/drawing/2010/main" val="0"/>
              </a:ext>
            </a:extLst>
          </a:blip>
          <a:srcRect l="42010" b="72947"/>
          <a:stretch/>
        </p:blipFill>
        <p:spPr bwMode="auto">
          <a:xfrm>
            <a:off x="10184109" y="2563585"/>
            <a:ext cx="1788160" cy="808990"/>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rotWithShape="1">
          <a:blip r:embed="rId4">
            <a:extLst>
              <a:ext uri="{28A0092B-C50C-407E-A947-70E740481C1C}">
                <a14:useLocalDpi xmlns:a14="http://schemas.microsoft.com/office/drawing/2010/main" val="0"/>
              </a:ext>
            </a:extLst>
          </a:blip>
          <a:srcRect l="29253" r="38030" b="75958"/>
          <a:stretch/>
        </p:blipFill>
        <p:spPr bwMode="auto">
          <a:xfrm>
            <a:off x="7652565" y="3866383"/>
            <a:ext cx="809625" cy="838200"/>
          </a:xfrm>
          <a:prstGeom prst="rect">
            <a:avLst/>
          </a:prstGeom>
          <a:ln>
            <a:noFill/>
          </a:ln>
          <a:extLst>
            <a:ext uri="{53640926-AAD7-44D8-BBD7-CCE9431645EC}">
              <a14:shadowObscured xmlns:a14="http://schemas.microsoft.com/office/drawing/2010/main"/>
            </a:ext>
          </a:extLst>
        </p:spPr>
      </p:pic>
      <p:pic>
        <p:nvPicPr>
          <p:cNvPr id="13" name="Рисунок 12"/>
          <p:cNvPicPr/>
          <p:nvPr/>
        </p:nvPicPr>
        <p:blipFill rotWithShape="1">
          <a:blip r:embed="rId5">
            <a:extLst>
              <a:ext uri="{28A0092B-C50C-407E-A947-70E740481C1C}">
                <a14:useLocalDpi xmlns:a14="http://schemas.microsoft.com/office/drawing/2010/main" val="0"/>
              </a:ext>
            </a:extLst>
          </a:blip>
          <a:srcRect l="45137" t="32446" r="5315" b="46380"/>
          <a:stretch/>
        </p:blipFill>
        <p:spPr bwMode="auto">
          <a:xfrm>
            <a:off x="10937631" y="5580901"/>
            <a:ext cx="571500" cy="882015"/>
          </a:xfrm>
          <a:prstGeom prst="rect">
            <a:avLst/>
          </a:prstGeom>
          <a:ln>
            <a:noFill/>
          </a:ln>
          <a:extLst>
            <a:ext uri="{53640926-AAD7-44D8-BBD7-CCE9431645EC}">
              <a14:shadowObscured xmlns:a14="http://schemas.microsoft.com/office/drawing/2010/main"/>
            </a:ext>
          </a:extLst>
        </p:spPr>
      </p:pic>
      <p:pic>
        <p:nvPicPr>
          <p:cNvPr id="14" name="Рисунок 13"/>
          <p:cNvPicPr>
            <a:picLocks noChangeAspect="1"/>
          </p:cNvPicPr>
          <p:nvPr/>
        </p:nvPicPr>
        <p:blipFill rotWithShape="1">
          <a:blip r:embed="rId6" cstate="print">
            <a:extLst>
              <a:ext uri="{28A0092B-C50C-407E-A947-70E740481C1C}">
                <a14:useLocalDpi xmlns:a14="http://schemas.microsoft.com/office/drawing/2010/main" val="0"/>
              </a:ext>
            </a:extLst>
          </a:blip>
          <a:srcRect t="5527" b="16374"/>
          <a:stretch/>
        </p:blipFill>
        <p:spPr>
          <a:xfrm>
            <a:off x="5469273" y="218074"/>
            <a:ext cx="689533" cy="952753"/>
          </a:xfrm>
          <a:prstGeom prst="rect">
            <a:avLst/>
          </a:prstGeom>
        </p:spPr>
      </p:pic>
      <p:pic>
        <p:nvPicPr>
          <p:cNvPr id="15" name="Рисунок 14"/>
          <p:cNvPicPr>
            <a:picLocks noChangeAspect="1"/>
          </p:cNvPicPr>
          <p:nvPr/>
        </p:nvPicPr>
        <p:blipFill rotWithShape="1">
          <a:blip r:embed="rId7" cstate="print">
            <a:extLst>
              <a:ext uri="{28A0092B-C50C-407E-A947-70E740481C1C}">
                <a14:useLocalDpi xmlns:a14="http://schemas.microsoft.com/office/drawing/2010/main" val="0"/>
              </a:ext>
            </a:extLst>
          </a:blip>
          <a:srcRect l="42769" t="31820" r="20971" b="19699"/>
          <a:stretch/>
        </p:blipFill>
        <p:spPr>
          <a:xfrm>
            <a:off x="805945" y="3664678"/>
            <a:ext cx="815546" cy="775437"/>
          </a:xfrm>
          <a:prstGeom prst="rect">
            <a:avLst/>
          </a:prstGeom>
        </p:spPr>
      </p:pic>
      <p:pic>
        <p:nvPicPr>
          <p:cNvPr id="5" name="Рисунок 4"/>
          <p:cNvPicPr>
            <a:picLocks noChangeAspect="1"/>
          </p:cNvPicPr>
          <p:nvPr/>
        </p:nvPicPr>
        <p:blipFill rotWithShape="1">
          <a:blip r:embed="rId8">
            <a:extLst>
              <a:ext uri="{28A0092B-C50C-407E-A947-70E740481C1C}">
                <a14:useLocalDpi xmlns:a14="http://schemas.microsoft.com/office/drawing/2010/main" val="0"/>
              </a:ext>
            </a:extLst>
          </a:blip>
          <a:srcRect l="84111" t="8405" r="1747" b="21071"/>
          <a:stretch/>
        </p:blipFill>
        <p:spPr>
          <a:xfrm>
            <a:off x="5136827" y="4440115"/>
            <a:ext cx="819473" cy="901700"/>
          </a:xfrm>
          <a:prstGeom prst="rect">
            <a:avLst/>
          </a:prstGeom>
        </p:spPr>
      </p:pic>
      <p:pic>
        <p:nvPicPr>
          <p:cNvPr id="16" name="Рисунок 15"/>
          <p:cNvPicPr>
            <a:picLocks noChangeAspect="1"/>
          </p:cNvPicPr>
          <p:nvPr/>
        </p:nvPicPr>
        <p:blipFill rotWithShape="1">
          <a:blip r:embed="rId9">
            <a:extLst>
              <a:ext uri="{28A0092B-C50C-407E-A947-70E740481C1C}">
                <a14:useLocalDpi xmlns:a14="http://schemas.microsoft.com/office/drawing/2010/main" val="0"/>
              </a:ext>
            </a:extLst>
          </a:blip>
          <a:srcRect l="75885" t="17848" r="1679" b="11299"/>
          <a:stretch/>
        </p:blipFill>
        <p:spPr>
          <a:xfrm>
            <a:off x="10847105" y="694450"/>
            <a:ext cx="952500" cy="608319"/>
          </a:xfrm>
          <a:prstGeom prst="rect">
            <a:avLst/>
          </a:prstGeom>
        </p:spPr>
      </p:pic>
      <p:pic>
        <p:nvPicPr>
          <p:cNvPr id="7" name="Рисунок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9367" y="2247687"/>
            <a:ext cx="804672" cy="1115568"/>
          </a:xfrm>
          <a:prstGeom prst="rect">
            <a:avLst/>
          </a:prstGeom>
        </p:spPr>
      </p:pic>
    </p:spTree>
    <p:extLst>
      <p:ext uri="{BB962C8B-B14F-4D97-AF65-F5344CB8AC3E}">
        <p14:creationId xmlns:p14="http://schemas.microsoft.com/office/powerpoint/2010/main" val="147390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3</a:t>
            </a:fld>
            <a:endParaRPr lang="ru-RU"/>
          </a:p>
        </p:txBody>
      </p:sp>
      <p:sp>
        <p:nvSpPr>
          <p:cNvPr id="4" name="TextBox 3"/>
          <p:cNvSpPr txBox="1"/>
          <p:nvPr/>
        </p:nvSpPr>
        <p:spPr>
          <a:xfrm>
            <a:off x="312872" y="174120"/>
            <a:ext cx="5703377" cy="6052939"/>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26д.</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гладкий высокий стакан радиусом 4 см поставили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однородную </a:t>
            </a:r>
            <a:r>
              <a:rPr lang="ru-RU" sz="1100" dirty="0">
                <a:latin typeface="Times New Roman" panose="02020603050405020304" pitchFamily="18" charset="0"/>
                <a:cs typeface="Times New Roman" panose="02020603050405020304" pitchFamily="18" charset="0"/>
              </a:rPr>
              <a:t>тонкую палочку длиной 10 см и массой 0,9 г, после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чего </a:t>
            </a:r>
            <a:r>
              <a:rPr lang="ru-RU" sz="1100" dirty="0">
                <a:latin typeface="Times New Roman" panose="02020603050405020304" pitchFamily="18" charset="0"/>
                <a:cs typeface="Times New Roman" panose="02020603050405020304" pitchFamily="18" charset="0"/>
              </a:rPr>
              <a:t>в стакан налили до высоты </a:t>
            </a:r>
            <a:r>
              <a:rPr lang="en-US" sz="1100" dirty="0">
                <a:latin typeface="Times New Roman" panose="02020603050405020304" pitchFamily="18" charset="0"/>
                <a:cs typeface="Times New Roman" panose="02020603050405020304" pitchFamily="18" charset="0"/>
              </a:rPr>
              <a:t>h</a:t>
            </a:r>
            <a:r>
              <a:rPr lang="ru-RU" sz="1100" dirty="0">
                <a:latin typeface="Times New Roman" panose="02020603050405020304" pitchFamily="18" charset="0"/>
                <a:cs typeface="Times New Roman" panose="02020603050405020304" pitchFamily="18" charset="0"/>
              </a:rPr>
              <a:t> = 4 см </a:t>
            </a:r>
            <a:r>
              <a:rPr lang="ru-RU" sz="1100" dirty="0" smtClean="0">
                <a:latin typeface="Times New Roman" panose="02020603050405020304" pitchFamily="18" charset="0"/>
                <a:cs typeface="Times New Roman" panose="02020603050405020304" pitchFamily="18" charset="0"/>
              </a:rPr>
              <a:t>воду. </a:t>
            </a:r>
            <a:r>
              <a:rPr lang="ru-RU" sz="1100" dirty="0">
                <a:latin typeface="Times New Roman" panose="02020603050405020304" pitchFamily="18" charset="0"/>
                <a:cs typeface="Times New Roman" panose="02020603050405020304" pitchFamily="18" charset="0"/>
              </a:rPr>
              <a:t>Найдите </a:t>
            </a:r>
            <a:r>
              <a:rPr lang="ru-RU" sz="1100" dirty="0" smtClean="0">
                <a:latin typeface="Times New Roman" panose="02020603050405020304" pitchFamily="18" charset="0"/>
                <a:cs typeface="Times New Roman" panose="02020603050405020304" pitchFamily="18" charset="0"/>
              </a:rPr>
              <a:t>модуль </a:t>
            </a:r>
          </a:p>
          <a:p>
            <a:r>
              <a:rPr lang="ru-RU" sz="1100" dirty="0" smtClean="0">
                <a:latin typeface="Times New Roman" panose="02020603050405020304" pitchFamily="18" charset="0"/>
                <a:cs typeface="Times New Roman" panose="02020603050405020304" pitchFamily="18" charset="0"/>
              </a:rPr>
              <a:t>силы </a:t>
            </a:r>
            <a:r>
              <a:rPr lang="en-US" sz="1100" dirty="0">
                <a:latin typeface="Times New Roman" panose="02020603050405020304" pitchFamily="18" charset="0"/>
                <a:cs typeface="Times New Roman" panose="02020603050405020304" pitchFamily="18" charset="0"/>
              </a:rPr>
              <a:t>F</a:t>
            </a:r>
            <a:r>
              <a:rPr lang="ru-RU" sz="1100" dirty="0">
                <a:latin typeface="Times New Roman" panose="02020603050405020304" pitchFamily="18" charset="0"/>
                <a:cs typeface="Times New Roman" panose="02020603050405020304" pitchFamily="18" charset="0"/>
              </a:rPr>
              <a:t>, с которой верхний конец палочки давит на </a:t>
            </a:r>
            <a:r>
              <a:rPr lang="ru-RU" sz="1100" dirty="0" smtClean="0">
                <a:latin typeface="Times New Roman" panose="02020603050405020304" pitchFamily="18" charset="0"/>
                <a:cs typeface="Times New Roman" panose="02020603050405020304" pitchFamily="18" charset="0"/>
              </a:rPr>
              <a:t>стенку</a:t>
            </a:r>
          </a:p>
          <a:p>
            <a:r>
              <a:rPr lang="ru-RU" sz="1100" dirty="0" smtClean="0">
                <a:latin typeface="Times New Roman" panose="02020603050405020304" pitchFamily="18" charset="0"/>
                <a:cs typeface="Times New Roman" panose="02020603050405020304" pitchFamily="18" charset="0"/>
              </a:rPr>
              <a:t>стакана.</a:t>
            </a:r>
          </a:p>
          <a:p>
            <a:pPr algn="ctr"/>
            <a:r>
              <a:rPr lang="ru-RU" sz="1100" b="1" i="1" u="sng" dirty="0">
                <a:latin typeface="Times New Roman" panose="02020603050405020304" pitchFamily="18" charset="0"/>
                <a:cs typeface="Times New Roman" panose="02020603050405020304" pitchFamily="18" charset="0"/>
              </a:rPr>
              <a:t>Закон всемирного тяготения</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27д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Средняя плотность планеты равна средней плотности Земли, а первая космическая скорость для планеты в </a:t>
            </a:r>
            <a:r>
              <a:rPr lang="ru-RU" sz="1100" dirty="0" smtClean="0">
                <a:latin typeface="Times New Roman" panose="02020603050405020304" pitchFamily="18" charset="0"/>
                <a:cs typeface="Times New Roman" panose="02020603050405020304" pitchFamily="18" charset="0"/>
              </a:rPr>
              <a:t>3 </a:t>
            </a:r>
            <a:r>
              <a:rPr lang="ru-RU" sz="1100" dirty="0">
                <a:latin typeface="Times New Roman" panose="02020603050405020304" pitchFamily="18" charset="0"/>
                <a:cs typeface="Times New Roman" panose="02020603050405020304" pitchFamily="18" charset="0"/>
              </a:rPr>
              <a:t>раза больше, чем на Земле. Чему равно отношение периода обращения спутника, движущегося вокруг планеты по низкой круговой орбите, к периоду обращения аналогичного спутника Земли? Объем шара пропорционален кубу радиуса (</a:t>
            </a:r>
            <a:r>
              <a:rPr lang="en-US" sz="1100" dirty="0">
                <a:latin typeface="Times New Roman" panose="02020603050405020304" pitchFamily="18" charset="0"/>
                <a:cs typeface="Times New Roman" panose="02020603050405020304" pitchFamily="18" charset="0"/>
              </a:rPr>
              <a:t>V</a:t>
            </a:r>
            <a:r>
              <a:rPr lang="ru-RU" sz="1100" dirty="0">
                <a:latin typeface="Times New Roman" panose="02020603050405020304" pitchFamily="18" charset="0"/>
                <a:cs typeface="Times New Roman" panose="02020603050405020304" pitchFamily="18" charset="0"/>
              </a:rPr>
              <a:t> ~ </a:t>
            </a:r>
            <a:r>
              <a:rPr lang="en-US" sz="1100" dirty="0">
                <a:latin typeface="Times New Roman" panose="02020603050405020304" pitchFamily="18" charset="0"/>
                <a:cs typeface="Times New Roman" panose="02020603050405020304" pitchFamily="18" charset="0"/>
              </a:rPr>
              <a:t>R</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a:t>
            </a:r>
          </a:p>
          <a:p>
            <a:r>
              <a:rPr lang="ru-RU" sz="1100" b="1" u="sng" dirty="0" smtClean="0">
                <a:latin typeface="Times New Roman" panose="02020603050405020304" pitchFamily="18" charset="0"/>
                <a:cs typeface="Times New Roman" panose="02020603050405020304" pitchFamily="18" charset="0"/>
              </a:rPr>
              <a:t>Задача 28д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Искусственный спутник </a:t>
            </a:r>
            <a:r>
              <a:rPr lang="ru-RU" sz="1100" dirty="0" smtClean="0">
                <a:latin typeface="Times New Roman" panose="02020603050405020304" pitchFamily="18" charset="0"/>
                <a:cs typeface="Times New Roman" panose="02020603050405020304" pitchFamily="18" charset="0"/>
              </a:rPr>
              <a:t>Земли обращается по </a:t>
            </a:r>
            <a:r>
              <a:rPr lang="ru-RU" sz="1100" dirty="0">
                <a:latin typeface="Times New Roman" panose="02020603050405020304" pitchFamily="18" charset="0"/>
                <a:cs typeface="Times New Roman" panose="02020603050405020304" pitchFamily="18" charset="0"/>
              </a:rPr>
              <a:t>круговой орбите </a:t>
            </a:r>
            <a:r>
              <a:rPr lang="ru-RU" sz="1100" dirty="0" smtClean="0">
                <a:latin typeface="Times New Roman" panose="02020603050405020304" pitchFamily="18" charset="0"/>
                <a:cs typeface="Times New Roman" panose="02020603050405020304" pitchFamily="18" charset="0"/>
              </a:rPr>
              <a:t>на высоте, равной радиусу Земли. Найдите ускорение свободного падения и первую </a:t>
            </a:r>
            <a:r>
              <a:rPr lang="ru-RU" sz="1100" dirty="0">
                <a:latin typeface="Times New Roman" panose="02020603050405020304" pitchFamily="18" charset="0"/>
                <a:cs typeface="Times New Roman" panose="02020603050405020304" pitchFamily="18" charset="0"/>
              </a:rPr>
              <a:t>космическую </a:t>
            </a:r>
            <a:r>
              <a:rPr lang="ru-RU" sz="1100" dirty="0" smtClean="0">
                <a:latin typeface="Times New Roman" panose="02020603050405020304" pitchFamily="18" charset="0"/>
                <a:cs typeface="Times New Roman" panose="02020603050405020304" pitchFamily="18" charset="0"/>
              </a:rPr>
              <a:t>скорость на </a:t>
            </a:r>
            <a:r>
              <a:rPr lang="ru-RU" sz="1100" dirty="0">
                <a:latin typeface="Times New Roman" panose="02020603050405020304" pitchFamily="18" charset="0"/>
                <a:cs typeface="Times New Roman" panose="02020603050405020304" pitchFamily="18" charset="0"/>
              </a:rPr>
              <a:t>этой высоте , </a:t>
            </a:r>
            <a:r>
              <a:rPr lang="ru-RU" sz="1100" dirty="0" smtClean="0">
                <a:latin typeface="Times New Roman" panose="02020603050405020304" pitchFamily="18" charset="0"/>
                <a:cs typeface="Times New Roman" panose="02020603050405020304" pitchFamily="18" charset="0"/>
              </a:rPr>
              <a:t>если радиус Земли 6400 км, а масса 6 · 10 ²⁴ кг.</a:t>
            </a:r>
            <a:endParaRPr lang="ru-RU" sz="1100" dirty="0">
              <a:latin typeface="Times New Roman" panose="02020603050405020304" pitchFamily="18" charset="0"/>
              <a:cs typeface="Times New Roman" panose="02020603050405020304" pitchFamily="18" charset="0"/>
            </a:endParaRPr>
          </a:p>
          <a:p>
            <a:pPr algn="ctr"/>
            <a:r>
              <a:rPr lang="ru-RU" sz="1100" b="1" i="1" u="sng" dirty="0">
                <a:latin typeface="Times New Roman" panose="02020603050405020304" pitchFamily="18" charset="0"/>
                <a:cs typeface="Times New Roman" panose="02020603050405020304" pitchFamily="18" charset="0"/>
              </a:rPr>
              <a:t>Закон сохранения </a:t>
            </a:r>
            <a:r>
              <a:rPr lang="ru-RU" sz="1100" b="1" i="1" u="sng" dirty="0" smtClean="0">
                <a:latin typeface="Times New Roman" panose="02020603050405020304" pitchFamily="18" charset="0"/>
                <a:cs typeface="Times New Roman" panose="02020603050405020304" pitchFamily="18" charset="0"/>
              </a:rPr>
              <a:t>импульса</a:t>
            </a:r>
          </a:p>
          <a:p>
            <a:r>
              <a:rPr lang="ru-RU" sz="1100" b="1" u="sng" dirty="0" smtClean="0">
                <a:latin typeface="Times New Roman" panose="02020603050405020304" pitchFamily="18" charset="0"/>
                <a:cs typeface="Times New Roman" panose="02020603050405020304" pitchFamily="18" charset="0"/>
              </a:rPr>
              <a:t>Задача 29д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Маленький </a:t>
            </a:r>
            <a:r>
              <a:rPr lang="ru-RU" sz="1100" dirty="0">
                <a:latin typeface="Times New Roman" panose="02020603050405020304" pitchFamily="18" charset="0"/>
                <a:cs typeface="Times New Roman" panose="02020603050405020304" pitchFamily="18" charset="0"/>
              </a:rPr>
              <a:t>шарик массой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0,25 </a:t>
            </a:r>
            <a:r>
              <a:rPr lang="ru-RU" sz="1100" dirty="0">
                <a:latin typeface="Times New Roman" panose="02020603050405020304" pitchFamily="18" charset="0"/>
                <a:cs typeface="Times New Roman" panose="02020603050405020304" pitchFamily="18" charset="0"/>
              </a:rPr>
              <a:t>кг подвешен на </a:t>
            </a:r>
            <a:r>
              <a:rPr lang="ru-RU" sz="1100" dirty="0" smtClean="0">
                <a:latin typeface="Times New Roman" panose="02020603050405020304" pitchFamily="18" charset="0"/>
                <a:cs typeface="Times New Roman" panose="02020603050405020304" pitchFamily="18" charset="0"/>
              </a:rPr>
              <a:t>легкой</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нерастяжимой </a:t>
            </a:r>
            <a:r>
              <a:rPr lang="ru-RU" sz="1100" dirty="0">
                <a:latin typeface="Times New Roman" panose="02020603050405020304" pitchFamily="18" charset="0"/>
                <a:cs typeface="Times New Roman" panose="02020603050405020304" pitchFamily="18" charset="0"/>
              </a:rPr>
              <a:t>нити длиной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0,8 </a:t>
            </a:r>
            <a:r>
              <a:rPr lang="ru-RU" sz="1100" dirty="0">
                <a:latin typeface="Times New Roman" panose="02020603050405020304" pitchFamily="18" charset="0"/>
                <a:cs typeface="Times New Roman" panose="02020603050405020304" pitchFamily="18" charset="0"/>
              </a:rPr>
              <a:t>м, которая разрывается </a:t>
            </a:r>
            <a:r>
              <a:rPr lang="ru-RU" sz="1100" dirty="0" smtClean="0">
                <a:latin typeface="Times New Roman" panose="02020603050405020304" pitchFamily="18" charset="0"/>
                <a:cs typeface="Times New Roman" panose="02020603050405020304" pitchFamily="18" charset="0"/>
              </a:rPr>
              <a:t>при</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силе натяжения </a:t>
            </a:r>
            <a:r>
              <a:rPr lang="en-US" sz="1100" dirty="0">
                <a:latin typeface="Times New Roman" panose="02020603050405020304" pitchFamily="18" charset="0"/>
                <a:cs typeface="Times New Roman" panose="02020603050405020304" pitchFamily="18" charset="0"/>
              </a:rPr>
              <a:t>T</a:t>
            </a:r>
            <a:r>
              <a:rPr lang="ru-RU" sz="1100" baseline="-25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Шарик отведен от </a:t>
            </a:r>
            <a:r>
              <a:rPr lang="ru-RU" sz="1100" dirty="0" smtClean="0">
                <a:latin typeface="Times New Roman" panose="02020603050405020304" pitchFamily="18" charset="0"/>
                <a:cs typeface="Times New Roman" panose="02020603050405020304" pitchFamily="18" charset="0"/>
              </a:rPr>
              <a:t>положения равновесия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(оно </a:t>
            </a:r>
            <a:r>
              <a:rPr lang="ru-RU" sz="1100" dirty="0">
                <a:latin typeface="Times New Roman" panose="02020603050405020304" pitchFamily="18" charset="0"/>
                <a:cs typeface="Times New Roman" panose="02020603050405020304" pitchFamily="18" charset="0"/>
              </a:rPr>
              <a:t>показано на рисунке пунктиром) и отпущен. </a:t>
            </a:r>
            <a:r>
              <a:rPr lang="ru-RU" sz="1100" dirty="0" smtClean="0">
                <a:latin typeface="Times New Roman" panose="02020603050405020304" pitchFamily="18" charset="0"/>
                <a:cs typeface="Times New Roman" panose="02020603050405020304" pitchFamily="18" charset="0"/>
              </a:rPr>
              <a:t>Когда</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шарик </a:t>
            </a:r>
            <a:r>
              <a:rPr lang="ru-RU" sz="1100" dirty="0" smtClean="0">
                <a:latin typeface="Times New Roman" panose="02020603050405020304" pitchFamily="18" charset="0"/>
                <a:cs typeface="Times New Roman" panose="02020603050405020304" pitchFamily="18" charset="0"/>
              </a:rPr>
              <a:t>проходит </a:t>
            </a:r>
            <a:r>
              <a:rPr lang="ru-RU" sz="1100" dirty="0">
                <a:latin typeface="Times New Roman" panose="02020603050405020304" pitchFamily="18" charset="0"/>
                <a:cs typeface="Times New Roman" panose="02020603050405020304" pitchFamily="18" charset="0"/>
              </a:rPr>
              <a:t>положение равновесия, нить обрывается, 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шарик </a:t>
            </a:r>
            <a:r>
              <a:rPr lang="ru-RU" sz="1100" dirty="0">
                <a:latin typeface="Times New Roman" panose="02020603050405020304" pitchFamily="18" charset="0"/>
                <a:cs typeface="Times New Roman" panose="02020603050405020304" pitchFamily="18" charset="0"/>
              </a:rPr>
              <a:t>тут же </a:t>
            </a:r>
            <a:r>
              <a:rPr lang="ru-RU" sz="1100" dirty="0" smtClean="0">
                <a:latin typeface="Times New Roman" panose="02020603050405020304" pitchFamily="18" charset="0"/>
                <a:cs typeface="Times New Roman" panose="02020603050405020304" pitchFamily="18" charset="0"/>
              </a:rPr>
              <a:t>абсолютно </a:t>
            </a:r>
            <a:r>
              <a:rPr lang="ru-RU" sz="1100" dirty="0">
                <a:latin typeface="Times New Roman" panose="02020603050405020304" pitchFamily="18" charset="0"/>
                <a:cs typeface="Times New Roman" panose="02020603050405020304" pitchFamily="18" charset="0"/>
              </a:rPr>
              <a:t>не упруго сталкивается с </a:t>
            </a:r>
            <a:r>
              <a:rPr lang="ru-RU" sz="1100" dirty="0" smtClean="0">
                <a:latin typeface="Times New Roman" panose="02020603050405020304" pitchFamily="18" charset="0"/>
                <a:cs typeface="Times New Roman" panose="02020603050405020304" pitchFamily="18" charset="0"/>
              </a:rPr>
              <a:t>бруском</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массой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 2</a:t>
            </a:r>
            <a:r>
              <a:rPr lang="ru-RU" sz="1100" dirty="0" smtClean="0">
                <a:latin typeface="Times New Roman" panose="02020603050405020304" pitchFamily="18" charset="0"/>
                <a:cs typeface="Times New Roman" panose="02020603050405020304" pitchFamily="18" charset="0"/>
              </a:rPr>
              <a:t>,75 </a:t>
            </a:r>
            <a:r>
              <a:rPr lang="ru-RU" sz="1100" dirty="0">
                <a:latin typeface="Times New Roman" panose="02020603050405020304" pitchFamily="18" charset="0"/>
                <a:cs typeface="Times New Roman" panose="02020603050405020304" pitchFamily="18" charset="0"/>
              </a:rPr>
              <a:t>кг, </a:t>
            </a:r>
            <a:r>
              <a:rPr lang="ru-RU" sz="1100" dirty="0" smtClean="0">
                <a:latin typeface="Times New Roman" panose="02020603050405020304" pitchFamily="18" charset="0"/>
                <a:cs typeface="Times New Roman" panose="02020603050405020304" pitchFamily="18" charset="0"/>
              </a:rPr>
              <a:t>лежащим </a:t>
            </a:r>
            <a:r>
              <a:rPr lang="ru-RU" sz="1100" dirty="0">
                <a:latin typeface="Times New Roman" panose="02020603050405020304" pitchFamily="18" charset="0"/>
                <a:cs typeface="Times New Roman" panose="02020603050405020304" pitchFamily="18" charset="0"/>
              </a:rPr>
              <a:t>неподвижно на гладкой </a:t>
            </a:r>
            <a:r>
              <a:rPr lang="ru-RU" sz="1100" dirty="0" smtClean="0">
                <a:latin typeface="Times New Roman" panose="02020603050405020304" pitchFamily="18" charset="0"/>
                <a:cs typeface="Times New Roman" panose="02020603050405020304" pitchFamily="18" charset="0"/>
              </a:rPr>
              <a:t>гори-</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err="1" smtClean="0">
                <a:latin typeface="Times New Roman" panose="02020603050405020304" pitchFamily="18" charset="0"/>
                <a:cs typeface="Times New Roman" panose="02020603050405020304" pitchFamily="18" charset="0"/>
              </a:rPr>
              <a:t>зонтальной</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поверхности </a:t>
            </a:r>
            <a:r>
              <a:rPr lang="ru-RU" sz="1100" dirty="0" smtClean="0">
                <a:latin typeface="Times New Roman" panose="02020603050405020304" pitchFamily="18" charset="0"/>
                <a:cs typeface="Times New Roman" panose="02020603050405020304" pitchFamily="18" charset="0"/>
              </a:rPr>
              <a:t>стола</a:t>
            </a:r>
            <a:r>
              <a:rPr lang="ru-RU" sz="1100" dirty="0">
                <a:latin typeface="Times New Roman" panose="02020603050405020304" pitchFamily="18" charset="0"/>
                <a:cs typeface="Times New Roman" panose="02020603050405020304" pitchFamily="18" charset="0"/>
              </a:rPr>
              <a:t>. С</a:t>
            </a:r>
            <a:r>
              <a:rPr lang="ru-RU" sz="1100" dirty="0" smtClean="0">
                <a:latin typeface="Times New Roman" panose="02020603050405020304" pitchFamily="18" charset="0"/>
                <a:cs typeface="Times New Roman" panose="02020603050405020304" pitchFamily="18" charset="0"/>
              </a:rPr>
              <a:t>корость </a:t>
            </a:r>
            <a:r>
              <a:rPr lang="ru-RU" sz="1100" dirty="0">
                <a:latin typeface="Times New Roman" panose="02020603050405020304" pitchFamily="18" charset="0"/>
                <a:cs typeface="Times New Roman" panose="02020603050405020304" pitchFamily="18" charset="0"/>
              </a:rPr>
              <a:t>бруска после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удара </a:t>
            </a:r>
            <a:r>
              <a:rPr lang="el-GR" sz="1100" dirty="0" smtClean="0">
                <a:latin typeface="Times New Roman" panose="02020603050405020304" pitchFamily="18" charset="0"/>
                <a:cs typeface="Times New Roman" panose="02020603050405020304" pitchFamily="18" charset="0"/>
              </a:rPr>
              <a:t>υ</a:t>
            </a:r>
            <a:r>
              <a:rPr lang="ru-RU" sz="1100" dirty="0" smtClean="0">
                <a:latin typeface="Times New Roman" panose="02020603050405020304" pitchFamily="18" charset="0"/>
                <a:cs typeface="Times New Roman" panose="02020603050405020304" pitchFamily="18" charset="0"/>
              </a:rPr>
              <a:t> = 0,4 м/с. Определите величину силы </a:t>
            </a:r>
            <a:r>
              <a:rPr lang="en-US" sz="1100" dirty="0">
                <a:latin typeface="Times New Roman" panose="02020603050405020304" pitchFamily="18" charset="0"/>
                <a:cs typeface="Times New Roman" panose="02020603050405020304" pitchFamily="18" charset="0"/>
              </a:rPr>
              <a:t>T</a:t>
            </a:r>
            <a:r>
              <a:rPr lang="ru-RU" sz="1100" baseline="-25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30д.</a:t>
            </a:r>
            <a:r>
              <a:rPr lang="ru-RU" sz="1100" dirty="0" smtClean="0">
                <a:latin typeface="Times New Roman" panose="02020603050405020304" pitchFamily="18" charset="0"/>
                <a:cs typeface="Times New Roman" panose="02020603050405020304" pitchFamily="18" charset="0"/>
              </a:rPr>
              <a:t> Кусок пластилина массой </a:t>
            </a:r>
            <a:r>
              <a:rPr lang="en-US" sz="1100" dirty="0" smtClean="0">
                <a:latin typeface="Times New Roman" panose="02020603050405020304" pitchFamily="18" charset="0"/>
                <a:cs typeface="Times New Roman" panose="02020603050405020304" pitchFamily="18" charset="0"/>
              </a:rPr>
              <a:t>m </a:t>
            </a:r>
            <a:r>
              <a:rPr lang="ru-RU" sz="1100" dirty="0" smtClean="0">
                <a:latin typeface="Times New Roman" panose="02020603050405020304" pitchFamily="18" charset="0"/>
                <a:cs typeface="Times New Roman" panose="02020603050405020304" pitchFamily="18" charset="0"/>
              </a:rPr>
              <a:t>сталкивается со скользящим навстречу по горизонтальной поверхности стола бруском</a:t>
            </a:r>
            <a:r>
              <a:rPr lang="en-US" sz="1100"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массой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и прилипает к нему. Скорости пластилина и бруска перед ударом направлены противоположно друг другу и равны </a:t>
            </a:r>
            <a:r>
              <a:rPr lang="el-GR" sz="1100" dirty="0" smtClean="0">
                <a:latin typeface="Times New Roman" panose="02020603050405020304" pitchFamily="18" charset="0"/>
                <a:cs typeface="Times New Roman" panose="02020603050405020304" pitchFamily="18" charset="0"/>
              </a:rPr>
              <a:t>υ₁</a:t>
            </a:r>
            <a:r>
              <a:rPr lang="ru-RU" sz="1100" dirty="0" smtClean="0">
                <a:latin typeface="Times New Roman" panose="02020603050405020304" pitchFamily="18" charset="0"/>
                <a:cs typeface="Times New Roman" panose="02020603050405020304" pitchFamily="18" charset="0"/>
              </a:rPr>
              <a:t> =  15 м/с и </a:t>
            </a:r>
            <a:r>
              <a:rPr lang="el-GR" sz="1100" dirty="0" smtClean="0">
                <a:latin typeface="Times New Roman" panose="02020603050405020304" pitchFamily="18" charset="0"/>
                <a:cs typeface="Times New Roman" panose="02020603050405020304" pitchFamily="18" charset="0"/>
              </a:rPr>
              <a:t>υ₂</a:t>
            </a:r>
            <a:r>
              <a:rPr lang="ru-RU" sz="1100" dirty="0" smtClean="0">
                <a:latin typeface="Times New Roman" panose="02020603050405020304" pitchFamily="18" charset="0"/>
                <a:cs typeface="Times New Roman" panose="02020603050405020304" pitchFamily="18" charset="0"/>
              </a:rPr>
              <a:t> = 5 м/с. Слипшиеся брусок с пластилином, когда их скорость уменьшится на 30%, переместятся на 15 см. Во сколько раз масса бруска больше массы пластилина </a:t>
            </a:r>
            <a:r>
              <a:rPr lang="en-US" sz="1100" dirty="0" smtClean="0">
                <a:latin typeface="Times New Roman" panose="02020603050405020304" pitchFamily="18" charset="0"/>
                <a:cs typeface="Times New Roman" panose="02020603050405020304" pitchFamily="18" charset="0"/>
              </a:rPr>
              <a:t>M/m</a:t>
            </a:r>
            <a:r>
              <a:rPr lang="ru-RU" sz="1100" dirty="0" smtClean="0">
                <a:latin typeface="Times New Roman" panose="02020603050405020304" pitchFamily="18" charset="0"/>
                <a:cs typeface="Times New Roman" panose="02020603050405020304" pitchFamily="18" charset="0"/>
              </a:rPr>
              <a:t>, если коэффициент трения между бруском и столом </a:t>
            </a:r>
            <a:r>
              <a:rPr lang="el-GR" sz="1100" dirty="0" smtClean="0">
                <a:latin typeface="Times New Roman" panose="02020603050405020304" pitchFamily="18" charset="0"/>
                <a:cs typeface="Times New Roman" panose="02020603050405020304" pitchFamily="18" charset="0"/>
              </a:rPr>
              <a:t>μ</a:t>
            </a:r>
            <a:r>
              <a:rPr lang="ru-RU" sz="1100" dirty="0" smtClean="0">
                <a:latin typeface="Times New Roman" panose="02020603050405020304" pitchFamily="18" charset="0"/>
                <a:cs typeface="Times New Roman" panose="02020603050405020304" pitchFamily="18" charset="0"/>
              </a:rPr>
              <a:t> = 0,17?</a:t>
            </a:r>
            <a:endParaRPr lang="ru-RU" sz="1100" b="1" u="sng"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31д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Снаряд массой 2</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разрывается </a:t>
            </a:r>
            <a:r>
              <a:rPr lang="ru-RU" sz="1100" dirty="0" smtClean="0">
                <a:latin typeface="Times New Roman" panose="02020603050405020304" pitchFamily="18" charset="0"/>
                <a:cs typeface="Times New Roman" panose="02020603050405020304" pitchFamily="18" charset="0"/>
              </a:rPr>
              <a:t>в полете на </a:t>
            </a:r>
            <a:r>
              <a:rPr lang="ru-RU" sz="1100" dirty="0">
                <a:latin typeface="Times New Roman" panose="02020603050405020304" pitchFamily="18" charset="0"/>
                <a:cs typeface="Times New Roman" panose="02020603050405020304" pitchFamily="18" charset="0"/>
              </a:rPr>
              <a:t>две равные части, одна из которых продолжает движение в том же направлении, а другая летит в противоположную сторону. В момент разрыва суммарная кинетическая энергия осколков увеличивается за счет энергии взрыва на величину Δ Е. </a:t>
            </a:r>
            <a:r>
              <a:rPr lang="ru-RU" sz="1100" dirty="0" smtClean="0">
                <a:latin typeface="Times New Roman" panose="02020603050405020304" pitchFamily="18" charset="0"/>
                <a:cs typeface="Times New Roman" panose="02020603050405020304" pitchFamily="18" charset="0"/>
              </a:rPr>
              <a:t>Модуль скорости </a:t>
            </a:r>
            <a:r>
              <a:rPr lang="ru-RU" sz="1100" dirty="0">
                <a:latin typeface="Times New Roman" panose="02020603050405020304" pitchFamily="18" charset="0"/>
                <a:cs typeface="Times New Roman" panose="02020603050405020304" pitchFamily="18" charset="0"/>
              </a:rPr>
              <a:t>осколка, движущегося </a:t>
            </a:r>
            <a:r>
              <a:rPr lang="ru-RU" sz="1100" dirty="0" smtClean="0">
                <a:latin typeface="Times New Roman" panose="02020603050405020304" pitchFamily="18" charset="0"/>
                <a:cs typeface="Times New Roman" panose="02020603050405020304" pitchFamily="18" charset="0"/>
              </a:rPr>
              <a:t>по </a:t>
            </a:r>
            <a:r>
              <a:rPr lang="ru-RU" sz="1100" dirty="0">
                <a:latin typeface="Times New Roman" panose="02020603050405020304" pitchFamily="18" charset="0"/>
                <a:cs typeface="Times New Roman" panose="02020603050405020304" pitchFamily="18" charset="0"/>
              </a:rPr>
              <a:t>направлению движения снаряда, </a:t>
            </a:r>
            <a:r>
              <a:rPr lang="ru-RU" sz="1100" dirty="0" smtClean="0">
                <a:latin typeface="Times New Roman" panose="02020603050405020304" pitchFamily="18" charset="0"/>
                <a:cs typeface="Times New Roman" panose="02020603050405020304" pitchFamily="18" charset="0"/>
              </a:rPr>
              <a:t>равен υ</a:t>
            </a:r>
            <a:r>
              <a:rPr lang="ru-RU" sz="1100" baseline="-25000" dirty="0" smtClean="0">
                <a:latin typeface="Times New Roman" panose="02020603050405020304" pitchFamily="18" charset="0"/>
                <a:cs typeface="Times New Roman" panose="02020603050405020304" pitchFamily="18" charset="0"/>
              </a:rPr>
              <a:t>1</a:t>
            </a:r>
            <a:r>
              <a:rPr lang="ru-RU" sz="1100" dirty="0" smtClean="0">
                <a:latin typeface="Times New Roman" panose="02020603050405020304" pitchFamily="18" charset="0"/>
                <a:cs typeface="Times New Roman" panose="02020603050405020304" pitchFamily="18" charset="0"/>
              </a:rPr>
              <a:t>, а модуль скорости второго осколка равен υ</a:t>
            </a:r>
            <a:r>
              <a:rPr lang="ru-RU" sz="2000" baseline="-25000" dirty="0" smtClean="0">
                <a:latin typeface="Times New Roman" panose="02020603050405020304" pitchFamily="18" charset="0"/>
                <a:cs typeface="Times New Roman" panose="02020603050405020304" pitchFamily="18" charset="0"/>
              </a:rPr>
              <a:t>₂</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Найдите Δ </a:t>
            </a:r>
            <a:r>
              <a:rPr lang="ru-RU" sz="1100" dirty="0" smtClean="0">
                <a:latin typeface="Times New Roman" panose="02020603050405020304" pitchFamily="18" charset="0"/>
                <a:cs typeface="Times New Roman" panose="02020603050405020304" pitchFamily="18" charset="0"/>
              </a:rPr>
              <a:t>Е. </a:t>
            </a:r>
            <a:endParaRPr lang="ru-RU" sz="1100" dirty="0">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extLst>
              <a:ext uri="{28A0092B-C50C-407E-A947-70E740481C1C}">
                <a14:useLocalDpi xmlns:a14="http://schemas.microsoft.com/office/drawing/2010/main" val="0"/>
              </a:ext>
            </a:extLst>
          </a:blip>
          <a:srcRect l="26765" t="8006" r="3404" b="62303"/>
          <a:stretch/>
        </p:blipFill>
        <p:spPr bwMode="auto">
          <a:xfrm>
            <a:off x="4948467" y="174120"/>
            <a:ext cx="942975" cy="1068070"/>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3" cstate="print">
            <a:extLst>
              <a:ext uri="{28A0092B-C50C-407E-A947-70E740481C1C}">
                <a14:useLocalDpi xmlns:a14="http://schemas.microsoft.com/office/drawing/2010/main" val="0"/>
              </a:ext>
            </a:extLst>
          </a:blip>
          <a:srcRect b="71586"/>
          <a:stretch/>
        </p:blipFill>
        <p:spPr bwMode="auto">
          <a:xfrm>
            <a:off x="602175" y="3157989"/>
            <a:ext cx="1182797" cy="99319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557211" y="100332"/>
            <a:ext cx="5382743" cy="7371249"/>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32д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краю стола высотой </a:t>
            </a:r>
            <a:r>
              <a:rPr lang="en-US" sz="1100" dirty="0" smtClean="0">
                <a:latin typeface="Times New Roman" panose="02020603050405020304" pitchFamily="18" charset="0"/>
                <a:cs typeface="Times New Roman" panose="02020603050405020304" pitchFamily="18" charset="0"/>
              </a:rPr>
              <a:t>h</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лежит пластилиновый шарик массой 100 г. На него со стороны стола налетает по горизонтали второй пластилиновый </a:t>
            </a:r>
            <a:r>
              <a:rPr lang="ru-RU" sz="1100" dirty="0" smtClean="0">
                <a:latin typeface="Times New Roman" panose="02020603050405020304" pitchFamily="18" charset="0"/>
                <a:cs typeface="Times New Roman" panose="02020603050405020304" pitchFamily="18" charset="0"/>
              </a:rPr>
              <a:t>шарик массой М = 200 г, </a:t>
            </a:r>
            <a:r>
              <a:rPr lang="ru-RU" sz="1100" dirty="0">
                <a:latin typeface="Times New Roman" panose="02020603050405020304" pitchFamily="18" charset="0"/>
                <a:cs typeface="Times New Roman" panose="02020603050405020304" pitchFamily="18" charset="0"/>
              </a:rPr>
              <a:t>имеющий скорость υ = 0,9 м/с. </a:t>
            </a:r>
            <a:r>
              <a:rPr lang="ru-RU" sz="1100" dirty="0" smtClean="0">
                <a:latin typeface="Times New Roman" panose="02020603050405020304" pitchFamily="18" charset="0"/>
                <a:cs typeface="Times New Roman" panose="02020603050405020304" pitchFamily="18" charset="0"/>
              </a:rPr>
              <a:t>Точка </a:t>
            </a:r>
            <a:r>
              <a:rPr lang="ru-RU" sz="1100" dirty="0">
                <a:latin typeface="Times New Roman" panose="02020603050405020304" pitchFamily="18" charset="0"/>
                <a:cs typeface="Times New Roman" panose="02020603050405020304" pitchFamily="18" charset="0"/>
              </a:rPr>
              <a:t>приземления шариков на пол была дальше от стола, чем заданное расстояние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0,3 м. Удар считать абсолютно неупругим</a:t>
            </a:r>
            <a:r>
              <a:rPr lang="ru-RU" sz="1100" dirty="0" smtClean="0">
                <a:latin typeface="Times New Roman" panose="02020603050405020304" pitchFamily="18" charset="0"/>
                <a:cs typeface="Times New Roman" panose="02020603050405020304" pitchFamily="18" charset="0"/>
              </a:rPr>
              <a:t>. Найдите высоту стола </a:t>
            </a:r>
            <a:r>
              <a:rPr lang="en-US" sz="1100" dirty="0" smtClean="0">
                <a:latin typeface="Times New Roman" panose="02020603050405020304" pitchFamily="18" charset="0"/>
                <a:cs typeface="Times New Roman" panose="02020603050405020304" pitchFamily="18" charset="0"/>
              </a:rPr>
              <a:t>h</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33д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Пуля летит горизонтально со скоростью υ</a:t>
            </a:r>
            <a:r>
              <a:rPr lang="ru-RU" sz="1100" baseline="-25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и </a:t>
            </a:r>
            <a:r>
              <a:rPr lang="ru-RU" sz="1100" dirty="0">
                <a:latin typeface="Times New Roman" panose="02020603050405020304" pitchFamily="18" charset="0"/>
                <a:cs typeface="Times New Roman" panose="02020603050405020304" pitchFamily="18" charset="0"/>
              </a:rPr>
              <a:t>пробивает стоящий на горизонтальной поверхности льда брусок и продолжает движение в прежнем направлении со скоростью υ</a:t>
            </a:r>
            <a:r>
              <a:rPr lang="ru-RU" sz="1100" baseline="-25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/2. Масса бруска в 10 раз больше массы пули. Коэффициент трения скольжения между бруском и льдом μ = 0,1. </a:t>
            </a:r>
            <a:r>
              <a:rPr lang="ru-RU" sz="1100" dirty="0" smtClean="0">
                <a:latin typeface="Times New Roman" panose="02020603050405020304" pitchFamily="18" charset="0"/>
                <a:cs typeface="Times New Roman" panose="02020603050405020304" pitchFamily="18" charset="0"/>
              </a:rPr>
              <a:t>Расстояние, на которое сместится </a:t>
            </a:r>
            <a:r>
              <a:rPr lang="ru-RU" sz="1100" dirty="0">
                <a:latin typeface="Times New Roman" panose="02020603050405020304" pitchFamily="18" charset="0"/>
                <a:cs typeface="Times New Roman" panose="02020603050405020304" pitchFamily="18" charset="0"/>
              </a:rPr>
              <a:t>брусок к моменту, когда его скорость уменьшится на 20 </a:t>
            </a:r>
            <a:r>
              <a:rPr lang="ru-RU" sz="1100" dirty="0" smtClean="0">
                <a:latin typeface="Times New Roman" panose="02020603050405020304" pitchFamily="18" charset="0"/>
                <a:cs typeface="Times New Roman" panose="02020603050405020304" pitchFamily="18" charset="0"/>
              </a:rPr>
              <a:t>%, равно </a:t>
            </a:r>
            <a:r>
              <a:rPr lang="en-US" sz="1100" dirty="0" smtClean="0">
                <a:latin typeface="Times New Roman" panose="02020603050405020304" pitchFamily="18" charset="0"/>
                <a:cs typeface="Times New Roman" panose="02020603050405020304" pitchFamily="18" charset="0"/>
              </a:rPr>
              <a:t> L</a:t>
            </a:r>
            <a:r>
              <a:rPr lang="ru-RU" sz="1100" dirty="0" smtClean="0">
                <a:latin typeface="Times New Roman" panose="02020603050405020304" pitchFamily="18" charset="0"/>
                <a:cs typeface="Times New Roman" panose="02020603050405020304" pitchFamily="18" charset="0"/>
              </a:rPr>
              <a:t> = 4,5 м. Найдите начальную скорость пули υ</a:t>
            </a:r>
            <a:r>
              <a:rPr lang="ru-RU" sz="1100" baseline="-25000" dirty="0" smtClean="0">
                <a:latin typeface="Times New Roman" panose="02020603050405020304" pitchFamily="18" charset="0"/>
                <a:cs typeface="Times New Roman" panose="02020603050405020304" pitchFamily="18" charset="0"/>
              </a:rPr>
              <a:t>0 </a:t>
            </a:r>
            <a:r>
              <a:rPr lang="ru-RU" sz="110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34д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Два шарика висят, соприкасаясь, на вертикальных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нитях </a:t>
            </a:r>
            <a:r>
              <a:rPr lang="ru-RU" sz="1100" dirty="0">
                <a:latin typeface="Times New Roman" panose="02020603050405020304" pitchFamily="18" charset="0"/>
                <a:cs typeface="Times New Roman" panose="02020603050405020304" pitchFamily="18" charset="0"/>
              </a:rPr>
              <a:t>длиной </a:t>
            </a:r>
            <a:r>
              <a:rPr lang="en-US" sz="1100" dirty="0">
                <a:latin typeface="Times New Roman" panose="02020603050405020304" pitchFamily="18" charset="0"/>
                <a:cs typeface="Times New Roman" panose="02020603050405020304" pitchFamily="18" charset="0"/>
              </a:rPr>
              <a:t>L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2 </a:t>
            </a:r>
            <a:r>
              <a:rPr lang="ru-RU" sz="1100" dirty="0">
                <a:latin typeface="Times New Roman" panose="02020603050405020304" pitchFamily="18" charset="0"/>
                <a:cs typeface="Times New Roman" panose="02020603050405020304" pitchFamily="18" charset="0"/>
              </a:rPr>
              <a:t>м. Левый шарик отклоняют на угол 90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и </a:t>
            </a:r>
            <a:r>
              <a:rPr lang="ru-RU" sz="1100" dirty="0">
                <a:latin typeface="Times New Roman" panose="02020603050405020304" pitchFamily="18" charset="0"/>
                <a:cs typeface="Times New Roman" panose="02020603050405020304" pitchFamily="18" charset="0"/>
              </a:rPr>
              <a:t>отпускают с начальной скоростью, равной нулю. Массы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шариков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200 г </a:t>
            </a:r>
            <a:r>
              <a:rPr lang="ru-RU" sz="1100" dirty="0">
                <a:latin typeface="Times New Roman" panose="02020603050405020304" pitchFamily="18" charset="0"/>
                <a:cs typeface="Times New Roman" panose="02020603050405020304" pitchFamily="18" charset="0"/>
              </a:rPr>
              <a:t>и М = </a:t>
            </a:r>
            <a:r>
              <a:rPr lang="ru-RU" sz="1100" dirty="0" smtClean="0">
                <a:latin typeface="Times New Roman" panose="02020603050405020304" pitchFamily="18" charset="0"/>
                <a:cs typeface="Times New Roman" panose="02020603050405020304" pitchFamily="18" charset="0"/>
              </a:rPr>
              <a:t>400 г</a:t>
            </a:r>
            <a:r>
              <a:rPr lang="ru-RU" sz="1100" dirty="0">
                <a:latin typeface="Times New Roman" panose="02020603050405020304" pitchFamily="18" charset="0"/>
                <a:cs typeface="Times New Roman" panose="02020603050405020304" pitchFamily="18" charset="0"/>
              </a:rPr>
              <a:t>. Какое количество теплоты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выделится </a:t>
            </a:r>
            <a:r>
              <a:rPr lang="ru-RU" sz="1100" dirty="0">
                <a:latin typeface="Times New Roman" panose="02020603050405020304" pitchFamily="18" charset="0"/>
                <a:cs typeface="Times New Roman" panose="02020603050405020304" pitchFamily="18" charset="0"/>
              </a:rPr>
              <a:t>в результате абсолютно неупругого удара шариков? </a:t>
            </a:r>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35д.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По гладкой наклонной плоскости, составляющей угол α = 30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с горизонтом, скользит из состояния покоя брусок массой М = 250 г. В тот момент, когда брусок прошел по наклонной плоскости расстояние х = 3,6 м, в него попала и застряла в нем летящая навстречу ему вдоль наклонной плоскости пуля массой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 </a:t>
            </a:r>
          </a:p>
          <a:p>
            <a:r>
              <a:rPr lang="ru-RU" sz="1100" dirty="0" smtClean="0">
                <a:latin typeface="Times New Roman" panose="02020603050405020304" pitchFamily="18" charset="0"/>
                <a:cs typeface="Times New Roman" panose="02020603050405020304" pitchFamily="18" charset="0"/>
              </a:rPr>
              <a:t>5 г. После </a:t>
            </a:r>
            <a:r>
              <a:rPr lang="ru-RU" sz="1100" dirty="0">
                <a:latin typeface="Times New Roman" panose="02020603050405020304" pitchFamily="18" charset="0"/>
                <a:cs typeface="Times New Roman" panose="02020603050405020304" pitchFamily="18" charset="0"/>
              </a:rPr>
              <a:t>попадания пули брусок поднялся вверх вдоль наклонной плоскости на расстояние </a:t>
            </a:r>
            <a:r>
              <a:rPr lang="en-US" sz="1100" dirty="0">
                <a:latin typeface="Times New Roman" panose="02020603050405020304" pitchFamily="18" charset="0"/>
                <a:cs typeface="Times New Roman" panose="02020603050405020304" pitchFamily="18" charset="0"/>
              </a:rPr>
              <a:t>S</a:t>
            </a:r>
            <a:r>
              <a:rPr lang="ru-RU" sz="1100" dirty="0">
                <a:latin typeface="Times New Roman" panose="02020603050405020304" pitchFamily="18" charset="0"/>
                <a:cs typeface="Times New Roman" panose="02020603050405020304" pitchFamily="18" charset="0"/>
              </a:rPr>
              <a:t> = 2,5 м от места удара. </a:t>
            </a:r>
            <a:r>
              <a:rPr lang="ru-RU" sz="1100" dirty="0" smtClean="0">
                <a:latin typeface="Times New Roman" panose="02020603050405020304" pitchFamily="18" charset="0"/>
                <a:cs typeface="Times New Roman" panose="02020603050405020304" pitchFamily="18" charset="0"/>
              </a:rPr>
              <a:t>Найдите скорость пули перед попаданием в брусок. </a:t>
            </a:r>
            <a:r>
              <a:rPr lang="ru-RU" sz="1100" dirty="0">
                <a:latin typeface="Times New Roman" panose="02020603050405020304" pitchFamily="18" charset="0"/>
                <a:cs typeface="Times New Roman" panose="02020603050405020304" pitchFamily="18" charset="0"/>
              </a:rPr>
              <a:t>Трение бруска о плоскость не учитывать</a:t>
            </a:r>
            <a:r>
              <a:rPr lang="ru-RU" sz="1100" dirty="0" smtClean="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		</a:t>
            </a:r>
          </a:p>
          <a:p>
            <a:r>
              <a:rPr lang="ru-RU" sz="1100" b="1" u="sng" dirty="0" smtClean="0">
                <a:latin typeface="Times New Roman" panose="02020603050405020304" pitchFamily="18" charset="0"/>
                <a:cs typeface="Times New Roman" panose="02020603050405020304" pitchFamily="18" charset="0"/>
              </a:rPr>
              <a:t>Задача 36д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Небольшой </a:t>
            </a:r>
            <a:r>
              <a:rPr lang="ru-RU" sz="1100" dirty="0">
                <a:latin typeface="Times New Roman" panose="02020603050405020304" pitchFamily="18" charset="0"/>
                <a:cs typeface="Times New Roman" panose="02020603050405020304" pitchFamily="18" charset="0"/>
              </a:rPr>
              <a:t>брусок массой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 100 г, скользящий по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гладкой </a:t>
            </a:r>
            <a:r>
              <a:rPr lang="ru-RU" sz="1100" dirty="0">
                <a:latin typeface="Times New Roman" panose="02020603050405020304" pitchFamily="18" charset="0"/>
                <a:cs typeface="Times New Roman" panose="02020603050405020304" pitchFamily="18" charset="0"/>
              </a:rPr>
              <a:t>горизонтальной поверхности, абсолютно не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упруго </a:t>
            </a:r>
            <a:r>
              <a:rPr lang="ru-RU" sz="1100" dirty="0">
                <a:latin typeface="Times New Roman" panose="02020603050405020304" pitchFamily="18" charset="0"/>
                <a:cs typeface="Times New Roman" panose="02020603050405020304" pitchFamily="18" charset="0"/>
              </a:rPr>
              <a:t>сталкивается с неподвижным телом массой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M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2</a:t>
            </a:r>
            <a:r>
              <a:rPr lang="en-US" sz="1100" dirty="0" smtClean="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При дальнейшем поступательном движении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тела </a:t>
            </a:r>
            <a:r>
              <a:rPr lang="ru-RU" sz="1100" dirty="0">
                <a:latin typeface="Times New Roman" panose="02020603050405020304" pitchFamily="18" charset="0"/>
                <a:cs typeface="Times New Roman" panose="02020603050405020304" pitchFamily="18" charset="0"/>
              </a:rPr>
              <a:t>налетают на недеформированную пружину,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одним </a:t>
            </a:r>
            <a:r>
              <a:rPr lang="ru-RU" sz="1100" dirty="0">
                <a:latin typeface="Times New Roman" panose="02020603050405020304" pitchFamily="18" charset="0"/>
                <a:cs typeface="Times New Roman" panose="02020603050405020304" pitchFamily="18" charset="0"/>
              </a:rPr>
              <a:t>концом прикрепленную к стене. </a:t>
            </a:r>
            <a:r>
              <a:rPr lang="ru-RU" sz="1100" dirty="0" smtClean="0">
                <a:latin typeface="Times New Roman" panose="02020603050405020304" pitchFamily="18" charset="0"/>
                <a:cs typeface="Times New Roman" panose="02020603050405020304" pitchFamily="18" charset="0"/>
              </a:rPr>
              <a:t>Через какое время </a:t>
            </a:r>
            <a:r>
              <a:rPr lang="en-US" sz="1100" dirty="0" smtClean="0">
                <a:latin typeface="Times New Roman" panose="02020603050405020304" pitchFamily="18" charset="0"/>
                <a:cs typeface="Times New Roman" panose="02020603050405020304" pitchFamily="18" charset="0"/>
              </a:rPr>
              <a:t>t</a:t>
            </a:r>
            <a:r>
              <a:rPr lang="ru-RU" sz="1100" dirty="0" smtClean="0">
                <a:latin typeface="Times New Roman" panose="02020603050405020304" pitchFamily="18" charset="0"/>
                <a:cs typeface="Times New Roman" panose="02020603050405020304" pitchFamily="18" charset="0"/>
              </a:rPr>
              <a:t> после </a:t>
            </a:r>
            <a:r>
              <a:rPr lang="ru-RU" sz="1100" dirty="0">
                <a:latin typeface="Times New Roman" panose="02020603050405020304" pitchFamily="18" charset="0"/>
                <a:cs typeface="Times New Roman" panose="02020603050405020304" pitchFamily="18" charset="0"/>
              </a:rPr>
              <a:t>абсолютно неупругого удара бруски вернутся </a:t>
            </a:r>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точку </a:t>
            </a:r>
            <a:r>
              <a:rPr lang="ru-RU" sz="1100" dirty="0" smtClean="0">
                <a:latin typeface="Times New Roman" panose="02020603050405020304" pitchFamily="18" charset="0"/>
                <a:cs typeface="Times New Roman" panose="02020603050405020304" pitchFamily="18" charset="0"/>
              </a:rPr>
              <a:t>столкновения? Скорость движения бруска до столкновения </a:t>
            </a:r>
            <a:r>
              <a:rPr lang="el-GR" sz="1100" dirty="0" smtClean="0">
                <a:latin typeface="Times New Roman" panose="02020603050405020304" pitchFamily="18" charset="0"/>
                <a:cs typeface="Times New Roman" panose="02020603050405020304" pitchFamily="18" charset="0"/>
              </a:rPr>
              <a:t>υ</a:t>
            </a:r>
            <a:r>
              <a:rPr lang="ru-RU" sz="1100" dirty="0" smtClean="0">
                <a:latin typeface="Times New Roman" panose="02020603050405020304" pitchFamily="18" charset="0"/>
                <a:cs typeface="Times New Roman" panose="02020603050405020304" pitchFamily="18" charset="0"/>
              </a:rPr>
              <a:t> = 2 м/с, жесткость </a:t>
            </a:r>
            <a:r>
              <a:rPr lang="ru-RU" sz="1100" dirty="0">
                <a:latin typeface="Times New Roman" panose="02020603050405020304" pitchFamily="18" charset="0"/>
                <a:cs typeface="Times New Roman" panose="02020603050405020304" pitchFamily="18" charset="0"/>
              </a:rPr>
              <a:t>пружины к = </a:t>
            </a:r>
            <a:r>
              <a:rPr lang="ru-RU" sz="1100" dirty="0" smtClean="0">
                <a:latin typeface="Times New Roman" panose="02020603050405020304" pitchFamily="18" charset="0"/>
                <a:cs typeface="Times New Roman" panose="02020603050405020304" pitchFamily="18" charset="0"/>
              </a:rPr>
              <a:t>30 </a:t>
            </a:r>
            <a:r>
              <a:rPr lang="ru-RU" sz="1100" dirty="0">
                <a:latin typeface="Times New Roman" panose="02020603050405020304" pitchFamily="18" charset="0"/>
                <a:cs typeface="Times New Roman" panose="02020603050405020304" pitchFamily="18" charset="0"/>
              </a:rPr>
              <a:t>Н/м, а расстояние от точки </a:t>
            </a:r>
            <a:r>
              <a:rPr lang="ru-RU" sz="1100" dirty="0" smtClean="0">
                <a:latin typeface="Times New Roman" panose="02020603050405020304" pitchFamily="18" charset="0"/>
                <a:cs typeface="Times New Roman" panose="02020603050405020304" pitchFamily="18" charset="0"/>
              </a:rPr>
              <a:t>столкновения </a:t>
            </a:r>
            <a:r>
              <a:rPr lang="ru-RU" sz="1100" dirty="0">
                <a:latin typeface="Times New Roman" panose="02020603050405020304" pitchFamily="18" charset="0"/>
                <a:cs typeface="Times New Roman" panose="02020603050405020304" pitchFamily="18" charset="0"/>
              </a:rPr>
              <a:t>до пружины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10 </a:t>
            </a:r>
            <a:r>
              <a:rPr lang="ru-RU" sz="1100" dirty="0">
                <a:latin typeface="Times New Roman" panose="02020603050405020304" pitchFamily="18" charset="0"/>
                <a:cs typeface="Times New Roman" panose="02020603050405020304" pitchFamily="18" charset="0"/>
              </a:rPr>
              <a:t>см</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37д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Снаряд массой 5 кг, </a:t>
            </a:r>
            <a:r>
              <a:rPr lang="ru-RU" sz="1100" dirty="0">
                <a:latin typeface="Times New Roman" panose="02020603050405020304" pitchFamily="18" charset="0"/>
                <a:cs typeface="Times New Roman" panose="02020603050405020304" pitchFamily="18" charset="0"/>
              </a:rPr>
              <a:t>летящий со скоростью 100 м/с, разрывается на два осколка. Первый осколок </a:t>
            </a:r>
            <a:r>
              <a:rPr lang="ru-RU" sz="1100" dirty="0" smtClean="0">
                <a:latin typeface="Times New Roman" panose="02020603050405020304" pitchFamily="18" charset="0"/>
                <a:cs typeface="Times New Roman" panose="02020603050405020304" pitchFamily="18" charset="0"/>
              </a:rPr>
              <a:t>массой 4 кг летит </a:t>
            </a:r>
            <a:r>
              <a:rPr lang="ru-RU" sz="1100" dirty="0">
                <a:latin typeface="Times New Roman" panose="02020603050405020304" pitchFamily="18" charset="0"/>
                <a:cs typeface="Times New Roman" panose="02020603050405020304" pitchFamily="18" charset="0"/>
              </a:rPr>
              <a:t>под углом 90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к первоначальному направлению, а второй – под углом 60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Какова </a:t>
            </a:r>
            <a:r>
              <a:rPr lang="ru-RU" sz="1100" dirty="0" smtClean="0">
                <a:latin typeface="Times New Roman" panose="02020603050405020304" pitchFamily="18" charset="0"/>
                <a:cs typeface="Times New Roman" panose="02020603050405020304" pitchFamily="18" charset="0"/>
              </a:rPr>
              <a:t>скорость второго осколка?</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38д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маленький </a:t>
            </a:r>
            <a:r>
              <a:rPr lang="ru-RU" sz="1100" dirty="0" smtClean="0">
                <a:latin typeface="Times New Roman" panose="02020603050405020304" pitchFamily="18" charset="0"/>
                <a:cs typeface="Times New Roman" panose="02020603050405020304" pitchFamily="18" charset="0"/>
              </a:rPr>
              <a:t>шар массой М = 250 г, </a:t>
            </a:r>
            <a:r>
              <a:rPr lang="ru-RU" sz="1100" dirty="0">
                <a:latin typeface="Times New Roman" panose="02020603050405020304" pitchFamily="18" charset="0"/>
                <a:cs typeface="Times New Roman" panose="02020603050405020304" pitchFamily="18" charset="0"/>
              </a:rPr>
              <a:t>висящий на нити длиной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50 см, попадает и застревает в нем горизонтально летящая </a:t>
            </a:r>
            <a:r>
              <a:rPr lang="ru-RU" sz="1100" dirty="0" smtClean="0">
                <a:latin typeface="Times New Roman" panose="02020603050405020304" pitchFamily="18" charset="0"/>
                <a:cs typeface="Times New Roman" panose="02020603050405020304" pitchFamily="18" charset="0"/>
              </a:rPr>
              <a:t>пуля </a:t>
            </a:r>
            <a:r>
              <a:rPr lang="ru-RU" sz="1100" dirty="0">
                <a:latin typeface="Times New Roman" panose="02020603050405020304" pitchFamily="18" charset="0"/>
                <a:cs typeface="Times New Roman" panose="02020603050405020304" pitchFamily="18" charset="0"/>
              </a:rPr>
              <a:t>массой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 10 г. </a:t>
            </a:r>
            <a:r>
              <a:rPr lang="ru-RU" sz="1100" dirty="0" smtClean="0">
                <a:latin typeface="Times New Roman" panose="02020603050405020304" pitchFamily="18" charset="0"/>
                <a:cs typeface="Times New Roman" panose="02020603050405020304" pitchFamily="18" charset="0"/>
              </a:rPr>
              <a:t>При какой минимальной скорости пули шар после </a:t>
            </a:r>
            <a:r>
              <a:rPr lang="ru-RU" sz="1100" dirty="0">
                <a:latin typeface="Times New Roman" panose="02020603050405020304" pitchFamily="18" charset="0"/>
                <a:cs typeface="Times New Roman" panose="02020603050405020304" pitchFamily="18" charset="0"/>
              </a:rPr>
              <a:t>этого совершит полный оборот в вертикальной плоскости</a:t>
            </a:r>
            <a:r>
              <a:rPr lang="ru-RU" sz="1100" dirty="0" smtClean="0">
                <a:latin typeface="Times New Roman" panose="02020603050405020304" pitchFamily="18" charset="0"/>
                <a:cs typeface="Times New Roman" panose="02020603050405020304" pitchFamily="18" charset="0"/>
              </a:rPr>
              <a:t>. Сопротивлением воздуха пренебречь.</a:t>
            </a:r>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8" name="Рисунок 7"/>
          <p:cNvPicPr/>
          <p:nvPr/>
        </p:nvPicPr>
        <p:blipFill rotWithShape="1">
          <a:blip r:embed="rId4">
            <a:extLst>
              <a:ext uri="{28A0092B-C50C-407E-A947-70E740481C1C}">
                <a14:useLocalDpi xmlns:a14="http://schemas.microsoft.com/office/drawing/2010/main" val="0"/>
              </a:ext>
            </a:extLst>
          </a:blip>
          <a:srcRect l="77949"/>
          <a:stretch/>
        </p:blipFill>
        <p:spPr bwMode="auto">
          <a:xfrm>
            <a:off x="10790872" y="1829585"/>
            <a:ext cx="1125855" cy="987425"/>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5">
            <a:extLst>
              <a:ext uri="{28A0092B-C50C-407E-A947-70E740481C1C}">
                <a14:useLocalDpi xmlns:a14="http://schemas.microsoft.com/office/drawing/2010/main" val="0"/>
              </a:ext>
            </a:extLst>
          </a:blip>
          <a:srcRect t="2948" r="47246" b="69325"/>
          <a:stretch/>
        </p:blipFill>
        <p:spPr bwMode="auto">
          <a:xfrm>
            <a:off x="6680515" y="4248019"/>
            <a:ext cx="1615239" cy="6738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477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4</a:t>
            </a:fld>
            <a:endParaRPr lang="ru-RU"/>
          </a:p>
        </p:txBody>
      </p:sp>
      <p:sp>
        <p:nvSpPr>
          <p:cNvPr id="3" name="TextBox 2"/>
          <p:cNvSpPr txBox="1"/>
          <p:nvPr/>
        </p:nvSpPr>
        <p:spPr>
          <a:xfrm>
            <a:off x="186952" y="258217"/>
            <a:ext cx="5855677" cy="7540526"/>
          </a:xfrm>
          <a:prstGeom prst="rect">
            <a:avLst/>
          </a:prstGeom>
          <a:noFill/>
        </p:spPr>
        <p:txBody>
          <a:bodyPr wrap="square" rtlCol="0">
            <a:spAutoFit/>
          </a:bodyPr>
          <a:lstStyle/>
          <a:p>
            <a:pPr algn="ctr"/>
            <a:r>
              <a:rPr lang="ru-RU" sz="1100" b="1" i="1" u="sng" dirty="0">
                <a:latin typeface="Times New Roman" panose="02020603050405020304" pitchFamily="18" charset="0"/>
                <a:cs typeface="Times New Roman" panose="02020603050405020304" pitchFamily="18" charset="0"/>
              </a:rPr>
              <a:t>Закон сохранения энергии</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39д</a:t>
            </a:r>
            <a:r>
              <a:rPr lang="ru-RU" sz="1100" b="1"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Небольшая шайба </a:t>
            </a:r>
            <a:r>
              <a:rPr lang="ru-RU" sz="1100" dirty="0" smtClean="0">
                <a:latin typeface="Times New Roman" panose="02020603050405020304" pitchFamily="18" charset="0"/>
                <a:cs typeface="Times New Roman" panose="02020603050405020304" pitchFamily="18" charset="0"/>
              </a:rPr>
              <a:t>массой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 0,2 кг после </a:t>
            </a:r>
            <a:r>
              <a:rPr lang="ru-RU" sz="1100" dirty="0">
                <a:latin typeface="Times New Roman" panose="02020603050405020304" pitchFamily="18" charset="0"/>
                <a:cs typeface="Times New Roman" panose="02020603050405020304" pitchFamily="18" charset="0"/>
              </a:rPr>
              <a:t>толчка </a:t>
            </a:r>
            <a:r>
              <a:rPr lang="ru-RU" sz="1100" dirty="0" smtClean="0">
                <a:latin typeface="Times New Roman" panose="02020603050405020304" pitchFamily="18" charset="0"/>
                <a:cs typeface="Times New Roman" panose="02020603050405020304" pitchFamily="18" charset="0"/>
              </a:rPr>
              <a:t>приобретает</a:t>
            </a:r>
          </a:p>
          <a:p>
            <a:r>
              <a:rPr lang="ru-RU" sz="1100" dirty="0" smtClean="0">
                <a:latin typeface="Times New Roman" panose="02020603050405020304" pitchFamily="18" charset="0"/>
                <a:cs typeface="Times New Roman" panose="02020603050405020304" pitchFamily="18" charset="0"/>
              </a:rPr>
              <a:t>скорость </a:t>
            </a:r>
            <a:r>
              <a:rPr lang="ru-RU" sz="1100" dirty="0">
                <a:latin typeface="Times New Roman" panose="02020603050405020304" pitchFamily="18" charset="0"/>
                <a:cs typeface="Times New Roman" panose="02020603050405020304" pitchFamily="18" charset="0"/>
              </a:rPr>
              <a:t>υ = </a:t>
            </a:r>
            <a:r>
              <a:rPr lang="ru-RU" sz="1100" dirty="0" smtClean="0">
                <a:latin typeface="Times New Roman" panose="02020603050405020304" pitchFamily="18" charset="0"/>
                <a:cs typeface="Times New Roman" panose="02020603050405020304" pitchFamily="18" charset="0"/>
              </a:rPr>
              <a:t>3 </a:t>
            </a:r>
            <a:r>
              <a:rPr lang="ru-RU" sz="1100" dirty="0">
                <a:latin typeface="Times New Roman" panose="02020603050405020304" pitchFamily="18" charset="0"/>
                <a:cs typeface="Times New Roman" panose="02020603050405020304" pitchFamily="18" charset="0"/>
              </a:rPr>
              <a:t>м/с </a:t>
            </a:r>
            <a:r>
              <a:rPr lang="ru-RU" sz="1100" dirty="0" smtClean="0">
                <a:latin typeface="Times New Roman" panose="02020603050405020304" pitchFamily="18" charset="0"/>
                <a:cs typeface="Times New Roman" panose="02020603050405020304" pitchFamily="18" charset="0"/>
              </a:rPr>
              <a:t>и </a:t>
            </a:r>
            <a:r>
              <a:rPr lang="ru-RU" sz="1100" dirty="0">
                <a:latin typeface="Times New Roman" panose="02020603050405020304" pitchFamily="18" charset="0"/>
                <a:cs typeface="Times New Roman" panose="02020603050405020304" pitchFamily="18" charset="0"/>
              </a:rPr>
              <a:t>скользит по внутренней поверхности гладкого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закрепленного </a:t>
            </a:r>
            <a:r>
              <a:rPr lang="ru-RU" sz="1100" dirty="0">
                <a:latin typeface="Times New Roman" panose="02020603050405020304" pitchFamily="18" charset="0"/>
                <a:cs typeface="Times New Roman" panose="02020603050405020304" pitchFamily="18" charset="0"/>
              </a:rPr>
              <a:t>кольца </a:t>
            </a:r>
            <a:r>
              <a:rPr lang="ru-RU" sz="1100" dirty="0" smtClean="0">
                <a:latin typeface="Times New Roman" panose="02020603050405020304" pitchFamily="18" charset="0"/>
                <a:cs typeface="Times New Roman" panose="02020603050405020304" pitchFamily="18" charset="0"/>
              </a:rPr>
              <a:t>радиусом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0,14 м. </a:t>
            </a:r>
            <a:r>
              <a:rPr lang="ru-RU" sz="1100" dirty="0" smtClean="0">
                <a:latin typeface="Times New Roman" panose="02020603050405020304" pitchFamily="18" charset="0"/>
                <a:cs typeface="Times New Roman" panose="02020603050405020304" pitchFamily="18" charset="0"/>
              </a:rPr>
              <a:t>С какой силой </a:t>
            </a:r>
            <a:r>
              <a:rPr lang="en-US" sz="1100" dirty="0" smtClean="0">
                <a:latin typeface="Times New Roman" panose="02020603050405020304" pitchFamily="18" charset="0"/>
                <a:cs typeface="Times New Roman" panose="02020603050405020304" pitchFamily="18" charset="0"/>
              </a:rPr>
              <a:t>F </a:t>
            </a:r>
            <a:r>
              <a:rPr lang="ru-RU" sz="1100" dirty="0" smtClean="0">
                <a:latin typeface="Times New Roman" panose="02020603050405020304" pitchFamily="18" charset="0"/>
                <a:cs typeface="Times New Roman" panose="02020603050405020304" pitchFamily="18" charset="0"/>
              </a:rPr>
              <a:t>шайба давит</a:t>
            </a:r>
          </a:p>
          <a:p>
            <a:r>
              <a:rPr lang="ru-RU" sz="1100" dirty="0">
                <a:latin typeface="Times New Roman" panose="02020603050405020304" pitchFamily="18" charset="0"/>
                <a:cs typeface="Times New Roman" panose="02020603050405020304" pitchFamily="18" charset="0"/>
              </a:rPr>
              <a:t>н</a:t>
            </a:r>
            <a:r>
              <a:rPr lang="ru-RU" sz="1100" dirty="0" smtClean="0">
                <a:latin typeface="Times New Roman" panose="02020603050405020304" pitchFamily="18" charset="0"/>
                <a:cs typeface="Times New Roman" panose="02020603050405020304" pitchFamily="18" charset="0"/>
              </a:rPr>
              <a:t>а поверхность кольца в тот момент, когда она находится на высоте</a:t>
            </a:r>
          </a:p>
          <a:p>
            <a:r>
              <a:rPr lang="en-US" sz="1100" dirty="0">
                <a:latin typeface="Times New Roman" panose="02020603050405020304" pitchFamily="18" charset="0"/>
                <a:cs typeface="Times New Roman" panose="02020603050405020304" pitchFamily="18" charset="0"/>
              </a:rPr>
              <a:t>h</a:t>
            </a:r>
            <a:r>
              <a:rPr lang="ru-RU" sz="1100" dirty="0" smtClean="0">
                <a:latin typeface="Times New Roman" panose="02020603050405020304" pitchFamily="18" charset="0"/>
                <a:cs typeface="Times New Roman" panose="02020603050405020304" pitchFamily="18" charset="0"/>
              </a:rPr>
              <a:t> = 0,2 м от нижней точки кольца?</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40д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При выполнении трюка «Летающий велосипедист» гонщик движется по гладкому трамплину под действием силы тяжести, начиная движение из состояния покоя с высоты Н = 4 </a:t>
            </a:r>
            <a:r>
              <a:rPr lang="ru-RU" sz="1100" dirty="0" smtClean="0">
                <a:latin typeface="Times New Roman" panose="02020603050405020304" pitchFamily="18" charset="0"/>
                <a:cs typeface="Times New Roman" panose="02020603050405020304" pitchFamily="18" charset="0"/>
              </a:rPr>
              <a:t>м</a:t>
            </a:r>
            <a:r>
              <a:rPr lang="ru-RU" sz="1100" dirty="0">
                <a:latin typeface="Times New Roman" panose="02020603050405020304" pitchFamily="18" charset="0"/>
                <a:cs typeface="Times New Roman" panose="02020603050405020304" pitchFamily="18" charset="0"/>
              </a:rPr>
              <a:t>. На краю трамплина скорость гонщика направлена под углом α = 30</a:t>
            </a:r>
            <a:r>
              <a:rPr lang="ru-RU" sz="1100" baseline="30000" dirty="0">
                <a:latin typeface="Times New Roman" panose="02020603050405020304" pitchFamily="18" charset="0"/>
                <a:cs typeface="Times New Roman" panose="02020603050405020304" pitchFamily="18" charset="0"/>
              </a:rPr>
              <a:t>0 </a:t>
            </a:r>
            <a:r>
              <a:rPr lang="ru-RU" sz="1100" dirty="0">
                <a:latin typeface="Times New Roman" panose="02020603050405020304" pitchFamily="18" charset="0"/>
                <a:cs typeface="Times New Roman" panose="02020603050405020304" pitchFamily="18" charset="0"/>
              </a:rPr>
              <a:t>к горизонту. Пролетев по воздуху, гонщик приземляется на горизонтальный стол, находящийся на той же высоте, что и край трамплина. Какова </a:t>
            </a:r>
            <a:r>
              <a:rPr lang="ru-RU" sz="1100" dirty="0" smtClean="0">
                <a:latin typeface="Times New Roman" panose="02020603050405020304" pitchFamily="18" charset="0"/>
                <a:cs typeface="Times New Roman" panose="02020603050405020304" pitchFamily="18" charset="0"/>
              </a:rPr>
              <a:t>дальность полета </a:t>
            </a:r>
            <a:r>
              <a:rPr lang="en-US" sz="1100" dirty="0" smtClean="0">
                <a:latin typeface="Times New Roman" panose="02020603050405020304" pitchFamily="18" charset="0"/>
                <a:cs typeface="Times New Roman" panose="02020603050405020304" pitchFamily="18" charset="0"/>
              </a:rPr>
              <a:t>L </a:t>
            </a:r>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этом трамплине</a:t>
            </a:r>
            <a:r>
              <a:rPr lang="ru-RU" sz="1100" dirty="0" smtClean="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41д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Человек на санках общей массой </a:t>
            </a:r>
            <a:r>
              <a:rPr lang="en-US" sz="1100" dirty="0">
                <a:latin typeface="Times New Roman" panose="02020603050405020304" pitchFamily="18" charset="0"/>
                <a:cs typeface="Times New Roman" panose="02020603050405020304" pitchFamily="18" charset="0"/>
              </a:rPr>
              <a:t>8</a:t>
            </a:r>
            <a:r>
              <a:rPr lang="ru-RU" sz="1100" dirty="0" smtClean="0">
                <a:latin typeface="Times New Roman" panose="02020603050405020304" pitchFamily="18" charset="0"/>
                <a:cs typeface="Times New Roman" panose="02020603050405020304" pitchFamily="18" charset="0"/>
              </a:rPr>
              <a:t>0 </a:t>
            </a:r>
            <a:r>
              <a:rPr lang="ru-RU" sz="1100" dirty="0">
                <a:latin typeface="Times New Roman" panose="02020603050405020304" pitchFamily="18" charset="0"/>
                <a:cs typeface="Times New Roman" panose="02020603050405020304" pitchFamily="18" charset="0"/>
              </a:rPr>
              <a:t>кг, спустился с ледяной горы высотой </a:t>
            </a:r>
            <a:r>
              <a:rPr lang="en-US" sz="1100" dirty="0" smtClean="0">
                <a:latin typeface="Times New Roman" panose="02020603050405020304" pitchFamily="18" charset="0"/>
                <a:cs typeface="Times New Roman" panose="02020603050405020304" pitchFamily="18" charset="0"/>
              </a:rPr>
              <a:t>5</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м. </a:t>
            </a:r>
            <a:r>
              <a:rPr lang="ru-RU" sz="1100" dirty="0" smtClean="0">
                <a:latin typeface="Times New Roman" panose="02020603050405020304" pitchFamily="18" charset="0"/>
                <a:cs typeface="Times New Roman" panose="02020603050405020304" pitchFamily="18" charset="0"/>
              </a:rPr>
              <a:t>Чему равна средняя сила </a:t>
            </a:r>
            <a:r>
              <a:rPr lang="ru-RU" sz="1100" dirty="0">
                <a:latin typeface="Times New Roman" panose="02020603050405020304" pitchFamily="18" charset="0"/>
                <a:cs typeface="Times New Roman" panose="02020603050405020304" pitchFamily="18" charset="0"/>
              </a:rPr>
              <a:t>трения при его движении по горизонтальной </a:t>
            </a:r>
            <a:r>
              <a:rPr lang="ru-RU" sz="1100" dirty="0" smtClean="0">
                <a:latin typeface="Times New Roman" panose="02020603050405020304" pitchFamily="18" charset="0"/>
                <a:cs typeface="Times New Roman" panose="02020603050405020304" pitchFamily="18" charset="0"/>
              </a:rPr>
              <a:t>поверхности, если он  </a:t>
            </a:r>
            <a:r>
              <a:rPr lang="ru-RU" sz="1100" dirty="0">
                <a:latin typeface="Times New Roman" panose="02020603050405020304" pitchFamily="18" charset="0"/>
                <a:cs typeface="Times New Roman" panose="02020603050405020304" pitchFamily="18" charset="0"/>
              </a:rPr>
              <a:t>проехал он по горизонтали до </a:t>
            </a:r>
            <a:r>
              <a:rPr lang="ru-RU" sz="1100" dirty="0" smtClean="0">
                <a:latin typeface="Times New Roman" panose="02020603050405020304" pitchFamily="18" charset="0"/>
                <a:cs typeface="Times New Roman" panose="02020603050405020304" pitchFamily="18" charset="0"/>
              </a:rPr>
              <a:t>остановки 25 м? </a:t>
            </a:r>
            <a:r>
              <a:rPr lang="ru-RU" sz="1100" dirty="0">
                <a:latin typeface="Times New Roman" panose="02020603050405020304" pitchFamily="18" charset="0"/>
                <a:cs typeface="Times New Roman" panose="02020603050405020304" pitchFamily="18" charset="0"/>
              </a:rPr>
              <a:t>Считать, что по склону горы санки скользили без трения.</a:t>
            </a:r>
          </a:p>
          <a:p>
            <a:r>
              <a:rPr lang="ru-RU" sz="1100" b="1" u="sng" dirty="0" smtClean="0">
                <a:latin typeface="Times New Roman" panose="02020603050405020304" pitchFamily="18" charset="0"/>
                <a:cs typeface="Times New Roman" panose="02020603050405020304" pitchFamily="18" charset="0"/>
              </a:rPr>
              <a:t>Задача 42д.</a:t>
            </a:r>
            <a:r>
              <a:rPr lang="ru-RU" sz="1100" dirty="0" smtClean="0">
                <a:latin typeface="Times New Roman" panose="02020603050405020304" pitchFamily="18" charset="0"/>
                <a:cs typeface="Times New Roman" panose="02020603050405020304" pitchFamily="18" charset="0"/>
              </a:rPr>
              <a:t> Массивная шайба начинает движение</a:t>
            </a:r>
          </a:p>
          <a:p>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по желобу АВ из точки А из состояния покоя. Точка 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расположена </a:t>
            </a:r>
            <a:r>
              <a:rPr lang="ru-RU" sz="1100" dirty="0">
                <a:latin typeface="Times New Roman" panose="02020603050405020304" pitchFamily="18" charset="0"/>
                <a:cs typeface="Times New Roman" panose="02020603050405020304" pitchFamily="18" charset="0"/>
              </a:rPr>
              <a:t>выше точки В на высоте Н = 6 м. В процессе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движения </a:t>
            </a:r>
            <a:r>
              <a:rPr lang="ru-RU" sz="1100" dirty="0">
                <a:latin typeface="Times New Roman" panose="02020603050405020304" pitchFamily="18" charset="0"/>
                <a:cs typeface="Times New Roman" panose="02020603050405020304" pitchFamily="18" charset="0"/>
              </a:rPr>
              <a:t>по желобу механическая энергия шайбы из-за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трения </a:t>
            </a:r>
            <a:r>
              <a:rPr lang="ru-RU" sz="1100" dirty="0">
                <a:latin typeface="Times New Roman" panose="02020603050405020304" pitchFamily="18" charset="0"/>
                <a:cs typeface="Times New Roman" panose="02020603050405020304" pitchFamily="18" charset="0"/>
              </a:rPr>
              <a:t>уменьшается на величину </a:t>
            </a:r>
            <a:r>
              <a:rPr lang="ru-RU" sz="1100" dirty="0" smtClean="0">
                <a:latin typeface="Times New Roman" panose="02020603050405020304" pitchFamily="18" charset="0"/>
                <a:cs typeface="Times New Roman" panose="02020603050405020304" pitchFamily="18" charset="0"/>
              </a:rPr>
              <a:t>ΔЕ = 2 Дж. </a:t>
            </a:r>
            <a:r>
              <a:rPr lang="ru-RU" sz="1100" dirty="0">
                <a:latin typeface="Times New Roman" panose="02020603050405020304" pitchFamily="18" charset="0"/>
                <a:cs typeface="Times New Roman" panose="02020603050405020304" pitchFamily="18" charset="0"/>
              </a:rPr>
              <a:t>В точке В шайба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вылетает </a:t>
            </a:r>
            <a:r>
              <a:rPr lang="ru-RU" sz="1100" dirty="0">
                <a:latin typeface="Times New Roman" panose="02020603050405020304" pitchFamily="18" charset="0"/>
                <a:cs typeface="Times New Roman" panose="02020603050405020304" pitchFamily="18" charset="0"/>
              </a:rPr>
              <a:t>из желоба под углом α = 15</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к горизонту и </a:t>
            </a:r>
            <a:r>
              <a:rPr lang="ru-RU" sz="1100" dirty="0" smtClean="0">
                <a:latin typeface="Times New Roman" panose="02020603050405020304" pitchFamily="18" charset="0"/>
                <a:cs typeface="Times New Roman" panose="02020603050405020304" pitchFamily="18" charset="0"/>
              </a:rPr>
              <a:t>падает на </a:t>
            </a:r>
            <a:r>
              <a:rPr lang="ru-RU" sz="1100" dirty="0">
                <a:latin typeface="Times New Roman" panose="02020603050405020304" pitchFamily="18" charset="0"/>
                <a:cs typeface="Times New Roman" panose="02020603050405020304" pitchFamily="18" charset="0"/>
              </a:rPr>
              <a:t>землю в точке </a:t>
            </a:r>
            <a:r>
              <a:rPr lang="en-US" sz="1100" dirty="0">
                <a:latin typeface="Times New Roman" panose="02020603050405020304" pitchFamily="18" charset="0"/>
                <a:cs typeface="Times New Roman" panose="02020603050405020304" pitchFamily="18" charset="0"/>
              </a:rPr>
              <a:t>D</a:t>
            </a:r>
            <a:r>
              <a:rPr lang="ru-RU" sz="1100" dirty="0">
                <a:latin typeface="Times New Roman" panose="02020603050405020304" pitchFamily="18" charset="0"/>
                <a:cs typeface="Times New Roman" panose="02020603050405020304" pitchFamily="18" charset="0"/>
              </a:rPr>
              <a:t>, находящейся на одной </a:t>
            </a:r>
            <a:r>
              <a:rPr lang="ru-RU" sz="1100" dirty="0" smtClean="0">
                <a:latin typeface="Times New Roman" panose="02020603050405020304" pitchFamily="18" charset="0"/>
                <a:cs typeface="Times New Roman" panose="02020603050405020304" pitchFamily="18" charset="0"/>
              </a:rPr>
              <a:t>горизонтали </a:t>
            </a:r>
            <a:r>
              <a:rPr lang="ru-RU" sz="1100" dirty="0">
                <a:latin typeface="Times New Roman" panose="02020603050405020304" pitchFamily="18" charset="0"/>
                <a:cs typeface="Times New Roman" panose="02020603050405020304" pitchFamily="18" charset="0"/>
              </a:rPr>
              <a:t>с точкой В. </a:t>
            </a:r>
            <a:r>
              <a:rPr lang="en-US" sz="1100" dirty="0" smtClean="0">
                <a:latin typeface="Times New Roman" panose="02020603050405020304" pitchFamily="18" charset="0"/>
                <a:cs typeface="Times New Roman" panose="02020603050405020304" pitchFamily="18" charset="0"/>
              </a:rPr>
              <a:t>BD</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2 </a:t>
            </a:r>
            <a:r>
              <a:rPr lang="ru-RU" sz="1100" dirty="0">
                <a:latin typeface="Times New Roman" panose="02020603050405020304" pitchFamily="18" charset="0"/>
                <a:cs typeface="Times New Roman" panose="02020603050405020304" pitchFamily="18" charset="0"/>
              </a:rPr>
              <a:t>м. Найдите </a:t>
            </a:r>
            <a:r>
              <a:rPr lang="ru-RU" sz="1100" dirty="0" smtClean="0">
                <a:latin typeface="Times New Roman" panose="02020603050405020304" pitchFamily="18" charset="0"/>
                <a:cs typeface="Times New Roman" panose="02020603050405020304" pitchFamily="18" charset="0"/>
              </a:rPr>
              <a:t>массу шайбы. </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43д.</a:t>
            </a:r>
            <a:r>
              <a:rPr lang="ru-RU" sz="1100" dirty="0" smtClean="0">
                <a:latin typeface="Times New Roman" panose="02020603050405020304" pitchFamily="18" charset="0"/>
                <a:cs typeface="Times New Roman" panose="02020603050405020304" pitchFamily="18" charset="0"/>
              </a:rPr>
              <a:t>                                  Небольшие </a:t>
            </a:r>
            <a:r>
              <a:rPr lang="ru-RU" sz="1100" dirty="0">
                <a:latin typeface="Times New Roman" panose="02020603050405020304" pitchFamily="18" charset="0"/>
                <a:cs typeface="Times New Roman" panose="02020603050405020304" pitchFamily="18" charset="0"/>
              </a:rPr>
              <a:t>шарики, массы которых </a:t>
            </a:r>
            <a:r>
              <a:rPr lang="en-US" sz="1100" dirty="0">
                <a:latin typeface="Times New Roman" panose="02020603050405020304" pitchFamily="18" charset="0"/>
                <a:cs typeface="Times New Roman" panose="02020603050405020304" pitchFamily="18" charset="0"/>
              </a:rPr>
              <a:t>m </a:t>
            </a:r>
            <a:r>
              <a:rPr lang="ru-RU" sz="1100" dirty="0" smtClean="0">
                <a:latin typeface="Times New Roman" panose="02020603050405020304" pitchFamily="18" charset="0"/>
                <a:cs typeface="Times New Roman" panose="02020603050405020304" pitchFamily="18" charset="0"/>
              </a:rPr>
              <a:t>и </a:t>
            </a:r>
            <a:r>
              <a:rPr lang="ru-RU" sz="1100" dirty="0">
                <a:latin typeface="Times New Roman" panose="02020603050405020304" pitchFamily="18" charset="0"/>
                <a:cs typeface="Times New Roman" panose="02020603050405020304" pitchFamily="18" charset="0"/>
              </a:rPr>
              <a:t>М </a:t>
            </a:r>
            <a:r>
              <a:rPr lang="ru-RU" sz="1100" dirty="0" smtClean="0">
                <a:latin typeface="Times New Roman" panose="02020603050405020304" pitchFamily="18" charset="0"/>
                <a:cs typeface="Times New Roman" panose="02020603050405020304" pitchFamily="18" charset="0"/>
              </a:rPr>
              <a:t>, соединены </a:t>
            </a:r>
            <a:r>
              <a:rPr lang="ru-RU" sz="1100" dirty="0">
                <a:latin typeface="Times New Roman" panose="02020603050405020304" pitchFamily="18" charset="0"/>
                <a:cs typeface="Times New Roman" panose="02020603050405020304" pitchFamily="18" charset="0"/>
              </a:rPr>
              <a:t>легким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стержнем </a:t>
            </a:r>
            <a:r>
              <a:rPr lang="ru-RU" sz="1100" dirty="0">
                <a:latin typeface="Times New Roman" panose="02020603050405020304" pitchFamily="18" charset="0"/>
                <a:cs typeface="Times New Roman" panose="02020603050405020304" pitchFamily="18" charset="0"/>
              </a:rPr>
              <a:t>и помещены в гладкую </a:t>
            </a:r>
            <a:r>
              <a:rPr lang="ru-RU" sz="1100" dirty="0" smtClean="0">
                <a:latin typeface="Times New Roman" panose="02020603050405020304" pitchFamily="18" charset="0"/>
                <a:cs typeface="Times New Roman" panose="02020603050405020304" pitchFamily="18" charset="0"/>
              </a:rPr>
              <a:t> сферическую выемку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радиусом </a:t>
            </a:r>
            <a:r>
              <a:rPr lang="en-US" sz="1100" dirty="0" smtClean="0">
                <a:latin typeface="Times New Roman" panose="02020603050405020304" pitchFamily="18" charset="0"/>
                <a:cs typeface="Times New Roman" panose="02020603050405020304" pitchFamily="18" charset="0"/>
              </a:rPr>
              <a:t>R = 20</a:t>
            </a:r>
            <a:r>
              <a:rPr lang="ru-RU" sz="1100" dirty="0" smtClean="0">
                <a:latin typeface="Times New Roman" panose="02020603050405020304" pitchFamily="18" charset="0"/>
                <a:cs typeface="Times New Roman" panose="02020603050405020304" pitchFamily="18" charset="0"/>
              </a:rPr>
              <a:t> см. В </a:t>
            </a:r>
            <a:r>
              <a:rPr lang="ru-RU" sz="1100" dirty="0">
                <a:latin typeface="Times New Roman" panose="02020603050405020304" pitchFamily="18" charset="0"/>
                <a:cs typeface="Times New Roman" panose="02020603050405020304" pitchFamily="18" charset="0"/>
              </a:rPr>
              <a:t>начальный момент шарики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удерживаются </a:t>
            </a:r>
            <a:r>
              <a:rPr lang="ru-RU" sz="1100" dirty="0">
                <a:latin typeface="Times New Roman" panose="02020603050405020304" pitchFamily="18" charset="0"/>
                <a:cs typeface="Times New Roman" panose="02020603050405020304" pitchFamily="18" charset="0"/>
              </a:rPr>
              <a:t>в положении, показанном на рис. Когда их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отпустили </a:t>
            </a:r>
            <a:r>
              <a:rPr lang="ru-RU" sz="1100" dirty="0">
                <a:latin typeface="Times New Roman" panose="02020603050405020304" pitchFamily="18" charset="0"/>
                <a:cs typeface="Times New Roman" panose="02020603050405020304" pitchFamily="18" charset="0"/>
              </a:rPr>
              <a:t>без толчка, шарики начали скользить по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поверхности </a:t>
            </a:r>
            <a:r>
              <a:rPr lang="ru-RU" sz="1100" dirty="0">
                <a:latin typeface="Times New Roman" panose="02020603050405020304" pitchFamily="18" charset="0"/>
                <a:cs typeface="Times New Roman" panose="02020603050405020304" pitchFamily="18" charset="0"/>
              </a:rPr>
              <a:t>выемки. </a:t>
            </a:r>
            <a:r>
              <a:rPr lang="ru-RU" sz="1100" dirty="0" smtClean="0">
                <a:latin typeface="Times New Roman" panose="02020603050405020304" pitchFamily="18" charset="0"/>
                <a:cs typeface="Times New Roman" panose="02020603050405020304" pitchFamily="18" charset="0"/>
              </a:rPr>
              <a:t>Минимальная высота, на которой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оказался шарик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в процессе движения, равна 4 см от</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нижней </a:t>
            </a:r>
            <a:r>
              <a:rPr lang="ru-RU" sz="1100" dirty="0">
                <a:latin typeface="Times New Roman" panose="02020603050405020304" pitchFamily="18" charset="0"/>
                <a:cs typeface="Times New Roman" panose="02020603050405020304" pitchFamily="18" charset="0"/>
              </a:rPr>
              <a:t>точки </a:t>
            </a:r>
            <a:r>
              <a:rPr lang="ru-RU" sz="1100" dirty="0" smtClean="0">
                <a:latin typeface="Times New Roman" panose="02020603050405020304" pitchFamily="18" charset="0"/>
                <a:cs typeface="Times New Roman" panose="02020603050405020304" pitchFamily="18" charset="0"/>
              </a:rPr>
              <a:t>выемки. Определите отношение масс М и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44д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горизонтальной поверхности неподвижно закреплена абсолютно гладкая </a:t>
            </a:r>
            <a:r>
              <a:rPr lang="ru-RU" sz="1100" dirty="0" smtClean="0">
                <a:latin typeface="Times New Roman" panose="02020603050405020304" pitchFamily="18" charset="0"/>
                <a:cs typeface="Times New Roman" panose="02020603050405020304" pitchFamily="18" charset="0"/>
              </a:rPr>
              <a:t>полусфера. </a:t>
            </a:r>
            <a:r>
              <a:rPr lang="ru-RU" sz="1100" dirty="0">
                <a:latin typeface="Times New Roman" panose="02020603050405020304" pitchFamily="18" charset="0"/>
                <a:cs typeface="Times New Roman" panose="02020603050405020304" pitchFamily="18" charset="0"/>
              </a:rPr>
              <a:t>С её верхней точки из состояния покоя соскальзывает маленькое тело. В некоторой точке тело отрывается от сферы и летит свободно. Найдите </a:t>
            </a:r>
            <a:r>
              <a:rPr lang="ru-RU" sz="1100" dirty="0" smtClean="0">
                <a:latin typeface="Times New Roman" panose="02020603050405020304" pitchFamily="18" charset="0"/>
                <a:cs typeface="Times New Roman" panose="02020603050405020304" pitchFamily="18" charset="0"/>
              </a:rPr>
              <a:t>радиус сферы, если </a:t>
            </a:r>
            <a:r>
              <a:rPr lang="ru-RU" sz="1100" dirty="0">
                <a:latin typeface="Times New Roman" panose="02020603050405020304" pitchFamily="18" charset="0"/>
                <a:cs typeface="Times New Roman" panose="02020603050405020304" pitchFamily="18" charset="0"/>
              </a:rPr>
              <a:t>в момент отрыва от </a:t>
            </a:r>
            <a:r>
              <a:rPr lang="ru-RU" sz="1100" dirty="0" smtClean="0">
                <a:latin typeface="Times New Roman" panose="02020603050405020304" pitchFamily="18" charset="0"/>
                <a:cs typeface="Times New Roman" panose="02020603050405020304" pitchFamily="18" charset="0"/>
              </a:rPr>
              <a:t>сферы тело имело скорость, равную 5 м/с </a:t>
            </a:r>
            <a:r>
              <a:rPr lang="ru-RU" sz="1100" dirty="0">
                <a:latin typeface="Times New Roman" panose="02020603050405020304" pitchFamily="18" charset="0"/>
                <a:cs typeface="Times New Roman" panose="02020603050405020304" pitchFamily="18" charset="0"/>
              </a:rPr>
              <a:t>. Сопротивлением воздуха пренебречь.</a:t>
            </a:r>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4" name="Рисунок 3"/>
          <p:cNvPicPr/>
          <p:nvPr/>
        </p:nvPicPr>
        <p:blipFill rotWithShape="1">
          <a:blip r:embed="rId2">
            <a:extLst>
              <a:ext uri="{28A0092B-C50C-407E-A947-70E740481C1C}">
                <a14:useLocalDpi xmlns:a14="http://schemas.microsoft.com/office/drawing/2010/main" val="0"/>
              </a:ext>
            </a:extLst>
          </a:blip>
          <a:srcRect l="22596" r="25481" b="82000"/>
          <a:stretch/>
        </p:blipFill>
        <p:spPr bwMode="auto">
          <a:xfrm>
            <a:off x="4775534" y="384633"/>
            <a:ext cx="1028700" cy="685800"/>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a:blip r:embed="rId3" cstate="print">
            <a:extLst>
              <a:ext uri="{28A0092B-C50C-407E-A947-70E740481C1C}">
                <a14:useLocalDpi xmlns:a14="http://schemas.microsoft.com/office/drawing/2010/main" val="0"/>
              </a:ext>
            </a:extLst>
          </a:blip>
          <a:stretch>
            <a:fillRect/>
          </a:stretch>
        </p:blipFill>
        <p:spPr>
          <a:xfrm>
            <a:off x="1990987" y="2215653"/>
            <a:ext cx="2270185" cy="548568"/>
          </a:xfrm>
          <a:prstGeom prst="rect">
            <a:avLst/>
          </a:prstGeom>
        </p:spPr>
      </p:pic>
      <p:pic>
        <p:nvPicPr>
          <p:cNvPr id="6" name="Рисунок 5"/>
          <p:cNvPicPr/>
          <p:nvPr/>
        </p:nvPicPr>
        <p:blipFill rotWithShape="1">
          <a:blip r:embed="rId4">
            <a:extLst>
              <a:ext uri="{28A0092B-C50C-407E-A947-70E740481C1C}">
                <a14:useLocalDpi xmlns:a14="http://schemas.microsoft.com/office/drawing/2010/main" val="0"/>
              </a:ext>
            </a:extLst>
          </a:blip>
          <a:srcRect b="76721"/>
          <a:stretch/>
        </p:blipFill>
        <p:spPr bwMode="auto">
          <a:xfrm>
            <a:off x="3928079" y="3555198"/>
            <a:ext cx="2114550" cy="782320"/>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5">
            <a:extLst>
              <a:ext uri="{28A0092B-C50C-407E-A947-70E740481C1C}">
                <a14:useLocalDpi xmlns:a14="http://schemas.microsoft.com/office/drawing/2010/main" val="0"/>
              </a:ext>
            </a:extLst>
          </a:blip>
          <a:srcRect t="1307" b="75501"/>
          <a:stretch/>
        </p:blipFill>
        <p:spPr bwMode="auto">
          <a:xfrm>
            <a:off x="162307" y="4998406"/>
            <a:ext cx="1804035" cy="1007745"/>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6839712" y="384633"/>
            <a:ext cx="5102352" cy="7417415"/>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45д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Небольшой кубик массой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 1,5 кг начинает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скользить с высоты Н = 2,45 м с </a:t>
            </a:r>
            <a:r>
              <a:rPr lang="ru-RU" sz="1100" dirty="0">
                <a:latin typeface="Times New Roman" panose="02020603050405020304" pitchFamily="18" charset="0"/>
                <a:cs typeface="Times New Roman" panose="02020603050405020304" pitchFamily="18" charset="0"/>
              </a:rPr>
              <a:t>нулевой начальной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скоростью </a:t>
            </a:r>
            <a:r>
              <a:rPr lang="ru-RU" sz="1100" dirty="0">
                <a:latin typeface="Times New Roman" panose="02020603050405020304" pitchFamily="18" charset="0"/>
                <a:cs typeface="Times New Roman" panose="02020603050405020304" pitchFamily="18" charset="0"/>
              </a:rPr>
              <a:t>по гладкой </a:t>
            </a:r>
            <a:r>
              <a:rPr lang="ru-RU" sz="1100" dirty="0" smtClean="0">
                <a:latin typeface="Times New Roman" panose="02020603050405020304" pitchFamily="18" charset="0"/>
                <a:cs typeface="Times New Roman" panose="02020603050405020304" pitchFamily="18" charset="0"/>
              </a:rPr>
              <a:t>горке</a:t>
            </a:r>
            <a:r>
              <a:rPr lang="ru-RU" sz="1100" dirty="0">
                <a:latin typeface="Times New Roman" panose="02020603050405020304" pitchFamily="18" charset="0"/>
                <a:cs typeface="Times New Roman" panose="02020603050405020304" pitchFamily="18" charset="0"/>
              </a:rPr>
              <a:t>, переходящей в «мертвую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петлю</a:t>
            </a:r>
            <a:r>
              <a:rPr lang="ru-RU" sz="1100" dirty="0">
                <a:latin typeface="Times New Roman" panose="02020603050405020304" pitchFamily="18" charset="0"/>
                <a:cs typeface="Times New Roman" panose="02020603050405020304" pitchFamily="18" charset="0"/>
              </a:rPr>
              <a:t>» радиусом </a:t>
            </a:r>
            <a:r>
              <a:rPr lang="en-US" sz="1100" dirty="0">
                <a:latin typeface="Times New Roman" panose="02020603050405020304" pitchFamily="18" charset="0"/>
                <a:cs typeface="Times New Roman" panose="02020603050405020304" pitchFamily="18" charset="0"/>
              </a:rPr>
              <a:t>R </a:t>
            </a:r>
            <a:r>
              <a:rPr lang="ru-RU" sz="1100" dirty="0">
                <a:latin typeface="Times New Roman" panose="02020603050405020304" pitchFamily="18" charset="0"/>
                <a:cs typeface="Times New Roman" panose="02020603050405020304" pitchFamily="18" charset="0"/>
              </a:rPr>
              <a:t>= 1,5 м. Н</a:t>
            </a:r>
            <a:r>
              <a:rPr lang="ru-RU" sz="1100" dirty="0" smtClean="0">
                <a:latin typeface="Times New Roman" panose="02020603050405020304" pitchFamily="18" charset="0"/>
                <a:cs typeface="Times New Roman" panose="02020603050405020304" pitchFamily="18" charset="0"/>
              </a:rPr>
              <a:t>а </a:t>
            </a:r>
            <a:r>
              <a:rPr lang="ru-RU" sz="1100" dirty="0">
                <a:latin typeface="Times New Roman" panose="02020603050405020304" pitchFamily="18" charset="0"/>
                <a:cs typeface="Times New Roman" panose="02020603050405020304" pitchFamily="18" charset="0"/>
              </a:rPr>
              <a:t>какой </a:t>
            </a:r>
            <a:r>
              <a:rPr lang="ru-RU" sz="1100" dirty="0" smtClean="0">
                <a:latin typeface="Times New Roman" panose="02020603050405020304" pitchFamily="18" charset="0"/>
                <a:cs typeface="Times New Roman" panose="02020603050405020304" pitchFamily="18" charset="0"/>
              </a:rPr>
              <a:t>высоте </a:t>
            </a:r>
            <a:r>
              <a:rPr lang="en-US" sz="1100" dirty="0" smtClean="0">
                <a:latin typeface="Times New Roman" panose="02020603050405020304" pitchFamily="18" charset="0"/>
                <a:cs typeface="Times New Roman" panose="02020603050405020304" pitchFamily="18" charset="0"/>
              </a:rPr>
              <a:t>h</a:t>
            </a:r>
            <a:r>
              <a:rPr lang="ru-RU" sz="1100" dirty="0" smtClean="0">
                <a:latin typeface="Times New Roman" panose="02020603050405020304" pitchFamily="18" charset="0"/>
                <a:cs typeface="Times New Roman" panose="02020603050405020304" pitchFamily="18" charset="0"/>
              </a:rPr>
              <a:t> от нижней</a:t>
            </a:r>
          </a:p>
          <a:p>
            <a:r>
              <a:rPr lang="ru-RU" sz="1100" dirty="0" smtClean="0">
                <a:latin typeface="Times New Roman" panose="02020603050405020304" pitchFamily="18" charset="0"/>
                <a:cs typeface="Times New Roman" panose="02020603050405020304" pitchFamily="18" charset="0"/>
              </a:rPr>
              <a:t>точки петли сила </a:t>
            </a:r>
            <a:r>
              <a:rPr lang="ru-RU" sz="1100" dirty="0">
                <a:latin typeface="Times New Roman" panose="02020603050405020304" pitchFamily="18" charset="0"/>
                <a:cs typeface="Times New Roman" panose="02020603050405020304" pitchFamily="18" charset="0"/>
              </a:rPr>
              <a:t>давления кубика на </a:t>
            </a:r>
            <a:r>
              <a:rPr lang="ru-RU" sz="1100" dirty="0" smtClean="0">
                <a:latin typeface="Times New Roman" panose="02020603050405020304" pitchFamily="18" charset="0"/>
                <a:cs typeface="Times New Roman" panose="02020603050405020304" pitchFamily="18" charset="0"/>
              </a:rPr>
              <a:t>стенку </a:t>
            </a:r>
            <a:r>
              <a:rPr lang="ru-RU" sz="1100" dirty="0">
                <a:latin typeface="Times New Roman" panose="02020603050405020304" pitchFamily="18" charset="0"/>
                <a:cs typeface="Times New Roman" panose="02020603050405020304" pitchFamily="18" charset="0"/>
              </a:rPr>
              <a:t>петли </a:t>
            </a:r>
            <a:r>
              <a:rPr lang="en-US" sz="1100" dirty="0">
                <a:latin typeface="Times New Roman" panose="02020603050405020304" pitchFamily="18" charset="0"/>
                <a:cs typeface="Times New Roman" panose="02020603050405020304" pitchFamily="18" charset="0"/>
              </a:rPr>
              <a:t>F</a:t>
            </a:r>
            <a:r>
              <a:rPr lang="ru-RU" sz="1100" dirty="0">
                <a:latin typeface="Times New Roman" panose="02020603050405020304" pitchFamily="18" charset="0"/>
                <a:cs typeface="Times New Roman" panose="02020603050405020304" pitchFamily="18" charset="0"/>
              </a:rPr>
              <a:t> = 4 Н? </a:t>
            </a:r>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46д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Шарик </a:t>
            </a:r>
            <a:r>
              <a:rPr lang="ru-RU" sz="1100" dirty="0">
                <a:latin typeface="Times New Roman" panose="02020603050405020304" pitchFamily="18" charset="0"/>
                <a:cs typeface="Times New Roman" panose="02020603050405020304" pitchFamily="18" charset="0"/>
              </a:rPr>
              <a:t>падает с высоты Н = </a:t>
            </a:r>
            <a:r>
              <a:rPr lang="ru-RU" sz="1100" dirty="0" smtClean="0">
                <a:latin typeface="Times New Roman" panose="02020603050405020304" pitchFamily="18" charset="0"/>
                <a:cs typeface="Times New Roman" panose="02020603050405020304" pitchFamily="18" charset="0"/>
              </a:rPr>
              <a:t>2 </a:t>
            </a:r>
            <a:r>
              <a:rPr lang="ru-RU" sz="1100" dirty="0">
                <a:latin typeface="Times New Roman" panose="02020603050405020304" pitchFamily="18" charset="0"/>
                <a:cs typeface="Times New Roman" panose="02020603050405020304" pitchFamily="18" charset="0"/>
              </a:rPr>
              <a:t>м над поверхностью Земли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из </a:t>
            </a:r>
            <a:r>
              <a:rPr lang="ru-RU" sz="1100" dirty="0">
                <a:latin typeface="Times New Roman" panose="02020603050405020304" pitchFamily="18" charset="0"/>
                <a:cs typeface="Times New Roman" panose="02020603050405020304" pitchFamily="18" charset="0"/>
              </a:rPr>
              <a:t>состояния покоя. На высоте </a:t>
            </a:r>
            <a:r>
              <a:rPr lang="en-US" sz="1100" dirty="0">
                <a:latin typeface="Times New Roman" panose="02020603050405020304" pitchFamily="18" charset="0"/>
                <a:cs typeface="Times New Roman" panose="02020603050405020304" pitchFamily="18" charset="0"/>
              </a:rPr>
              <a:t>h</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1 </a:t>
            </a:r>
            <a:r>
              <a:rPr lang="ru-RU" sz="1100" dirty="0">
                <a:latin typeface="Times New Roman" panose="02020603050405020304" pitchFamily="18" charset="0"/>
                <a:cs typeface="Times New Roman" panose="02020603050405020304" pitchFamily="18" charset="0"/>
              </a:rPr>
              <a:t>м он абсолютно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упруго </a:t>
            </a:r>
            <a:r>
              <a:rPr lang="ru-RU" sz="1100" dirty="0">
                <a:latin typeface="Times New Roman" panose="02020603050405020304" pitchFamily="18" charset="0"/>
                <a:cs typeface="Times New Roman" panose="02020603050405020304" pitchFamily="18" charset="0"/>
              </a:rPr>
              <a:t>ударяется о доску, расположенную под углом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к </a:t>
            </a:r>
            <a:r>
              <a:rPr lang="ru-RU" sz="1100" dirty="0">
                <a:latin typeface="Times New Roman" panose="02020603050405020304" pitchFamily="18" charset="0"/>
                <a:cs typeface="Times New Roman" panose="02020603050405020304" pitchFamily="18" charset="0"/>
              </a:rPr>
              <a:t>горизонту. </a:t>
            </a:r>
            <a:r>
              <a:rPr lang="ru-RU" sz="1100" dirty="0" smtClean="0">
                <a:latin typeface="Times New Roman" panose="02020603050405020304" pitchFamily="18" charset="0"/>
                <a:cs typeface="Times New Roman" panose="02020603050405020304" pitchFamily="18" charset="0"/>
              </a:rPr>
              <a:t>После этого </a:t>
            </a:r>
            <a:r>
              <a:rPr lang="ru-RU" sz="1100" dirty="0">
                <a:latin typeface="Times New Roman" panose="02020603050405020304" pitchFamily="18" charset="0"/>
                <a:cs typeface="Times New Roman" panose="02020603050405020304" pitchFamily="18" charset="0"/>
              </a:rPr>
              <a:t>удара </a:t>
            </a:r>
            <a:r>
              <a:rPr lang="ru-RU" sz="1100" dirty="0" smtClean="0">
                <a:latin typeface="Times New Roman" panose="02020603050405020304" pitchFamily="18" charset="0"/>
                <a:cs typeface="Times New Roman" panose="02020603050405020304" pitchFamily="18" charset="0"/>
              </a:rPr>
              <a:t>шарик поднялся на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максимальную </a:t>
            </a:r>
            <a:r>
              <a:rPr lang="ru-RU" sz="1100" dirty="0">
                <a:latin typeface="Times New Roman" panose="02020603050405020304" pitchFamily="18" charset="0"/>
                <a:cs typeface="Times New Roman" panose="02020603050405020304" pitchFamily="18" charset="0"/>
              </a:rPr>
              <a:t>высоту </a:t>
            </a:r>
            <a:r>
              <a:rPr lang="en-US" sz="1100" dirty="0">
                <a:latin typeface="Times New Roman" panose="02020603050405020304" pitchFamily="18" charset="0"/>
                <a:cs typeface="Times New Roman" panose="02020603050405020304" pitchFamily="18" charset="0"/>
              </a:rPr>
              <a:t>h</a:t>
            </a:r>
            <a:r>
              <a:rPr lang="ru-RU" sz="1100" baseline="-25000" dirty="0" smtClean="0">
                <a:latin typeface="Times New Roman" panose="02020603050405020304" pitchFamily="18" charset="0"/>
                <a:cs typeface="Times New Roman" panose="02020603050405020304" pitchFamily="18" charset="0"/>
              </a:rPr>
              <a:t>1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1,25 м от поверхности Земли.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Какой угол </a:t>
            </a:r>
            <a:r>
              <a:rPr lang="el-GR" sz="1100" dirty="0" smtClean="0">
                <a:latin typeface="Times New Roman" panose="02020603050405020304" pitchFamily="18" charset="0"/>
                <a:cs typeface="Times New Roman" panose="02020603050405020304" pitchFamily="18" charset="0"/>
              </a:rPr>
              <a:t>α</a:t>
            </a:r>
            <a:r>
              <a:rPr lang="ru-RU" sz="1100" dirty="0" smtClean="0">
                <a:latin typeface="Times New Roman" panose="02020603050405020304" pitchFamily="18" charset="0"/>
                <a:cs typeface="Times New Roman" panose="02020603050405020304" pitchFamily="18" charset="0"/>
              </a:rPr>
              <a:t> составляет доска с горизонтом?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Сопротивлением </a:t>
            </a:r>
            <a:r>
              <a:rPr lang="ru-RU" sz="1100" dirty="0">
                <a:latin typeface="Times New Roman" panose="02020603050405020304" pitchFamily="18" charset="0"/>
                <a:cs typeface="Times New Roman" panose="02020603050405020304" pitchFamily="18" charset="0"/>
              </a:rPr>
              <a:t>воздуха пренебречь</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47д.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Два небольших груза массами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2</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и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a:t>
            </a:r>
            <a:r>
              <a:rPr lang="en-US" sz="1100" dirty="0">
                <a:latin typeface="Times New Roman" panose="02020603050405020304" pitchFamily="18" charset="0"/>
                <a:cs typeface="Times New Roman" panose="02020603050405020304" pitchFamily="18" charset="0"/>
              </a:rPr>
              <a:t>m </a:t>
            </a:r>
            <a:r>
              <a:rPr lang="ru-RU" sz="1100" dirty="0">
                <a:latin typeface="Times New Roman" panose="02020603050405020304" pitchFamily="18" charset="0"/>
                <a:cs typeface="Times New Roman" panose="02020603050405020304" pitchFamily="18" charset="0"/>
              </a:rPr>
              <a:t>= 30 г закреплены на невесомом жестком стержне длиной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Стержень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может </a:t>
            </a:r>
            <a:r>
              <a:rPr lang="ru-RU" sz="1100" dirty="0">
                <a:latin typeface="Times New Roman" panose="02020603050405020304" pitchFamily="18" charset="0"/>
                <a:cs typeface="Times New Roman" panose="02020603050405020304" pitchFamily="18" charset="0"/>
              </a:rPr>
              <a:t>вращаться без трения вокруг горизонтальной оси,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проходящей </a:t>
            </a:r>
            <a:r>
              <a:rPr lang="ru-RU" sz="1100" dirty="0">
                <a:latin typeface="Times New Roman" panose="02020603050405020304" pitchFamily="18" charset="0"/>
                <a:cs typeface="Times New Roman" panose="02020603050405020304" pitchFamily="18" charset="0"/>
              </a:rPr>
              <a:t>через точку О, расположенную между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грузами</a:t>
            </a:r>
            <a:r>
              <a:rPr lang="ru-RU" sz="1100" dirty="0">
                <a:latin typeface="Times New Roman" panose="02020603050405020304" pitchFamily="18" charset="0"/>
                <a:cs typeface="Times New Roman" panose="02020603050405020304" pitchFamily="18" charset="0"/>
              </a:rPr>
              <a:t>. Стержень удерживают в горизонтальном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положении </a:t>
            </a:r>
            <a:r>
              <a:rPr lang="ru-RU" sz="1100" dirty="0">
                <a:latin typeface="Times New Roman" panose="02020603050405020304" pitchFamily="18" charset="0"/>
                <a:cs typeface="Times New Roman" panose="02020603050405020304" pitchFamily="18" charset="0"/>
              </a:rPr>
              <a:t>и отпускают без точка. Найдите модуль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силы </a:t>
            </a:r>
            <a:r>
              <a:rPr lang="en-US" sz="1100" dirty="0">
                <a:latin typeface="Times New Roman" panose="02020603050405020304" pitchFamily="18" charset="0"/>
                <a:cs typeface="Times New Roman" panose="02020603050405020304" pitchFamily="18" charset="0"/>
              </a:rPr>
              <a:t>F</a:t>
            </a:r>
            <a:r>
              <a:rPr lang="ru-RU" sz="1100" dirty="0">
                <a:latin typeface="Times New Roman" panose="02020603050405020304" pitchFamily="18" charset="0"/>
                <a:cs typeface="Times New Roman" panose="02020603050405020304" pitchFamily="18" charset="0"/>
              </a:rPr>
              <a:t>, с которой груз </a:t>
            </a:r>
            <a:r>
              <a:rPr lang="en-US" sz="1100" dirty="0" smtClean="0">
                <a:latin typeface="Times New Roman" panose="02020603050405020304" pitchFamily="18" charset="0"/>
                <a:cs typeface="Times New Roman" panose="02020603050405020304" pitchFamily="18" charset="0"/>
              </a:rPr>
              <a:t>m</a:t>
            </a:r>
            <a:r>
              <a:rPr lang="ru-RU" sz="1400" baseline="-25000" dirty="0">
                <a:latin typeface="Times New Roman" panose="02020603050405020304" pitchFamily="18" charset="0"/>
                <a:cs typeface="Times New Roman" panose="02020603050405020304" pitchFamily="18" charset="0"/>
              </a:rPr>
              <a:t>₂</a:t>
            </a:r>
            <a:r>
              <a:rPr lang="ru-RU" sz="14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действует на стержень в тот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момент</a:t>
            </a:r>
            <a:r>
              <a:rPr lang="ru-RU" sz="1100" dirty="0">
                <a:latin typeface="Times New Roman" panose="02020603050405020304" pitchFamily="18" charset="0"/>
                <a:cs typeface="Times New Roman" panose="02020603050405020304" pitchFamily="18" charset="0"/>
              </a:rPr>
              <a:t>, когда он проходит положение равновесия.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Расстояние </a:t>
            </a:r>
            <a:r>
              <a:rPr lang="ru-RU" sz="1100" dirty="0">
                <a:latin typeface="Times New Roman" panose="02020603050405020304" pitchFamily="18" charset="0"/>
                <a:cs typeface="Times New Roman" panose="02020603050405020304" pitchFamily="18" charset="0"/>
              </a:rPr>
              <a:t>от точки О до груза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равно </a:t>
            </a:r>
            <a:r>
              <a:rPr lang="en-US" sz="1100" dirty="0">
                <a:latin typeface="Times New Roman" panose="02020603050405020304" pitchFamily="18" charset="0"/>
                <a:cs typeface="Times New Roman" panose="02020603050405020304" pitchFamily="18" charset="0"/>
              </a:rPr>
              <a:t>L</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2</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/3</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48д.</a:t>
            </a:r>
            <a:r>
              <a:rPr lang="ru-RU" sz="1100" dirty="0" smtClean="0">
                <a:latin typeface="Times New Roman" panose="02020603050405020304" pitchFamily="18" charset="0"/>
                <a:cs typeface="Times New Roman" panose="02020603050405020304" pitchFamily="18" charset="0"/>
              </a:rPr>
              <a:t> Горка </a:t>
            </a:r>
            <a:r>
              <a:rPr lang="ru-RU" sz="1100" dirty="0">
                <a:latin typeface="Times New Roman" panose="02020603050405020304" pitchFamily="18" charset="0"/>
                <a:cs typeface="Times New Roman" panose="02020603050405020304" pitchFamily="18" charset="0"/>
              </a:rPr>
              <a:t>с двумя вершинами, высоты </a:t>
            </a:r>
            <a:r>
              <a:rPr lang="ru-RU" sz="1100" dirty="0" smtClean="0">
                <a:latin typeface="Times New Roman" panose="02020603050405020304" pitchFamily="18" charset="0"/>
                <a:cs typeface="Times New Roman" panose="02020603050405020304" pitchFamily="18" charset="0"/>
              </a:rPr>
              <a:t>которых </a:t>
            </a:r>
            <a:r>
              <a:rPr lang="en-US" sz="1100" dirty="0">
                <a:latin typeface="Times New Roman" panose="02020603050405020304" pitchFamily="18" charset="0"/>
                <a:cs typeface="Times New Roman" panose="02020603050405020304" pitchFamily="18" charset="0"/>
              </a:rPr>
              <a:t>h </a:t>
            </a:r>
            <a:r>
              <a:rPr lang="ru-RU" sz="1100" dirty="0">
                <a:latin typeface="Times New Roman" panose="02020603050405020304" pitchFamily="18" charset="0"/>
                <a:cs typeface="Times New Roman" panose="02020603050405020304" pitchFamily="18" charset="0"/>
              </a:rPr>
              <a:t>и </a:t>
            </a:r>
            <a:r>
              <a:rPr lang="ru-RU" sz="1100" dirty="0" smtClean="0">
                <a:latin typeface="Times New Roman" panose="02020603050405020304" pitchFamily="18" charset="0"/>
                <a:cs typeface="Times New Roman" panose="02020603050405020304" pitchFamily="18" charset="0"/>
              </a:rPr>
              <a:t>3</a:t>
            </a:r>
            <a:r>
              <a:rPr lang="en-US" sz="1100" dirty="0" smtClean="0">
                <a:latin typeface="Times New Roman" panose="02020603050405020304" pitchFamily="18" charset="0"/>
                <a:cs typeface="Times New Roman" panose="02020603050405020304" pitchFamily="18" charset="0"/>
              </a:rPr>
              <a:t>h</a:t>
            </a:r>
            <a:r>
              <a:rPr lang="ru-RU" sz="1100" dirty="0" smtClean="0">
                <a:latin typeface="Times New Roman" panose="02020603050405020304" pitchFamily="18" charset="0"/>
                <a:cs typeface="Times New Roman" panose="02020603050405020304" pitchFamily="18" charset="0"/>
              </a:rPr>
              <a:t>, покоится</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 гладкой горизонтальной </a:t>
            </a:r>
            <a:r>
              <a:rPr lang="ru-RU" sz="1100" dirty="0">
                <a:latin typeface="Times New Roman" panose="02020603050405020304" pitchFamily="18" charset="0"/>
                <a:cs typeface="Times New Roman" panose="02020603050405020304" pitchFamily="18" charset="0"/>
              </a:rPr>
              <a:t>поверхности </a:t>
            </a:r>
            <a:r>
              <a:rPr lang="ru-RU" sz="1100" dirty="0" smtClean="0">
                <a:latin typeface="Times New Roman" panose="02020603050405020304" pitchFamily="18" charset="0"/>
                <a:cs typeface="Times New Roman" panose="02020603050405020304" pitchFamily="18" charset="0"/>
              </a:rPr>
              <a:t>стола.</a:t>
            </a:r>
            <a:endParaRPr lang="ru-RU" sz="1100" dirty="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правой вершине </a:t>
            </a:r>
            <a:r>
              <a:rPr lang="ru-RU" sz="1100" dirty="0" smtClean="0">
                <a:latin typeface="Times New Roman" panose="02020603050405020304" pitchFamily="18" charset="0"/>
                <a:cs typeface="Times New Roman" panose="02020603050405020304" pitchFamily="18" charset="0"/>
              </a:rPr>
              <a:t>горки находится шайба,</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масса которой в 12 раз меньше массы горки.</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От </a:t>
            </a:r>
            <a:r>
              <a:rPr lang="ru-RU" sz="1100" dirty="0">
                <a:latin typeface="Times New Roman" panose="02020603050405020304" pitchFamily="18" charset="0"/>
                <a:cs typeface="Times New Roman" panose="02020603050405020304" pitchFamily="18" charset="0"/>
              </a:rPr>
              <a:t>незначительного толчка </a:t>
            </a:r>
            <a:r>
              <a:rPr lang="ru-RU" sz="1100" dirty="0" smtClean="0">
                <a:latin typeface="Times New Roman" panose="02020603050405020304" pitchFamily="18" charset="0"/>
                <a:cs typeface="Times New Roman" panose="02020603050405020304" pitchFamily="18" charset="0"/>
              </a:rPr>
              <a:t>шайба </a:t>
            </a:r>
            <a:r>
              <a:rPr lang="ru-RU" sz="1100" dirty="0">
                <a:latin typeface="Times New Roman" panose="02020603050405020304" pitchFamily="18" charset="0"/>
                <a:cs typeface="Times New Roman" panose="02020603050405020304" pitchFamily="18" charset="0"/>
              </a:rPr>
              <a:t>и горка приходят в движение, причем </a:t>
            </a:r>
            <a:r>
              <a:rPr lang="ru-RU" sz="1100" dirty="0" smtClean="0">
                <a:latin typeface="Times New Roman" panose="02020603050405020304" pitchFamily="18" charset="0"/>
                <a:cs typeface="Times New Roman" panose="02020603050405020304" pitchFamily="18" charset="0"/>
              </a:rPr>
              <a:t>шайба </a:t>
            </a:r>
            <a:r>
              <a:rPr lang="ru-RU" sz="1100" dirty="0">
                <a:latin typeface="Times New Roman" panose="02020603050405020304" pitchFamily="18" charset="0"/>
                <a:cs typeface="Times New Roman" panose="02020603050405020304" pitchFamily="18" charset="0"/>
              </a:rPr>
              <a:t>движется влево, не отрываясь от гладкой поверхности горки, а поступательно движущаяся горка не отрывается от стола. </a:t>
            </a:r>
            <a:r>
              <a:rPr lang="ru-RU" sz="1100" dirty="0" smtClean="0">
                <a:latin typeface="Times New Roman" panose="02020603050405020304" pitchFamily="18" charset="0"/>
                <a:cs typeface="Times New Roman" panose="02020603050405020304" pitchFamily="18" charset="0"/>
              </a:rPr>
              <a:t>Найдите скорость горки в тот момент, когда шайба окажется </a:t>
            </a:r>
            <a:r>
              <a:rPr lang="ru-RU" sz="1100" dirty="0">
                <a:latin typeface="Times New Roman" panose="02020603050405020304" pitchFamily="18" charset="0"/>
                <a:cs typeface="Times New Roman" panose="02020603050405020304" pitchFamily="18" charset="0"/>
              </a:rPr>
              <a:t>на левой вершине </a:t>
            </a:r>
            <a:r>
              <a:rPr lang="ru-RU" sz="1100" dirty="0" smtClean="0">
                <a:latin typeface="Times New Roman" panose="02020603050405020304" pitchFamily="18" charset="0"/>
                <a:cs typeface="Times New Roman" panose="02020603050405020304" pitchFamily="18" charset="0"/>
              </a:rPr>
              <a:t>горки. </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49д.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После точка льдинка закатилась в яму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 </a:t>
            </a:r>
            <a:r>
              <a:rPr lang="ru-RU" sz="1100" dirty="0">
                <a:latin typeface="Times New Roman" panose="02020603050405020304" pitchFamily="18" charset="0"/>
                <a:cs typeface="Times New Roman" panose="02020603050405020304" pitchFamily="18" charset="0"/>
              </a:rPr>
              <a:t>гладкими стенками, в которой она может двигаться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практически </a:t>
            </a:r>
            <a:r>
              <a:rPr lang="ru-RU" sz="1100" dirty="0">
                <a:latin typeface="Times New Roman" panose="02020603050405020304" pitchFamily="18" charset="0"/>
                <a:cs typeface="Times New Roman" panose="02020603050405020304" pitchFamily="18" charset="0"/>
              </a:rPr>
              <a:t>без трения. На рисунке приведен график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зависимости </a:t>
            </a:r>
            <a:r>
              <a:rPr lang="ru-RU" sz="1100" dirty="0">
                <a:latin typeface="Times New Roman" panose="02020603050405020304" pitchFamily="18" charset="0"/>
                <a:cs typeface="Times New Roman" panose="02020603050405020304" pitchFamily="18" charset="0"/>
              </a:rPr>
              <a:t>энергии взаимодействия льдинки с Землей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от </a:t>
            </a:r>
            <a:r>
              <a:rPr lang="ru-RU" sz="1100" dirty="0">
                <a:latin typeface="Times New Roman" panose="02020603050405020304" pitchFamily="18" charset="0"/>
                <a:cs typeface="Times New Roman" panose="02020603050405020304" pitchFamily="18" charset="0"/>
              </a:rPr>
              <a:t>её координаты в яме. В некоторый момент времени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льдинка </a:t>
            </a:r>
            <a:r>
              <a:rPr lang="ru-RU" sz="1100" dirty="0">
                <a:latin typeface="Times New Roman" panose="02020603050405020304" pitchFamily="18" charset="0"/>
                <a:cs typeface="Times New Roman" panose="02020603050405020304" pitchFamily="18" charset="0"/>
              </a:rPr>
              <a:t>находилась в точке А с координатой х = </a:t>
            </a:r>
            <a:r>
              <a:rPr lang="ru-RU" sz="1100" dirty="0" smtClean="0">
                <a:latin typeface="Times New Roman" panose="02020603050405020304" pitchFamily="18" charset="0"/>
                <a:cs typeface="Times New Roman" panose="02020603050405020304" pitchFamily="18" charset="0"/>
              </a:rPr>
              <a:t>10 </a:t>
            </a:r>
            <a:r>
              <a:rPr lang="ru-RU" sz="1100" dirty="0">
                <a:latin typeface="Times New Roman" panose="02020603050405020304" pitchFamily="18" charset="0"/>
                <a:cs typeface="Times New Roman" panose="02020603050405020304" pitchFamily="18" charset="0"/>
              </a:rPr>
              <a:t>см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и двигалась </a:t>
            </a:r>
            <a:r>
              <a:rPr lang="ru-RU" sz="1100" dirty="0">
                <a:latin typeface="Times New Roman" panose="02020603050405020304" pitchFamily="18" charset="0"/>
                <a:cs typeface="Times New Roman" panose="02020603050405020304" pitchFamily="18" charset="0"/>
              </a:rPr>
              <a:t>налево, имея кинетическую энергию, равную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2 </a:t>
            </a:r>
            <a:r>
              <a:rPr lang="ru-RU" sz="1100" dirty="0">
                <a:latin typeface="Times New Roman" panose="02020603050405020304" pitchFamily="18" charset="0"/>
                <a:cs typeface="Times New Roman" panose="02020603050405020304" pitchFamily="18" charset="0"/>
              </a:rPr>
              <a:t>Дж. Сможет ли льдинка выскользнуть из ямы?  </a:t>
            </a: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9" name="Рисунок 8"/>
          <p:cNvPicPr/>
          <p:nvPr/>
        </p:nvPicPr>
        <p:blipFill rotWithShape="1">
          <a:blip r:embed="rId6" cstate="print">
            <a:extLst>
              <a:ext uri="{28A0092B-C50C-407E-A947-70E740481C1C}">
                <a14:useLocalDpi xmlns:a14="http://schemas.microsoft.com/office/drawing/2010/main" val="0"/>
              </a:ext>
            </a:extLst>
          </a:blip>
          <a:srcRect t="56572" r="8247" b="4776"/>
          <a:stretch/>
        </p:blipFill>
        <p:spPr bwMode="auto">
          <a:xfrm>
            <a:off x="10544175" y="336055"/>
            <a:ext cx="1619250" cy="782955"/>
          </a:xfrm>
          <a:prstGeom prst="rect">
            <a:avLst/>
          </a:prstGeom>
          <a:ln>
            <a:noFill/>
          </a:ln>
          <a:extLst>
            <a:ext uri="{53640926-AAD7-44D8-BBD7-CCE9431645EC}">
              <a14:shadowObscured xmlns:a14="http://schemas.microsoft.com/office/drawing/2010/main"/>
            </a:ext>
          </a:extLst>
        </p:spPr>
      </p:pic>
      <p:pic>
        <p:nvPicPr>
          <p:cNvPr id="10" name="Рисунок 9"/>
          <p:cNvPicPr/>
          <p:nvPr/>
        </p:nvPicPr>
        <p:blipFill rotWithShape="1">
          <a:blip r:embed="rId7">
            <a:extLst>
              <a:ext uri="{28A0092B-C50C-407E-A947-70E740481C1C}">
                <a14:useLocalDpi xmlns:a14="http://schemas.microsoft.com/office/drawing/2010/main" val="0"/>
              </a:ext>
            </a:extLst>
          </a:blip>
          <a:srcRect t="26606" b="47646"/>
          <a:stretch/>
        </p:blipFill>
        <p:spPr bwMode="auto">
          <a:xfrm>
            <a:off x="6954017" y="1585585"/>
            <a:ext cx="1176020" cy="872490"/>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a:blip r:embed="rId8">
            <a:extLst>
              <a:ext uri="{28A0092B-C50C-407E-A947-70E740481C1C}">
                <a14:useLocalDpi xmlns:a14="http://schemas.microsoft.com/office/drawing/2010/main" val="0"/>
              </a:ext>
            </a:extLst>
          </a:blip>
          <a:stretch>
            <a:fillRect/>
          </a:stretch>
        </p:blipFill>
        <p:spPr>
          <a:xfrm>
            <a:off x="10248709" y="2935743"/>
            <a:ext cx="1804035" cy="859155"/>
          </a:xfrm>
          <a:prstGeom prst="rect">
            <a:avLst/>
          </a:prstGeom>
        </p:spPr>
      </p:pic>
      <p:pic>
        <p:nvPicPr>
          <p:cNvPr id="12" name="Рисунок 11"/>
          <p:cNvPicPr/>
          <p:nvPr/>
        </p:nvPicPr>
        <p:blipFill rotWithShape="1">
          <a:blip r:embed="rId9">
            <a:extLst>
              <a:ext uri="{28A0092B-C50C-407E-A947-70E740481C1C}">
                <a14:useLocalDpi xmlns:a14="http://schemas.microsoft.com/office/drawing/2010/main" val="0"/>
              </a:ext>
            </a:extLst>
          </a:blip>
          <a:srcRect l="25628" r="26744" b="81970"/>
          <a:stretch/>
        </p:blipFill>
        <p:spPr bwMode="auto">
          <a:xfrm>
            <a:off x="6945702" y="4188039"/>
            <a:ext cx="1804035" cy="628015"/>
          </a:xfrm>
          <a:prstGeom prst="rect">
            <a:avLst/>
          </a:prstGeom>
          <a:ln>
            <a:noFill/>
          </a:ln>
          <a:extLst>
            <a:ext uri="{53640926-AAD7-44D8-BBD7-CCE9431645EC}">
              <a14:shadowObscured xmlns:a14="http://schemas.microsoft.com/office/drawing/2010/main"/>
            </a:ext>
          </a:extLst>
        </p:spPr>
      </p:pic>
      <p:sp>
        <p:nvSpPr>
          <p:cNvPr id="14" name="Прямоугольник 13"/>
          <p:cNvSpPr/>
          <p:nvPr/>
        </p:nvSpPr>
        <p:spPr>
          <a:xfrm>
            <a:off x="8467251" y="4337518"/>
            <a:ext cx="371949" cy="392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rPr>
              <a:t>3</a:t>
            </a:r>
            <a:r>
              <a:rPr lang="en-US" sz="1100" b="1" dirty="0" smtClean="0">
                <a:solidFill>
                  <a:schemeClr val="tx1"/>
                </a:solidFill>
              </a:rPr>
              <a:t>h</a:t>
            </a:r>
            <a:r>
              <a:rPr lang="ru-RU" sz="1000" dirty="0" smtClean="0"/>
              <a:t>3</a:t>
            </a:r>
            <a:endParaRPr lang="ru-RU" sz="1000" dirty="0"/>
          </a:p>
        </p:txBody>
      </p:sp>
      <p:pic>
        <p:nvPicPr>
          <p:cNvPr id="15" name="Рисунок 14"/>
          <p:cNvPicPr>
            <a:picLocks noChangeAspect="1"/>
          </p:cNvPicPr>
          <p:nvPr/>
        </p:nvPicPr>
        <p:blipFill rotWithShape="1">
          <a:blip r:embed="rId10">
            <a:extLst>
              <a:ext uri="{28A0092B-C50C-407E-A947-70E740481C1C}">
                <a14:useLocalDpi xmlns:a14="http://schemas.microsoft.com/office/drawing/2010/main" val="0"/>
              </a:ext>
            </a:extLst>
          </a:blip>
          <a:srcRect l="26908" t="40276" r="34640"/>
          <a:stretch/>
        </p:blipFill>
        <p:spPr>
          <a:xfrm>
            <a:off x="10384033" y="5502279"/>
            <a:ext cx="1533386" cy="1036633"/>
          </a:xfrm>
          <a:prstGeom prst="rect">
            <a:avLst/>
          </a:prstGeom>
        </p:spPr>
      </p:pic>
    </p:spTree>
    <p:extLst>
      <p:ext uri="{BB962C8B-B14F-4D97-AF65-F5344CB8AC3E}">
        <p14:creationId xmlns:p14="http://schemas.microsoft.com/office/powerpoint/2010/main" val="1487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5</a:t>
            </a:fld>
            <a:endParaRPr lang="ru-RU"/>
          </a:p>
        </p:txBody>
      </p:sp>
      <p:sp>
        <p:nvSpPr>
          <p:cNvPr id="3" name="TextBox 2"/>
          <p:cNvSpPr txBox="1"/>
          <p:nvPr/>
        </p:nvSpPr>
        <p:spPr>
          <a:xfrm>
            <a:off x="211016" y="328246"/>
            <a:ext cx="6096000" cy="7032694"/>
          </a:xfrm>
          <a:prstGeom prst="rect">
            <a:avLst/>
          </a:prstGeom>
          <a:noFill/>
        </p:spPr>
        <p:txBody>
          <a:bodyPr wrap="square" rtlCol="0">
            <a:spAutoFit/>
          </a:bodyPr>
          <a:lstStyle/>
          <a:p>
            <a:pPr algn="ctr"/>
            <a:r>
              <a:rPr lang="ru-RU" sz="1100" b="1" i="1" u="sng" dirty="0">
                <a:latin typeface="Times New Roman" panose="02020603050405020304" pitchFamily="18" charset="0"/>
                <a:cs typeface="Times New Roman" panose="02020603050405020304" pitchFamily="18" charset="0"/>
              </a:rPr>
              <a:t>Статика</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50д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границе раздела двух несмешивающихся жидкостей, имеющих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плотности </a:t>
            </a:r>
            <a:r>
              <a:rPr lang="ru-RU" sz="1100" dirty="0">
                <a:latin typeface="Times New Roman" panose="02020603050405020304" pitchFamily="18" charset="0"/>
                <a:cs typeface="Times New Roman" panose="02020603050405020304" pitchFamily="18" charset="0"/>
              </a:rPr>
              <a:t>ρ</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900 </a:t>
            </a:r>
            <a:r>
              <a:rPr lang="ru-RU" sz="1100" dirty="0">
                <a:latin typeface="Times New Roman" panose="02020603050405020304" pitchFamily="18" charset="0"/>
                <a:cs typeface="Times New Roman" panose="02020603050405020304" pitchFamily="18" charset="0"/>
              </a:rPr>
              <a:t>кг/м</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и ρ</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3ρ</a:t>
            </a:r>
            <a:r>
              <a:rPr lang="ru-RU" sz="1100" baseline="-25000" dirty="0" smtClean="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плавает однородный шарик. Какой должна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быть </a:t>
            </a:r>
            <a:r>
              <a:rPr lang="ru-RU" sz="1100" dirty="0">
                <a:latin typeface="Times New Roman" panose="02020603050405020304" pitchFamily="18" charset="0"/>
                <a:cs typeface="Times New Roman" panose="02020603050405020304" pitchFamily="18" charset="0"/>
              </a:rPr>
              <a:t>плотность шарика ρ, чтобы выше границы раздела жидкостей была одна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треть </a:t>
            </a:r>
            <a:r>
              <a:rPr lang="ru-RU" sz="1100" dirty="0">
                <a:latin typeface="Times New Roman" panose="02020603050405020304" pitchFamily="18" charset="0"/>
                <a:cs typeface="Times New Roman" panose="02020603050405020304" pitchFamily="18" charset="0"/>
              </a:rPr>
              <a:t>его объема</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51д.</a:t>
            </a:r>
            <a:r>
              <a:rPr lang="ru-RU" sz="1100" u="sng"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Однородный </a:t>
            </a:r>
            <a:r>
              <a:rPr lang="ru-RU" sz="1100" dirty="0">
                <a:latin typeface="Times New Roman" panose="02020603050405020304" pitchFamily="18" charset="0"/>
                <a:cs typeface="Times New Roman" panose="02020603050405020304" pitchFamily="18" charset="0"/>
              </a:rPr>
              <a:t>тонкий стержень массой </a:t>
            </a:r>
            <a:r>
              <a:rPr lang="en-US" sz="1100" dirty="0">
                <a:latin typeface="Times New Roman" panose="02020603050405020304" pitchFamily="18" charset="0"/>
                <a:cs typeface="Times New Roman" panose="02020603050405020304" pitchFamily="18" charset="0"/>
              </a:rPr>
              <a:t>m</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одним концом</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шарнирно прикреплен к потолку, а другим концом опирается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 </a:t>
            </a:r>
            <a:r>
              <a:rPr lang="ru-RU" sz="1100" dirty="0">
                <a:latin typeface="Times New Roman" panose="02020603050405020304" pitchFamily="18" charset="0"/>
                <a:cs typeface="Times New Roman" panose="02020603050405020304" pitchFamily="18" charset="0"/>
              </a:rPr>
              <a:t>массивную горизонтальную доску, образуя с ней угол α =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30</a:t>
            </a:r>
            <a:r>
              <a:rPr lang="ru-RU" sz="1100" baseline="30000" dirty="0" smtClean="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Под действием горизонтальной силы </a:t>
            </a:r>
            <a:r>
              <a:rPr lang="en-US" sz="1100" dirty="0" smtClean="0">
                <a:latin typeface="Times New Roman" panose="02020603050405020304" pitchFamily="18" charset="0"/>
                <a:cs typeface="Times New Roman" panose="02020603050405020304" pitchFamily="18" charset="0"/>
              </a:rPr>
              <a:t>F</a:t>
            </a:r>
            <a:r>
              <a:rPr lang="ru-RU" sz="1100" dirty="0" smtClean="0">
                <a:latin typeface="Times New Roman" panose="02020603050405020304" pitchFamily="18" charset="0"/>
                <a:cs typeface="Times New Roman" panose="02020603050405020304" pitchFamily="18" charset="0"/>
              </a:rPr>
              <a:t> = 0,9 Н доска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движется поступательно </a:t>
            </a:r>
            <a:r>
              <a:rPr lang="ru-RU" sz="1100" dirty="0">
                <a:latin typeface="Times New Roman" panose="02020603050405020304" pitchFamily="18" charset="0"/>
                <a:cs typeface="Times New Roman" panose="02020603050405020304" pitchFamily="18" charset="0"/>
              </a:rPr>
              <a:t>влево с постоянной скоростью.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Стержень </a:t>
            </a:r>
            <a:r>
              <a:rPr lang="ru-RU" sz="1100" dirty="0">
                <a:latin typeface="Times New Roman" panose="02020603050405020304" pitchFamily="18" charset="0"/>
                <a:cs typeface="Times New Roman" panose="02020603050405020304" pitchFamily="18" charset="0"/>
              </a:rPr>
              <a:t>при </a:t>
            </a:r>
            <a:r>
              <a:rPr lang="ru-RU" sz="1100" dirty="0" smtClean="0">
                <a:latin typeface="Times New Roman" panose="02020603050405020304" pitchFamily="18" charset="0"/>
                <a:cs typeface="Times New Roman" panose="02020603050405020304" pitchFamily="18" charset="0"/>
              </a:rPr>
              <a:t>этом </a:t>
            </a:r>
            <a:r>
              <a:rPr lang="ru-RU" sz="1100" dirty="0">
                <a:latin typeface="Times New Roman" panose="02020603050405020304" pitchFamily="18" charset="0"/>
                <a:cs typeface="Times New Roman" panose="02020603050405020304" pitchFamily="18" charset="0"/>
              </a:rPr>
              <a:t>неподвижен. Найдите </a:t>
            </a:r>
            <a:r>
              <a:rPr lang="ru-RU" sz="1100" dirty="0" smtClean="0">
                <a:latin typeface="Times New Roman" panose="02020603050405020304" pitchFamily="18" charset="0"/>
                <a:cs typeface="Times New Roman" panose="02020603050405020304" pitchFamily="18" charset="0"/>
              </a:rPr>
              <a:t>массу стержня, </a:t>
            </a:r>
            <a:r>
              <a:rPr lang="ru-RU" sz="1100" dirty="0">
                <a:latin typeface="Times New Roman" panose="02020603050405020304" pitchFamily="18" charset="0"/>
                <a:cs typeface="Times New Roman" panose="02020603050405020304" pitchFamily="18" charset="0"/>
              </a:rPr>
              <a:t>если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коэффициент трения стержня </a:t>
            </a:r>
            <a:r>
              <a:rPr lang="ru-RU" sz="1100" dirty="0">
                <a:latin typeface="Times New Roman" panose="02020603050405020304" pitchFamily="18" charset="0"/>
                <a:cs typeface="Times New Roman" panose="02020603050405020304" pitchFamily="18" charset="0"/>
              </a:rPr>
              <a:t>по доске μ = 0,2. Трением доски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по </a:t>
            </a:r>
            <a:r>
              <a:rPr lang="ru-RU" sz="1100" dirty="0">
                <a:latin typeface="Times New Roman" panose="02020603050405020304" pitchFamily="18" charset="0"/>
                <a:cs typeface="Times New Roman" panose="02020603050405020304" pitchFamily="18" charset="0"/>
              </a:rPr>
              <a:t>опоре и трением в </a:t>
            </a:r>
            <a:r>
              <a:rPr lang="ru-RU" sz="1100" dirty="0" smtClean="0">
                <a:latin typeface="Times New Roman" panose="02020603050405020304" pitchFamily="18" charset="0"/>
                <a:cs typeface="Times New Roman" panose="02020603050405020304" pitchFamily="18" charset="0"/>
              </a:rPr>
              <a:t>шарнире </a:t>
            </a:r>
            <a:r>
              <a:rPr lang="ru-RU" sz="1100" dirty="0">
                <a:latin typeface="Times New Roman" panose="02020603050405020304" pitchFamily="18" charset="0"/>
                <a:cs typeface="Times New Roman" panose="02020603050405020304" pitchFamily="18" charset="0"/>
              </a:rPr>
              <a:t>пренебречь</a:t>
            </a:r>
            <a:r>
              <a:rPr lang="ru-RU" sz="1100" dirty="0" smtClean="0">
                <a:latin typeface="Times New Roman" panose="02020603050405020304" pitchFamily="18" charset="0"/>
                <a:cs typeface="Times New Roman" panose="02020603050405020304" pitchFamily="18" charset="0"/>
              </a:rPr>
              <a:t>.</a:t>
            </a:r>
            <a:endParaRPr lang="ru-RU" sz="1100" b="1"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52д.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Груз </a:t>
            </a:r>
            <a:r>
              <a:rPr lang="ru-RU" sz="1100" dirty="0" smtClean="0">
                <a:latin typeface="Times New Roman" panose="02020603050405020304" pitchFamily="18" charset="0"/>
                <a:cs typeface="Times New Roman" panose="02020603050405020304" pitchFamily="18" charset="0"/>
              </a:rPr>
              <a:t>удерживают </a:t>
            </a:r>
            <a:r>
              <a:rPr lang="ru-RU" sz="1100" dirty="0">
                <a:latin typeface="Times New Roman" panose="02020603050405020304" pitchFamily="18" charset="0"/>
                <a:cs typeface="Times New Roman" panose="02020603050405020304" pitchFamily="18" charset="0"/>
              </a:rPr>
              <a:t>с помощью рычага, приложив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к </a:t>
            </a:r>
            <a:r>
              <a:rPr lang="ru-RU" sz="1100" dirty="0">
                <a:latin typeface="Times New Roman" panose="02020603050405020304" pitchFamily="18" charset="0"/>
                <a:cs typeface="Times New Roman" panose="02020603050405020304" pitchFamily="18" charset="0"/>
              </a:rPr>
              <a:t>его концу вертикально направленную силу величиной 300 Н. Рычаг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состоит </a:t>
            </a:r>
            <a:r>
              <a:rPr lang="ru-RU" sz="1100" dirty="0">
                <a:latin typeface="Times New Roman" panose="02020603050405020304" pitchFamily="18" charset="0"/>
                <a:cs typeface="Times New Roman" panose="02020603050405020304" pitchFamily="18" charset="0"/>
              </a:rPr>
              <a:t>из шарнира без трения и длинного однородного стержня массой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30 кг и длиной 4 м. </a:t>
            </a:r>
            <a:r>
              <a:rPr lang="ru-RU" sz="1100" dirty="0">
                <a:latin typeface="Times New Roman" panose="02020603050405020304" pitchFamily="18" charset="0"/>
                <a:cs typeface="Times New Roman" panose="02020603050405020304" pitchFamily="18" charset="0"/>
              </a:rPr>
              <a:t>Расстояние от оси шарнира до точки подвеса груза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равно </a:t>
            </a:r>
            <a:r>
              <a:rPr lang="ru-RU" sz="1100" dirty="0">
                <a:latin typeface="Times New Roman" panose="02020603050405020304" pitchFamily="18" charset="0"/>
                <a:cs typeface="Times New Roman" panose="02020603050405020304" pitchFamily="18" charset="0"/>
              </a:rPr>
              <a:t>1 м. </a:t>
            </a:r>
            <a:r>
              <a:rPr lang="ru-RU" sz="1100" dirty="0" smtClean="0">
                <a:latin typeface="Times New Roman" panose="02020603050405020304" pitchFamily="18" charset="0"/>
                <a:cs typeface="Times New Roman" panose="02020603050405020304" pitchFamily="18" charset="0"/>
              </a:rPr>
              <a:t>Определите массу груза.</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53д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Невесомый </a:t>
            </a:r>
            <a:r>
              <a:rPr lang="ru-RU" sz="1100" dirty="0">
                <a:latin typeface="Times New Roman" panose="02020603050405020304" pitchFamily="18" charset="0"/>
                <a:cs typeface="Times New Roman" panose="02020603050405020304" pitchFamily="18" charset="0"/>
              </a:rPr>
              <a:t>стержень длиной 1 м, находящийся в ящике с гладкими </a:t>
            </a:r>
            <a:r>
              <a:rPr lang="ru-RU" sz="1100" dirty="0" smtClean="0">
                <a:latin typeface="Times New Roman" panose="02020603050405020304" pitchFamily="18" charset="0"/>
                <a:cs typeface="Times New Roman" panose="02020603050405020304" pitchFamily="18" charset="0"/>
              </a:rPr>
              <a:t>дном</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и стенками, составляет угол α = 45</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с вертикалью. К стержню на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расстоянии </a:t>
            </a:r>
            <a:r>
              <a:rPr lang="ru-RU" sz="1100" dirty="0">
                <a:latin typeface="Times New Roman" panose="02020603050405020304" pitchFamily="18" charset="0"/>
                <a:cs typeface="Times New Roman" panose="02020603050405020304" pitchFamily="18" charset="0"/>
              </a:rPr>
              <a:t>25 см от его левого конца подвешен на нити шар массой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Модуль </a:t>
            </a:r>
            <a:r>
              <a:rPr lang="ru-RU" sz="1100" dirty="0">
                <a:latin typeface="Times New Roman" panose="02020603050405020304" pitchFamily="18" charset="0"/>
                <a:cs typeface="Times New Roman" panose="02020603050405020304" pitchFamily="18" charset="0"/>
              </a:rPr>
              <a:t>силы </a:t>
            </a:r>
            <a:r>
              <a:rPr lang="en-US" sz="1100" dirty="0">
                <a:latin typeface="Times New Roman" panose="02020603050405020304" pitchFamily="18" charset="0"/>
                <a:cs typeface="Times New Roman" panose="02020603050405020304" pitchFamily="18" charset="0"/>
              </a:rPr>
              <a:t>N</a:t>
            </a:r>
            <a:r>
              <a:rPr lang="ru-RU" sz="1100" dirty="0">
                <a:latin typeface="Times New Roman" panose="02020603050405020304" pitchFamily="18" charset="0"/>
                <a:cs typeface="Times New Roman" panose="02020603050405020304" pitchFamily="18" charset="0"/>
              </a:rPr>
              <a:t>, действующий на стержень со стороны левой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стенки ящика, равен 15 Н. Чему равна масса шара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54д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Груз </a:t>
            </a:r>
            <a:r>
              <a:rPr lang="ru-RU" sz="1100" dirty="0" smtClean="0">
                <a:latin typeface="Times New Roman" panose="02020603050405020304" pitchFamily="18" charset="0"/>
                <a:cs typeface="Times New Roman" panose="02020603050405020304" pitchFamily="18" charset="0"/>
              </a:rPr>
              <a:t>поднимают</a:t>
            </a:r>
            <a:r>
              <a:rPr lang="en-US" sz="1100"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массой М = 75 кг медленно поднимают</a:t>
            </a:r>
          </a:p>
          <a:p>
            <a:r>
              <a:rPr lang="ru-RU" sz="1100" dirty="0" smtClean="0">
                <a:latin typeface="Times New Roman" panose="02020603050405020304" pitchFamily="18" charset="0"/>
                <a:cs typeface="Times New Roman" panose="02020603050405020304" pitchFamily="18" charset="0"/>
              </a:rPr>
              <a:t>с </a:t>
            </a:r>
            <a:r>
              <a:rPr lang="ru-RU" sz="1100" dirty="0">
                <a:latin typeface="Times New Roman" panose="02020603050405020304" pitchFamily="18" charset="0"/>
                <a:cs typeface="Times New Roman" panose="02020603050405020304" pitchFamily="18" charset="0"/>
              </a:rPr>
              <a:t>помощью </a:t>
            </a:r>
            <a:r>
              <a:rPr lang="ru-RU" sz="1100" dirty="0" smtClean="0">
                <a:latin typeface="Times New Roman" panose="02020603050405020304" pitchFamily="18" charset="0"/>
                <a:cs typeface="Times New Roman" panose="02020603050405020304" pitchFamily="18" charset="0"/>
              </a:rPr>
              <a:t>рычага, прикладывая силу </a:t>
            </a:r>
            <a:r>
              <a:rPr lang="en-US" sz="1100" dirty="0" smtClean="0">
                <a:latin typeface="Times New Roman" panose="02020603050405020304" pitchFamily="18" charset="0"/>
                <a:cs typeface="Times New Roman" panose="02020603050405020304" pitchFamily="18" charset="0"/>
              </a:rPr>
              <a:t>F</a:t>
            </a:r>
            <a:r>
              <a:rPr lang="ru-RU" sz="1100" dirty="0" smtClean="0">
                <a:latin typeface="Times New Roman" panose="02020603050405020304" pitchFamily="18" charset="0"/>
                <a:cs typeface="Times New Roman" panose="02020603050405020304" pitchFamily="18" charset="0"/>
              </a:rPr>
              <a:t> = 350 Н. </a:t>
            </a:r>
            <a:r>
              <a:rPr lang="ru-RU" sz="1100" dirty="0">
                <a:latin typeface="Times New Roman" panose="02020603050405020304" pitchFamily="18" charset="0"/>
                <a:cs typeface="Times New Roman" panose="02020603050405020304" pitchFamily="18" charset="0"/>
              </a:rPr>
              <a:t>Рычаг состоит из шарнира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без </a:t>
            </a:r>
            <a:r>
              <a:rPr lang="ru-RU" sz="1100" dirty="0">
                <a:latin typeface="Times New Roman" panose="02020603050405020304" pitchFamily="18" charset="0"/>
                <a:cs typeface="Times New Roman" panose="02020603050405020304" pitchFamily="18" charset="0"/>
              </a:rPr>
              <a:t>трения и однородного стержня массой </a:t>
            </a:r>
            <a:r>
              <a:rPr lang="en-US" sz="1100" dirty="0">
                <a:latin typeface="Times New Roman" panose="02020603050405020304" pitchFamily="18" charset="0"/>
                <a:cs typeface="Times New Roman" panose="02020603050405020304" pitchFamily="18" charset="0"/>
              </a:rPr>
              <a:t>m </a:t>
            </a:r>
            <a:r>
              <a:rPr lang="ru-RU" sz="1100" dirty="0">
                <a:latin typeface="Times New Roman" panose="02020603050405020304" pitchFamily="18" charset="0"/>
                <a:cs typeface="Times New Roman" panose="02020603050405020304" pitchFamily="18" charset="0"/>
              </a:rPr>
              <a:t>= 20 кг и длиной </a:t>
            </a:r>
            <a:r>
              <a:rPr lang="en-US" sz="1100" dirty="0" smtClean="0">
                <a:latin typeface="Times New Roman" panose="02020603050405020304" pitchFamily="18" charset="0"/>
                <a:cs typeface="Times New Roman" panose="02020603050405020304" pitchFamily="18" charset="0"/>
              </a:rPr>
              <a:t>L</a:t>
            </a:r>
            <a:r>
              <a:rPr lang="ru-RU" sz="1100" dirty="0" smtClean="0">
                <a:latin typeface="Times New Roman" panose="02020603050405020304" pitchFamily="18" charset="0"/>
                <a:cs typeface="Times New Roman" panose="02020603050405020304" pitchFamily="18" charset="0"/>
              </a:rPr>
              <a:t>. </a:t>
            </a:r>
          </a:p>
          <a:p>
            <a:r>
              <a:rPr lang="ru-RU" sz="1100" dirty="0" smtClean="0">
                <a:latin typeface="Times New Roman" panose="02020603050405020304" pitchFamily="18" charset="0"/>
                <a:cs typeface="Times New Roman" panose="02020603050405020304" pitchFamily="18" charset="0"/>
              </a:rPr>
              <a:t>Расстояние </a:t>
            </a:r>
            <a:r>
              <a:rPr lang="ru-RU" sz="1100" dirty="0">
                <a:latin typeface="Times New Roman" panose="02020603050405020304" pitchFamily="18" charset="0"/>
                <a:cs typeface="Times New Roman" panose="02020603050405020304" pitchFamily="18" charset="0"/>
              </a:rPr>
              <a:t>от оси шарнира до точки подвеса груза равно </a:t>
            </a:r>
            <a:r>
              <a:rPr lang="en-US" sz="1100" dirty="0">
                <a:latin typeface="Times New Roman" panose="02020603050405020304" pitchFamily="18" charset="0"/>
                <a:cs typeface="Times New Roman" panose="02020603050405020304" pitchFamily="18" charset="0"/>
              </a:rPr>
              <a:t>b</a:t>
            </a:r>
            <a:r>
              <a:rPr lang="ru-RU" sz="1100" dirty="0">
                <a:latin typeface="Times New Roman" panose="02020603050405020304" pitchFamily="18" charset="0"/>
                <a:cs typeface="Times New Roman" panose="02020603050405020304" pitchFamily="18" charset="0"/>
              </a:rPr>
              <a:t> = 1 </a:t>
            </a:r>
            <a:r>
              <a:rPr lang="ru-RU" sz="1100" dirty="0" smtClean="0">
                <a:latin typeface="Times New Roman" panose="02020603050405020304" pitchFamily="18" charset="0"/>
                <a:cs typeface="Times New Roman" panose="02020603050405020304" pitchFamily="18" charset="0"/>
              </a:rPr>
              <a:t>м. </a:t>
            </a:r>
          </a:p>
          <a:p>
            <a:r>
              <a:rPr lang="ru-RU" sz="1100" dirty="0" smtClean="0">
                <a:latin typeface="Times New Roman" panose="02020603050405020304" pitchFamily="18" charset="0"/>
                <a:cs typeface="Times New Roman" panose="02020603050405020304" pitchFamily="18" charset="0"/>
              </a:rPr>
              <a:t>Определите длину стержня.</a:t>
            </a:r>
          </a:p>
          <a:p>
            <a:r>
              <a:rPr lang="ru-RU" sz="1100" b="1" u="sng" dirty="0" smtClean="0">
                <a:latin typeface="Times New Roman" panose="02020603050405020304" pitchFamily="18" charset="0"/>
                <a:cs typeface="Times New Roman" panose="02020603050405020304" pitchFamily="18" charset="0"/>
              </a:rPr>
              <a:t>Задача 55д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Тонкий </a:t>
            </a:r>
            <a:r>
              <a:rPr lang="ru-RU" sz="1100" dirty="0">
                <a:latin typeface="Times New Roman" panose="02020603050405020304" pitchFamily="18" charset="0"/>
                <a:cs typeface="Times New Roman" panose="02020603050405020304" pitchFamily="18" charset="0"/>
              </a:rPr>
              <a:t>однородный стержень АВ шарнирно закреплен в точке А и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удерживается </a:t>
            </a:r>
            <a:r>
              <a:rPr lang="ru-RU" sz="1100" dirty="0">
                <a:latin typeface="Times New Roman" panose="02020603050405020304" pitchFamily="18" charset="0"/>
                <a:cs typeface="Times New Roman" panose="02020603050405020304" pitchFamily="18" charset="0"/>
              </a:rPr>
              <a:t>горизонтальной нитью ВС. Трение в шарнире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пренебрежимо </a:t>
            </a:r>
            <a:r>
              <a:rPr lang="ru-RU" sz="1100" dirty="0">
                <a:latin typeface="Times New Roman" panose="02020603050405020304" pitchFamily="18" charset="0"/>
                <a:cs typeface="Times New Roman" panose="02020603050405020304" pitchFamily="18" charset="0"/>
              </a:rPr>
              <a:t>мало. Масса стержня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угол его наклона к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горизонту </a:t>
            </a:r>
            <a:r>
              <a:rPr lang="ru-RU" sz="1100" dirty="0">
                <a:latin typeface="Times New Roman" panose="02020603050405020304" pitchFamily="18" charset="0"/>
                <a:cs typeface="Times New Roman" panose="02020603050405020304" pitchFamily="18" charset="0"/>
              </a:rPr>
              <a:t>α = 45</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Модуль </a:t>
            </a:r>
            <a:r>
              <a:rPr lang="ru-RU" sz="1100" dirty="0">
                <a:latin typeface="Times New Roman" panose="02020603050405020304" pitchFamily="18" charset="0"/>
                <a:cs typeface="Times New Roman" panose="02020603050405020304" pitchFamily="18" charset="0"/>
              </a:rPr>
              <a:t>силы </a:t>
            </a:r>
            <a:r>
              <a:rPr lang="en-US" sz="1100" dirty="0">
                <a:latin typeface="Times New Roman" panose="02020603050405020304" pitchFamily="18" charset="0"/>
                <a:cs typeface="Times New Roman" panose="02020603050405020304" pitchFamily="18" charset="0"/>
              </a:rPr>
              <a:t>F</a:t>
            </a:r>
            <a:r>
              <a:rPr lang="ru-RU" sz="1100" dirty="0">
                <a:latin typeface="Times New Roman" panose="02020603050405020304" pitchFamily="18" charset="0"/>
                <a:cs typeface="Times New Roman" panose="02020603050405020304" pitchFamily="18" charset="0"/>
              </a:rPr>
              <a:t>, действующей на стержень со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стороны шарнира, равен 11,2 Н. Найдите массу стержня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extLst>
              <a:ext uri="{28A0092B-C50C-407E-A947-70E740481C1C}">
                <a14:useLocalDpi xmlns:a14="http://schemas.microsoft.com/office/drawing/2010/main" val="0"/>
              </a:ext>
            </a:extLst>
          </a:blip>
          <a:srcRect b="9020"/>
          <a:stretch/>
        </p:blipFill>
        <p:spPr bwMode="auto">
          <a:xfrm>
            <a:off x="5051044" y="328246"/>
            <a:ext cx="1407160" cy="925473"/>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extLst>
              <a:ext uri="{28A0092B-C50C-407E-A947-70E740481C1C}">
                <a14:useLocalDpi xmlns:a14="http://schemas.microsoft.com/office/drawing/2010/main" val="0"/>
              </a:ext>
            </a:extLst>
          </a:blip>
          <a:srcRect t="2261" b="72613"/>
          <a:stretch/>
        </p:blipFill>
        <p:spPr bwMode="auto">
          <a:xfrm>
            <a:off x="323278" y="1541060"/>
            <a:ext cx="1859090" cy="970492"/>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4">
            <a:extLst>
              <a:ext uri="{28A0092B-C50C-407E-A947-70E740481C1C}">
                <a14:useLocalDpi xmlns:a14="http://schemas.microsoft.com/office/drawing/2010/main" val="0"/>
              </a:ext>
            </a:extLst>
          </a:blip>
          <a:srcRect t="73485" b="2966"/>
          <a:stretch/>
        </p:blipFill>
        <p:spPr bwMode="auto">
          <a:xfrm>
            <a:off x="4757050" y="2634828"/>
            <a:ext cx="1701154" cy="858454"/>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5">
            <a:extLst>
              <a:ext uri="{28A0092B-C50C-407E-A947-70E740481C1C}">
                <a14:useLocalDpi xmlns:a14="http://schemas.microsoft.com/office/drawing/2010/main" val="0"/>
              </a:ext>
            </a:extLst>
          </a:blip>
          <a:srcRect b="80250"/>
          <a:stretch/>
        </p:blipFill>
        <p:spPr bwMode="auto">
          <a:xfrm>
            <a:off x="5095869" y="4322366"/>
            <a:ext cx="1378527" cy="935467"/>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6">
            <a:extLst>
              <a:ext uri="{28A0092B-C50C-407E-A947-70E740481C1C}">
                <a14:useLocalDpi xmlns:a14="http://schemas.microsoft.com/office/drawing/2010/main" val="0"/>
              </a:ext>
            </a:extLst>
          </a:blip>
          <a:srcRect l="69359" r="2373" b="73176"/>
          <a:stretch/>
        </p:blipFill>
        <p:spPr bwMode="auto">
          <a:xfrm>
            <a:off x="378396" y="3603818"/>
            <a:ext cx="1028700" cy="981075"/>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7">
            <a:extLst>
              <a:ext uri="{28A0092B-C50C-407E-A947-70E740481C1C}">
                <a14:useLocalDpi xmlns:a14="http://schemas.microsoft.com/office/drawing/2010/main" val="0"/>
              </a:ext>
            </a:extLst>
          </a:blip>
          <a:srcRect l="82040" t="13919" r="1469"/>
          <a:stretch/>
        </p:blipFill>
        <p:spPr bwMode="auto">
          <a:xfrm>
            <a:off x="378397" y="5590603"/>
            <a:ext cx="1028700" cy="11308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396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6</a:t>
            </a:fld>
            <a:endParaRPr lang="ru-RU"/>
          </a:p>
        </p:txBody>
      </p:sp>
      <p:sp>
        <p:nvSpPr>
          <p:cNvPr id="3" name="TextBox 2"/>
          <p:cNvSpPr txBox="1"/>
          <p:nvPr/>
        </p:nvSpPr>
        <p:spPr>
          <a:xfrm>
            <a:off x="298580" y="354563"/>
            <a:ext cx="6083559" cy="6524863"/>
          </a:xfrm>
          <a:prstGeom prst="rect">
            <a:avLst/>
          </a:prstGeom>
          <a:noFill/>
        </p:spPr>
        <p:txBody>
          <a:bodyPr wrap="square" rtlCol="0">
            <a:spAutoFit/>
          </a:bodyPr>
          <a:lstStyle/>
          <a:p>
            <a:pPr algn="ctr"/>
            <a:r>
              <a:rPr lang="ru-RU" sz="1100" b="1" dirty="0">
                <a:latin typeface="Times New Roman" panose="02020603050405020304" pitchFamily="18" charset="0"/>
                <a:cs typeface="Times New Roman" panose="02020603050405020304" pitchFamily="18" charset="0"/>
              </a:rPr>
              <a:t>ТЕРМОДИНАМИКА</a:t>
            </a:r>
            <a:endParaRPr lang="ru-RU" sz="1100" dirty="0">
              <a:latin typeface="Times New Roman" panose="02020603050405020304" pitchFamily="18" charset="0"/>
              <a:cs typeface="Times New Roman" panose="02020603050405020304" pitchFamily="18" charset="0"/>
            </a:endParaRPr>
          </a:p>
          <a:p>
            <a:pPr algn="ctr"/>
            <a:r>
              <a:rPr lang="ru-RU" sz="1100" b="1" i="1" u="sng" dirty="0">
                <a:latin typeface="Times New Roman" panose="02020603050405020304" pitchFamily="18" charset="0"/>
                <a:cs typeface="Times New Roman" panose="02020603050405020304" pitchFamily="18" charset="0"/>
              </a:rPr>
              <a:t>Смеси </a:t>
            </a:r>
            <a:r>
              <a:rPr lang="ru-RU" sz="1100" b="1" i="1" u="sng" dirty="0" smtClean="0">
                <a:latin typeface="Times New Roman" panose="02020603050405020304" pitchFamily="18" charset="0"/>
                <a:cs typeface="Times New Roman" panose="02020603050405020304" pitchFamily="18" charset="0"/>
              </a:rPr>
              <a:t>газов</a:t>
            </a: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56д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Два одинаковых теплоизолированных сосуда </a:t>
            </a:r>
            <a:r>
              <a:rPr lang="ru-RU" sz="1100" dirty="0" smtClean="0">
                <a:latin typeface="Times New Roman" panose="02020603050405020304" pitchFamily="18" charset="0"/>
                <a:cs typeface="Times New Roman" panose="02020603050405020304" pitchFamily="18" charset="0"/>
              </a:rPr>
              <a:t>объемом </a:t>
            </a:r>
            <a:r>
              <a:rPr lang="en-US" sz="1100" dirty="0" smtClean="0">
                <a:latin typeface="Times New Roman" panose="02020603050405020304" pitchFamily="18" charset="0"/>
                <a:cs typeface="Times New Roman" panose="02020603050405020304" pitchFamily="18" charset="0"/>
              </a:rPr>
              <a:t>V</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50 л соединены </a:t>
            </a:r>
            <a:r>
              <a:rPr lang="ru-RU" sz="1100" dirty="0">
                <a:latin typeface="Times New Roman" panose="02020603050405020304" pitchFamily="18" charset="0"/>
                <a:cs typeface="Times New Roman" panose="02020603050405020304" pitchFamily="18" charset="0"/>
              </a:rPr>
              <a:t>короткой трубкой с краном</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первом сосуде находится γ</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2 </a:t>
            </a:r>
            <a:r>
              <a:rPr lang="ru-RU" sz="1100" dirty="0">
                <a:latin typeface="Times New Roman" panose="02020603050405020304" pitchFamily="18" charset="0"/>
                <a:cs typeface="Times New Roman" panose="02020603050405020304" pitchFamily="18" charset="0"/>
              </a:rPr>
              <a:t>моль гелия при температуре </a:t>
            </a:r>
            <a:r>
              <a:rPr lang="ru-RU" sz="1100" dirty="0" smtClean="0">
                <a:latin typeface="Times New Roman" panose="02020603050405020304" pitchFamily="18" charset="0"/>
                <a:cs typeface="Times New Roman" panose="02020603050405020304" pitchFamily="18" charset="0"/>
              </a:rPr>
              <a:t>Т</a:t>
            </a:r>
            <a:r>
              <a:rPr lang="ru-RU" sz="1100" baseline="-25000" dirty="0" smtClean="0">
                <a:latin typeface="Times New Roman" panose="02020603050405020304" pitchFamily="18" charset="0"/>
                <a:cs typeface="Times New Roman" panose="02020603050405020304" pitchFamily="18" charset="0"/>
              </a:rPr>
              <a:t>1</a:t>
            </a:r>
            <a:r>
              <a:rPr lang="ru-RU" sz="1100" dirty="0" smtClean="0">
                <a:latin typeface="Times New Roman" panose="02020603050405020304" pitchFamily="18" charset="0"/>
                <a:cs typeface="Times New Roman" panose="02020603050405020304" pitchFamily="18" charset="0"/>
              </a:rPr>
              <a:t> = 400 К, во </a:t>
            </a:r>
            <a:r>
              <a:rPr lang="ru-RU" sz="1100" dirty="0">
                <a:latin typeface="Times New Roman" panose="02020603050405020304" pitchFamily="18" charset="0"/>
                <a:cs typeface="Times New Roman" panose="02020603050405020304" pitchFamily="18" charset="0"/>
              </a:rPr>
              <a:t>втором γ</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3 моль аргона при температуре Т</a:t>
            </a:r>
            <a:r>
              <a:rPr lang="ru-RU" sz="1100" baseline="-25000" dirty="0">
                <a:latin typeface="Times New Roman" panose="02020603050405020304" pitchFamily="18" charset="0"/>
                <a:cs typeface="Times New Roman" panose="02020603050405020304" pitchFamily="18" charset="0"/>
              </a:rPr>
              <a:t>2</a:t>
            </a:r>
            <a:r>
              <a:rPr lang="ru-RU" sz="1100" dirty="0" smtClean="0">
                <a:latin typeface="Times New Roman" panose="02020603050405020304" pitchFamily="18" charset="0"/>
                <a:cs typeface="Times New Roman" panose="02020603050405020304" pitchFamily="18" charset="0"/>
              </a:rPr>
              <a:t>. = 300 К. </a:t>
            </a:r>
            <a:r>
              <a:rPr lang="ru-RU" sz="1100" dirty="0">
                <a:latin typeface="Times New Roman" panose="02020603050405020304" pitchFamily="18" charset="0"/>
                <a:cs typeface="Times New Roman" panose="02020603050405020304" pitchFamily="18" charset="0"/>
              </a:rPr>
              <a:t>Кран открывают. </a:t>
            </a:r>
            <a:r>
              <a:rPr lang="ru-RU" sz="1100" dirty="0" smtClean="0">
                <a:latin typeface="Times New Roman" panose="02020603050405020304" pitchFamily="18" charset="0"/>
                <a:cs typeface="Times New Roman" panose="02020603050405020304" pitchFamily="18" charset="0"/>
              </a:rPr>
              <a:t>В установившемся равновесном состоянии определите </a:t>
            </a:r>
            <a:r>
              <a:rPr lang="ru-RU" sz="1100" dirty="0">
                <a:latin typeface="Times New Roman" panose="02020603050405020304" pitchFamily="18" charset="0"/>
                <a:cs typeface="Times New Roman" panose="02020603050405020304" pitchFamily="18" charset="0"/>
              </a:rPr>
              <a:t>давление в </a:t>
            </a:r>
            <a:r>
              <a:rPr lang="ru-RU" sz="1100" dirty="0" smtClean="0">
                <a:latin typeface="Times New Roman" panose="02020603050405020304" pitchFamily="18" charset="0"/>
                <a:cs typeface="Times New Roman" panose="02020603050405020304" pitchFamily="18" charset="0"/>
              </a:rPr>
              <a:t>сосудах. Объемом трубки пренебречь.</a:t>
            </a:r>
            <a:r>
              <a:rPr lang="ru-RU" sz="1100" baseline="-250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57д.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Теплоизолированный горизонтальный сосуд разделен пористой перегородкой на две равные части. В начальный момент в левой части сосуда находится γ </a:t>
            </a:r>
            <a:r>
              <a:rPr lang="ru-RU" sz="1100" dirty="0" smtClean="0">
                <a:latin typeface="Times New Roman" panose="02020603050405020304" pitchFamily="18" charset="0"/>
                <a:cs typeface="Times New Roman" panose="02020603050405020304" pitchFamily="18" charset="0"/>
              </a:rPr>
              <a:t>моль </a:t>
            </a:r>
            <a:r>
              <a:rPr lang="ru-RU" sz="1100" dirty="0">
                <a:latin typeface="Times New Roman" panose="02020603050405020304" pitchFamily="18" charset="0"/>
                <a:cs typeface="Times New Roman" panose="02020603050405020304" pitchFamily="18" charset="0"/>
              </a:rPr>
              <a:t>гелия, а в правой – такое же количество моль аргона. Атомы гелия могут проникать через перегородку, а для атомов аргона перегородка непроницаема. Температура гелия равна температуре аргона: Т = 300 К. О</a:t>
            </a:r>
            <a:r>
              <a:rPr lang="ru-RU" sz="1100" dirty="0" smtClean="0">
                <a:latin typeface="Times New Roman" panose="02020603050405020304" pitchFamily="18" charset="0"/>
                <a:cs typeface="Times New Roman" panose="02020603050405020304" pitchFamily="18" charset="0"/>
              </a:rPr>
              <a:t>тношение </a:t>
            </a:r>
            <a:r>
              <a:rPr lang="ru-RU" sz="1100" dirty="0">
                <a:latin typeface="Times New Roman" panose="02020603050405020304" pitchFamily="18" charset="0"/>
                <a:cs typeface="Times New Roman" panose="02020603050405020304" pitchFamily="18" charset="0"/>
              </a:rPr>
              <a:t>внутренних энергий газов по разные стороны после установления </a:t>
            </a:r>
            <a:r>
              <a:rPr lang="ru-RU" sz="1100" dirty="0" err="1" smtClean="0">
                <a:latin typeface="Times New Roman" panose="02020603050405020304" pitchFamily="18" charset="0"/>
                <a:cs typeface="Times New Roman" panose="02020603050405020304" pitchFamily="18" charset="0"/>
              </a:rPr>
              <a:t>термодинамичес</a:t>
            </a:r>
            <a:r>
              <a:rPr lang="ru-RU" sz="1100" dirty="0" smtClean="0">
                <a:latin typeface="Times New Roman" panose="02020603050405020304" pitchFamily="18" charset="0"/>
                <a:cs typeface="Times New Roman" panose="02020603050405020304" pitchFamily="18" charset="0"/>
              </a:rPr>
              <a:t>-кого равновесия равно  </a:t>
            </a:r>
            <a:r>
              <a:rPr lang="en-US" sz="1100" dirty="0" smtClean="0">
                <a:latin typeface="Times New Roman" panose="02020603050405020304" pitchFamily="18" charset="0"/>
                <a:cs typeface="Times New Roman" panose="02020603050405020304" pitchFamily="18" charset="0"/>
              </a:rPr>
              <a:t>U₁</a:t>
            </a:r>
            <a:r>
              <a:rPr lang="ru-RU" sz="1100" dirty="0" smtClean="0">
                <a:latin typeface="Times New Roman" panose="02020603050405020304" pitchFamily="18" charset="0"/>
                <a:cs typeface="Times New Roman" panose="02020603050405020304" pitchFamily="18" charset="0"/>
              </a:rPr>
              <a:t> / </a:t>
            </a:r>
            <a:r>
              <a:rPr lang="en-US" sz="1100" dirty="0" smtClean="0">
                <a:latin typeface="Times New Roman" panose="02020603050405020304" pitchFamily="18" charset="0"/>
                <a:cs typeface="Times New Roman" panose="02020603050405020304" pitchFamily="18" charset="0"/>
              </a:rPr>
              <a:t>U₂</a:t>
            </a:r>
            <a:r>
              <a:rPr lang="ru-RU" sz="1100" dirty="0" smtClean="0">
                <a:latin typeface="Times New Roman" panose="02020603050405020304" pitchFamily="18" charset="0"/>
                <a:cs typeface="Times New Roman" panose="02020603050405020304" pitchFamily="18" charset="0"/>
              </a:rPr>
              <a:t> = 1/3. Определите количество </a:t>
            </a:r>
            <a:r>
              <a:rPr lang="ru-RU" sz="1100" dirty="0">
                <a:latin typeface="Times New Roman" panose="02020603050405020304" pitchFamily="18" charset="0"/>
                <a:cs typeface="Times New Roman" panose="02020603050405020304" pitchFamily="18" charset="0"/>
              </a:rPr>
              <a:t>вещества  γ </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58д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Сосуд объемом 10 л содержит смесь водорода и гелия общей массой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при температуре 27</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С и давлении 200 кПа. </a:t>
            </a:r>
            <a:r>
              <a:rPr lang="ru-RU" sz="1100" dirty="0" smtClean="0">
                <a:latin typeface="Times New Roman" panose="02020603050405020304" pitchFamily="18" charset="0"/>
                <a:cs typeface="Times New Roman" panose="02020603050405020304" pitchFamily="18" charset="0"/>
              </a:rPr>
              <a:t>Отношение </a:t>
            </a:r>
            <a:r>
              <a:rPr lang="ru-RU" sz="1100" dirty="0">
                <a:latin typeface="Times New Roman" panose="02020603050405020304" pitchFamily="18" charset="0"/>
                <a:cs typeface="Times New Roman" panose="02020603050405020304" pitchFamily="18" charset="0"/>
              </a:rPr>
              <a:t>массы водорода к массе гелия в </a:t>
            </a:r>
            <a:r>
              <a:rPr lang="ru-RU" sz="1100" dirty="0" smtClean="0">
                <a:latin typeface="Times New Roman" panose="02020603050405020304" pitchFamily="18" charset="0"/>
                <a:cs typeface="Times New Roman" panose="02020603050405020304" pitchFamily="18" charset="0"/>
              </a:rPr>
              <a:t>смеси равно 1,5. Какова масса смеси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ctr"/>
            <a:r>
              <a:rPr lang="ru-RU" sz="1100" b="1" i="1" u="sng" dirty="0">
                <a:latin typeface="Times New Roman" panose="02020603050405020304" pitchFamily="18" charset="0"/>
                <a:cs typeface="Times New Roman" panose="02020603050405020304" pitchFamily="18" charset="0"/>
              </a:rPr>
              <a:t>Уравнение Менделеева – </a:t>
            </a:r>
            <a:r>
              <a:rPr lang="ru-RU" sz="1100" b="1" i="1" u="sng" dirty="0" err="1">
                <a:latin typeface="Times New Roman" panose="02020603050405020304" pitchFamily="18" charset="0"/>
                <a:cs typeface="Times New Roman" panose="02020603050405020304" pitchFamily="18" charset="0"/>
              </a:rPr>
              <a:t>Клапейрона</a:t>
            </a:r>
            <a:r>
              <a:rPr lang="ru-RU" sz="1100" b="1" i="1" u="sng" dirty="0">
                <a:latin typeface="Times New Roman" panose="02020603050405020304" pitchFamily="18" charset="0"/>
                <a:cs typeface="Times New Roman" panose="02020603050405020304" pitchFamily="18" charset="0"/>
              </a:rPr>
              <a:t>. </a:t>
            </a:r>
            <a:r>
              <a:rPr lang="ru-RU" sz="1100" b="1" i="1" u="sng" dirty="0" err="1" smtClean="0">
                <a:latin typeface="Times New Roman" panose="02020603050405020304" pitchFamily="18" charset="0"/>
                <a:cs typeface="Times New Roman" panose="02020603050405020304" pitchFamily="18" charset="0"/>
              </a:rPr>
              <a:t>Изопроцессы</a:t>
            </a:r>
            <a:endParaRPr lang="ru-RU" sz="1100" b="1" i="1" u="sng" dirty="0" smtClean="0">
              <a:latin typeface="Times New Roman" panose="02020603050405020304" pitchFamily="18" charset="0"/>
              <a:cs typeface="Times New Roman" panose="02020603050405020304" pitchFamily="18" charset="0"/>
            </a:endParaRP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59д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Воздушный </a:t>
            </a:r>
            <a:r>
              <a:rPr lang="ru-RU" sz="1100" dirty="0" smtClean="0">
                <a:latin typeface="Times New Roman" panose="02020603050405020304" pitchFamily="18" charset="0"/>
                <a:cs typeface="Times New Roman" panose="02020603050405020304" pitchFamily="18" charset="0"/>
              </a:rPr>
              <a:t>шар, оболочка которого имеет объем </a:t>
            </a:r>
            <a:r>
              <a:rPr lang="en-US" sz="1100" dirty="0" smtClean="0">
                <a:latin typeface="Times New Roman" panose="02020603050405020304" pitchFamily="18" charset="0"/>
                <a:cs typeface="Times New Roman" panose="02020603050405020304" pitchFamily="18" charset="0"/>
              </a:rPr>
              <a:t>V</a:t>
            </a:r>
            <a:r>
              <a:rPr lang="ru-RU" sz="1100" dirty="0" smtClean="0">
                <a:latin typeface="Times New Roman" panose="02020603050405020304" pitchFamily="18" charset="0"/>
                <a:cs typeface="Times New Roman" panose="02020603050405020304" pitchFamily="18" charset="0"/>
              </a:rPr>
              <a:t> = 400 </a:t>
            </a:r>
            <a:r>
              <a:rPr lang="ru-RU" sz="1100" dirty="0">
                <a:latin typeface="Times New Roman" panose="02020603050405020304" pitchFamily="18" charset="0"/>
                <a:cs typeface="Times New Roman" panose="02020603050405020304" pitchFamily="18" charset="0"/>
              </a:rPr>
              <a:t>м</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и массу вместе с корзиной М = 250 кг, наполняется при нормальном атмосферном давлении горячим воздухом, нагретым до температуры </a:t>
            </a:r>
            <a:r>
              <a:rPr lang="en-US" sz="1100" dirty="0" smtClean="0">
                <a:latin typeface="Times New Roman" panose="02020603050405020304" pitchFamily="18" charset="0"/>
                <a:cs typeface="Times New Roman" panose="02020603050405020304" pitchFamily="18" charset="0"/>
              </a:rPr>
              <a:t>t</a:t>
            </a:r>
            <a:r>
              <a:rPr lang="ru-RU" sz="1100" dirty="0" smtClean="0">
                <a:latin typeface="Times New Roman" panose="02020603050405020304" pitchFamily="18" charset="0"/>
                <a:cs typeface="Times New Roman" panose="02020603050405020304" pitchFamily="18" charset="0"/>
              </a:rPr>
              <a:t> = 300</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Какой должна быть максимальная температура </a:t>
            </a:r>
            <a:r>
              <a:rPr lang="en-US" sz="1100" dirty="0" smtClean="0">
                <a:latin typeface="Times New Roman" panose="02020603050405020304" pitchFamily="18" charset="0"/>
                <a:cs typeface="Times New Roman" panose="02020603050405020304" pitchFamily="18" charset="0"/>
              </a:rPr>
              <a:t>t₀</a:t>
            </a:r>
            <a:r>
              <a:rPr lang="ru-RU" sz="1100" dirty="0" smtClean="0">
                <a:latin typeface="Times New Roman" panose="02020603050405020304" pitchFamily="18" charset="0"/>
                <a:cs typeface="Times New Roman" panose="02020603050405020304" pitchFamily="18" charset="0"/>
              </a:rPr>
              <a:t> окружаю-</a:t>
            </a:r>
            <a:r>
              <a:rPr lang="ru-RU" sz="1100" dirty="0" err="1" smtClean="0">
                <a:latin typeface="Times New Roman" panose="02020603050405020304" pitchFamily="18" charset="0"/>
                <a:cs typeface="Times New Roman" panose="02020603050405020304" pitchFamily="18" charset="0"/>
              </a:rPr>
              <a:t>щего</a:t>
            </a:r>
            <a:r>
              <a:rPr lang="ru-RU" sz="1100" dirty="0" smtClean="0">
                <a:latin typeface="Times New Roman" panose="02020603050405020304" pitchFamily="18" charset="0"/>
                <a:cs typeface="Times New Roman" panose="02020603050405020304" pitchFamily="18" charset="0"/>
              </a:rPr>
              <a:t> воздуха, при которой шар поднимается в воздух? Оболочка </a:t>
            </a:r>
            <a:r>
              <a:rPr lang="ru-RU" sz="1100" dirty="0">
                <a:latin typeface="Times New Roman" panose="02020603050405020304" pitchFamily="18" charset="0"/>
                <a:cs typeface="Times New Roman" panose="02020603050405020304" pitchFamily="18" charset="0"/>
              </a:rPr>
              <a:t>шара </a:t>
            </a:r>
            <a:r>
              <a:rPr lang="ru-RU" sz="1100" dirty="0" smtClean="0">
                <a:latin typeface="Times New Roman" panose="02020603050405020304" pitchFamily="18" charset="0"/>
                <a:cs typeface="Times New Roman" panose="02020603050405020304" pitchFamily="18" charset="0"/>
              </a:rPr>
              <a:t>нерастяжима и имеет в нижней части небольшое отверстие.</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60д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камере, наполненной азотом, при температуре Т</a:t>
            </a:r>
            <a:r>
              <a:rPr lang="ru-RU" sz="1100" baseline="-25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 300 К находится открытый цилиндрический сосуд. Высота сосуда </a:t>
            </a:r>
            <a:r>
              <a:rPr lang="en-US" sz="1100" dirty="0">
                <a:latin typeface="Times New Roman" panose="02020603050405020304" pitchFamily="18" charset="0"/>
                <a:cs typeface="Times New Roman" panose="02020603050405020304" pitchFamily="18" charset="0"/>
              </a:rPr>
              <a:t>L</a:t>
            </a:r>
            <a:r>
              <a:rPr lang="ru-RU" sz="1100" dirty="0">
                <a:latin typeface="Times New Roman" panose="02020603050405020304" pitchFamily="18" charset="0"/>
                <a:cs typeface="Times New Roman" panose="02020603050405020304" pitchFamily="18" charset="0"/>
              </a:rPr>
              <a:t> = 50 см. Сосуд плотно закрывают цилиндрической пробкой и охлаждают до температуры </a:t>
            </a:r>
            <a:r>
              <a:rPr lang="ru-RU" sz="1100" dirty="0" smtClean="0">
                <a:latin typeface="Times New Roman" panose="02020603050405020304" pitchFamily="18" charset="0"/>
                <a:cs typeface="Times New Roman" panose="02020603050405020304" pitchFamily="18" charset="0"/>
              </a:rPr>
              <a:t>Т</a:t>
            </a:r>
            <a:r>
              <a:rPr lang="ru-RU" sz="1100" baseline="-25000" dirty="0" smtClean="0">
                <a:latin typeface="Times New Roman" panose="02020603050405020304" pitchFamily="18" charset="0"/>
                <a:cs typeface="Times New Roman" panose="02020603050405020304" pitchFamily="18" charset="0"/>
              </a:rPr>
              <a:t>1</a:t>
            </a:r>
            <a:r>
              <a:rPr lang="ru-RU" sz="1100" dirty="0" smtClean="0">
                <a:latin typeface="Times New Roman" panose="02020603050405020304" pitchFamily="18" charset="0"/>
                <a:cs typeface="Times New Roman" panose="02020603050405020304" pitchFamily="18" charset="0"/>
              </a:rPr>
              <a:t>= 240 К. </a:t>
            </a:r>
            <a:r>
              <a:rPr lang="ru-RU" sz="1100" dirty="0">
                <a:latin typeface="Times New Roman" panose="02020603050405020304" pitchFamily="18" charset="0"/>
                <a:cs typeface="Times New Roman" panose="02020603050405020304" pitchFamily="18" charset="0"/>
              </a:rPr>
              <a:t>В результате расстояние от дна сосуда до низа пробки становится равным </a:t>
            </a:r>
            <a:r>
              <a:rPr lang="en-US" sz="1100" dirty="0" smtClean="0">
                <a:latin typeface="Times New Roman" panose="02020603050405020304" pitchFamily="18" charset="0"/>
                <a:cs typeface="Times New Roman" panose="02020603050405020304" pitchFamily="18" charset="0"/>
              </a:rPr>
              <a:t>h</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Затем сосуд нагревают до первоначальной температуры Т</a:t>
            </a:r>
            <a:r>
              <a:rPr lang="ru-RU" sz="1100" baseline="-25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Расстояние от дна сосуда до низа пробки при этой температуре становится равным Н = 46 см. Чему равно </a:t>
            </a:r>
            <a:r>
              <a:rPr lang="en-US" sz="1100" dirty="0" smtClean="0">
                <a:latin typeface="Times New Roman" panose="02020603050405020304" pitchFamily="18" charset="0"/>
                <a:cs typeface="Times New Roman" panose="02020603050405020304" pitchFamily="18" charset="0"/>
              </a:rPr>
              <a:t>h</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Сила трения между пробкой и стенками сосуда одинакова при движении пробки вверх и вниз. </a:t>
            </a:r>
            <a:r>
              <a:rPr lang="ru-RU" sz="1100" dirty="0" smtClean="0">
                <a:latin typeface="Times New Roman" panose="02020603050405020304" pitchFamily="18" charset="0"/>
                <a:cs typeface="Times New Roman" panose="02020603050405020304" pitchFamily="18" charset="0"/>
              </a:rPr>
              <a:t>Массой пробки пренебречь. Давление </a:t>
            </a:r>
            <a:r>
              <a:rPr lang="ru-RU" sz="1100" dirty="0">
                <a:latin typeface="Times New Roman" panose="02020603050405020304" pitchFamily="18" charset="0"/>
                <a:cs typeface="Times New Roman" panose="02020603050405020304" pitchFamily="18" charset="0"/>
              </a:rPr>
              <a:t>азота в камере постоянно. </a:t>
            </a:r>
          </a:p>
          <a:p>
            <a:endParaRPr lang="ru-RU" sz="1100"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2624419" y="4219303"/>
            <a:ext cx="3378790" cy="1018222"/>
          </a:xfrm>
          <a:prstGeom prst="rect">
            <a:avLst/>
          </a:prstGeom>
        </p:spPr>
      </p:pic>
      <p:sp>
        <p:nvSpPr>
          <p:cNvPr id="5" name="TextBox 4"/>
          <p:cNvSpPr txBox="1"/>
          <p:nvPr/>
        </p:nvSpPr>
        <p:spPr>
          <a:xfrm>
            <a:off x="6838950" y="354563"/>
            <a:ext cx="5181600" cy="5509200"/>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61д.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Сферическую оболочку воздушного шара </a:t>
            </a:r>
            <a:r>
              <a:rPr lang="ru-RU" sz="1100" dirty="0" smtClean="0">
                <a:latin typeface="Times New Roman" panose="02020603050405020304" pitchFamily="18" charset="0"/>
                <a:cs typeface="Times New Roman" panose="02020603050405020304" pitchFamily="18" charset="0"/>
              </a:rPr>
              <a:t>делают из материала</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квадратный метр которого имеет массу 2 кг. Шар наполняют </a:t>
            </a:r>
            <a:r>
              <a:rPr lang="ru-RU" sz="1100" dirty="0">
                <a:latin typeface="Times New Roman" panose="02020603050405020304" pitchFamily="18" charset="0"/>
                <a:cs typeface="Times New Roman" panose="02020603050405020304" pitchFamily="18" charset="0"/>
              </a:rPr>
              <a:t>гелием при атмосферном давлении 10</a:t>
            </a:r>
            <a:r>
              <a:rPr lang="ru-RU" sz="1100" baseline="30000" dirty="0">
                <a:latin typeface="Times New Roman" panose="02020603050405020304" pitchFamily="18" charset="0"/>
                <a:cs typeface="Times New Roman" panose="02020603050405020304" pitchFamily="18" charset="0"/>
              </a:rPr>
              <a:t>5</a:t>
            </a:r>
            <a:r>
              <a:rPr lang="ru-RU" sz="1100" dirty="0">
                <a:latin typeface="Times New Roman" panose="02020603050405020304" pitchFamily="18" charset="0"/>
                <a:cs typeface="Times New Roman" panose="02020603050405020304" pitchFamily="18" charset="0"/>
              </a:rPr>
              <a:t> Па. </a:t>
            </a:r>
            <a:r>
              <a:rPr lang="ru-RU" sz="1100" dirty="0" smtClean="0">
                <a:latin typeface="Times New Roman" panose="02020603050405020304" pitchFamily="18" charset="0"/>
                <a:cs typeface="Times New Roman" panose="02020603050405020304" pitchFamily="18" charset="0"/>
              </a:rPr>
              <a:t>Определите минимальную массу </a:t>
            </a:r>
            <a:r>
              <a:rPr lang="ru-RU" sz="1100" dirty="0">
                <a:latin typeface="Times New Roman" panose="02020603050405020304" pitchFamily="18" charset="0"/>
                <a:cs typeface="Times New Roman" panose="02020603050405020304" pitchFamily="18" charset="0"/>
              </a:rPr>
              <a:t>оболочки, при которой шар </a:t>
            </a:r>
            <a:r>
              <a:rPr lang="ru-RU" sz="1100" dirty="0" smtClean="0">
                <a:latin typeface="Times New Roman" panose="02020603050405020304" pitchFamily="18" charset="0"/>
                <a:cs typeface="Times New Roman" panose="02020603050405020304" pitchFamily="18" charset="0"/>
              </a:rPr>
              <a:t>начнет </a:t>
            </a:r>
            <a:r>
              <a:rPr lang="ru-RU" sz="1100" dirty="0">
                <a:latin typeface="Times New Roman" panose="02020603050405020304" pitchFamily="18" charset="0"/>
                <a:cs typeface="Times New Roman" panose="02020603050405020304" pitchFamily="18" charset="0"/>
              </a:rPr>
              <a:t>поднимать сам </a:t>
            </a:r>
            <a:r>
              <a:rPr lang="ru-RU" sz="1100" dirty="0" smtClean="0">
                <a:latin typeface="Times New Roman" panose="02020603050405020304" pitchFamily="18" charset="0"/>
                <a:cs typeface="Times New Roman" panose="02020603050405020304" pitchFamily="18" charset="0"/>
              </a:rPr>
              <a:t>себя. </a:t>
            </a:r>
            <a:r>
              <a:rPr lang="ru-RU" sz="1100" dirty="0">
                <a:latin typeface="Times New Roman" panose="02020603050405020304" pitchFamily="18" charset="0"/>
                <a:cs typeface="Times New Roman" panose="02020603050405020304" pitchFamily="18" charset="0"/>
              </a:rPr>
              <a:t>Температура гелия и окружающего воздуха одинакова и равна 0</a:t>
            </a:r>
            <a:r>
              <a:rPr lang="ru-RU" sz="1100" baseline="30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С. </a:t>
            </a:r>
            <a:r>
              <a:rPr lang="ru-RU" sz="1100" dirty="0" smtClean="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Площадь сферы </a:t>
            </a:r>
            <a:r>
              <a:rPr lang="en-US" sz="1100" dirty="0">
                <a:latin typeface="Times New Roman" panose="02020603050405020304" pitchFamily="18" charset="0"/>
                <a:cs typeface="Times New Roman" panose="02020603050405020304" pitchFamily="18" charset="0"/>
              </a:rPr>
              <a:t>S</a:t>
            </a:r>
            <a:r>
              <a:rPr lang="ru-RU" sz="1100" dirty="0">
                <a:latin typeface="Times New Roman" panose="02020603050405020304" pitchFamily="18" charset="0"/>
                <a:cs typeface="Times New Roman" panose="02020603050405020304" pitchFamily="18" charset="0"/>
              </a:rPr>
              <a:t> = 4</a:t>
            </a:r>
            <a:r>
              <a:rPr lang="en-US" sz="1100" dirty="0">
                <a:latin typeface="Times New Roman" panose="02020603050405020304" pitchFamily="18" charset="0"/>
                <a:cs typeface="Times New Roman" panose="02020603050405020304" pitchFamily="18" charset="0"/>
              </a:rPr>
              <a:t>πr</a:t>
            </a:r>
            <a:r>
              <a:rPr lang="ru-RU" sz="1100" baseline="30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V</a:t>
            </a:r>
            <a:r>
              <a:rPr lang="ru-RU" sz="1100" dirty="0">
                <a:latin typeface="Times New Roman" panose="02020603050405020304" pitchFamily="18" charset="0"/>
                <a:cs typeface="Times New Roman" panose="02020603050405020304" pitchFamily="18" charset="0"/>
              </a:rPr>
              <a:t> = 4</a:t>
            </a:r>
            <a:r>
              <a:rPr lang="en-US" sz="1100" dirty="0">
                <a:latin typeface="Times New Roman" panose="02020603050405020304" pitchFamily="18" charset="0"/>
                <a:cs typeface="Times New Roman" panose="02020603050405020304" pitchFamily="18" charset="0"/>
              </a:rPr>
              <a:t>πr</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/3)</a:t>
            </a:r>
          </a:p>
          <a:p>
            <a:endParaRPr lang="ru-RU" sz="1100" b="1" u="sng"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62д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Со дна озера, имеющего глубину Н = </a:t>
            </a:r>
            <a:r>
              <a:rPr lang="ru-RU" sz="1100" dirty="0" smtClean="0">
                <a:latin typeface="Times New Roman" panose="02020603050405020304" pitchFamily="18" charset="0"/>
                <a:cs typeface="Times New Roman" panose="02020603050405020304" pitchFamily="18" charset="0"/>
              </a:rPr>
              <a:t>20 </a:t>
            </a:r>
            <a:r>
              <a:rPr lang="ru-RU" sz="1100" dirty="0">
                <a:latin typeface="Times New Roman" panose="02020603050405020304" pitchFamily="18" charset="0"/>
                <a:cs typeface="Times New Roman" panose="02020603050405020304" pitchFamily="18" charset="0"/>
              </a:rPr>
              <a:t>м, медленно поднимается пузырек воздуха. </a:t>
            </a:r>
            <a:r>
              <a:rPr lang="ru-RU" sz="1100" dirty="0" smtClean="0">
                <a:latin typeface="Times New Roman" panose="02020603050405020304" pitchFamily="18" charset="0"/>
                <a:cs typeface="Times New Roman" panose="02020603050405020304" pitchFamily="18" charset="0"/>
              </a:rPr>
              <a:t>У </a:t>
            </a:r>
            <a:r>
              <a:rPr lang="ru-RU" sz="1100" dirty="0">
                <a:latin typeface="Times New Roman" panose="02020603050405020304" pitchFamily="18" charset="0"/>
                <a:cs typeface="Times New Roman" panose="02020603050405020304" pitchFamily="18" charset="0"/>
              </a:rPr>
              <a:t>дна </a:t>
            </a:r>
            <a:r>
              <a:rPr lang="ru-RU" sz="1100" dirty="0" smtClean="0">
                <a:latin typeface="Times New Roman" panose="02020603050405020304" pitchFamily="18" charset="0"/>
                <a:cs typeface="Times New Roman" panose="02020603050405020304" pitchFamily="18" charset="0"/>
              </a:rPr>
              <a:t>озера пузырек имел </a:t>
            </a:r>
            <a:r>
              <a:rPr lang="ru-RU" sz="1100" dirty="0">
                <a:latin typeface="Times New Roman" panose="02020603050405020304" pitchFamily="18" charset="0"/>
                <a:cs typeface="Times New Roman" panose="02020603050405020304" pitchFamily="18" charset="0"/>
              </a:rPr>
              <a:t>объем пузырька </a:t>
            </a:r>
            <a:r>
              <a:rPr lang="en-US" sz="1100" dirty="0">
                <a:latin typeface="Times New Roman" panose="02020603050405020304" pitchFamily="18" charset="0"/>
                <a:cs typeface="Times New Roman" panose="02020603050405020304" pitchFamily="18" charset="0"/>
              </a:rPr>
              <a:t>V</a:t>
            </a:r>
            <a:r>
              <a:rPr lang="ru-RU" sz="1100" baseline="-25000" dirty="0" smtClean="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1 мм³. Определите объем пузырька </a:t>
            </a:r>
            <a:r>
              <a:rPr lang="en-US" sz="1100" dirty="0" smtClean="0">
                <a:latin typeface="Times New Roman" panose="02020603050405020304" pitchFamily="18" charset="0"/>
                <a:cs typeface="Times New Roman" panose="02020603050405020304" pitchFamily="18" charset="0"/>
              </a:rPr>
              <a:t>V</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расстоянии </a:t>
            </a:r>
            <a:r>
              <a:rPr lang="en-US" sz="1100" dirty="0">
                <a:latin typeface="Times New Roman" panose="02020603050405020304" pitchFamily="18" charset="0"/>
                <a:cs typeface="Times New Roman" panose="02020603050405020304" pitchFamily="18" charset="0"/>
              </a:rPr>
              <a:t>h</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1 </a:t>
            </a:r>
            <a:r>
              <a:rPr lang="ru-RU" sz="1100" dirty="0">
                <a:latin typeface="Times New Roman" panose="02020603050405020304" pitchFamily="18" charset="0"/>
                <a:cs typeface="Times New Roman" panose="02020603050405020304" pitchFamily="18" charset="0"/>
              </a:rPr>
              <a:t>м от поверхности </a:t>
            </a:r>
            <a:r>
              <a:rPr lang="ru-RU" sz="1100" dirty="0" smtClean="0">
                <a:latin typeface="Times New Roman" panose="02020603050405020304" pitchFamily="18" charset="0"/>
                <a:cs typeface="Times New Roman" panose="02020603050405020304" pitchFamily="18" charset="0"/>
              </a:rPr>
              <a:t>воды.. </a:t>
            </a:r>
            <a:r>
              <a:rPr lang="ru-RU" sz="1100" dirty="0">
                <a:latin typeface="Times New Roman" panose="02020603050405020304" pitchFamily="18" charset="0"/>
                <a:cs typeface="Times New Roman" panose="02020603050405020304" pitchFamily="18" charset="0"/>
              </a:rPr>
              <a:t>Давление воздуха на уровне поверхности воды равно нормальному атмосферному давлению. Температуры воды и воздуха в пузырьке считать постоянными.</a:t>
            </a:r>
          </a:p>
          <a:p>
            <a:endParaRPr lang="ru-RU" sz="1100" b="1" u="sng"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63д.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запаянной с одного конца длинной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горизонтальной стеклянной </a:t>
            </a:r>
            <a:r>
              <a:rPr lang="ru-RU" sz="1100" dirty="0">
                <a:latin typeface="Times New Roman" panose="02020603050405020304" pitchFamily="18" charset="0"/>
                <a:cs typeface="Times New Roman" panose="02020603050405020304" pitchFamily="18" charset="0"/>
              </a:rPr>
              <a:t>трубке постоянного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сечения </a:t>
            </a:r>
            <a:r>
              <a:rPr lang="ru-RU" sz="1100" dirty="0">
                <a:latin typeface="Times New Roman" panose="02020603050405020304" pitchFamily="18" charset="0"/>
                <a:cs typeface="Times New Roman" panose="02020603050405020304" pitchFamily="18" charset="0"/>
              </a:rPr>
              <a:t>находится столбик </a:t>
            </a:r>
            <a:r>
              <a:rPr lang="ru-RU" sz="1100" dirty="0" smtClean="0">
                <a:latin typeface="Times New Roman" panose="02020603050405020304" pitchFamily="18" charset="0"/>
                <a:cs typeface="Times New Roman" panose="02020603050405020304" pitchFamily="18" charset="0"/>
              </a:rPr>
              <a:t>воздуха длиной </a:t>
            </a:r>
            <a:r>
              <a:rPr lang="en-US" sz="1100" dirty="0">
                <a:latin typeface="Times New Roman" panose="02020603050405020304" pitchFamily="18" charset="0"/>
                <a:cs typeface="Times New Roman" panose="02020603050405020304" pitchFamily="18" charset="0"/>
              </a:rPr>
              <a:t>L</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36 </a:t>
            </a:r>
            <a:r>
              <a:rPr lang="ru-RU" sz="1100" dirty="0">
                <a:latin typeface="Times New Roman" panose="02020603050405020304" pitchFamily="18" charset="0"/>
                <a:cs typeface="Times New Roman" panose="02020603050405020304" pitchFamily="18" charset="0"/>
              </a:rPr>
              <a:t>см,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запертый </a:t>
            </a:r>
            <a:r>
              <a:rPr lang="ru-RU" sz="1100" dirty="0">
                <a:latin typeface="Times New Roman" panose="02020603050405020304" pitchFamily="18" charset="0"/>
                <a:cs typeface="Times New Roman" panose="02020603050405020304" pitchFamily="18" charset="0"/>
              </a:rPr>
              <a:t>столбиком </a:t>
            </a:r>
            <a:r>
              <a:rPr lang="ru-RU" sz="1100" dirty="0" smtClean="0">
                <a:latin typeface="Times New Roman" panose="02020603050405020304" pitchFamily="18" charset="0"/>
                <a:cs typeface="Times New Roman" panose="02020603050405020304" pitchFamily="18" charset="0"/>
              </a:rPr>
              <a:t>ртути длиной </a:t>
            </a:r>
            <a:r>
              <a:rPr lang="en-US" sz="1100" dirty="0" smtClean="0">
                <a:latin typeface="Times New Roman" panose="02020603050405020304" pitchFamily="18" charset="0"/>
                <a:cs typeface="Times New Roman" panose="02020603050405020304" pitchFamily="18" charset="0"/>
              </a:rPr>
              <a:t>L</a:t>
            </a:r>
            <a:r>
              <a:rPr lang="ru-RU" sz="1100" dirty="0" smtClean="0">
                <a:latin typeface="Times New Roman" panose="02020603050405020304" pitchFamily="18" charset="0"/>
                <a:cs typeface="Times New Roman" panose="02020603050405020304" pitchFamily="18" charset="0"/>
              </a:rPr>
              <a:t> = 15 см. Определите</a:t>
            </a:r>
          </a:p>
          <a:p>
            <a:r>
              <a:rPr lang="ru-RU" sz="1100" dirty="0" smtClean="0">
                <a:latin typeface="Times New Roman" panose="02020603050405020304" pitchFamily="18" charset="0"/>
                <a:cs typeface="Times New Roman" panose="02020603050405020304" pitchFamily="18" charset="0"/>
              </a:rPr>
              <a:t>длину </a:t>
            </a:r>
            <a:r>
              <a:rPr lang="en-US" sz="1100" dirty="0" smtClean="0">
                <a:latin typeface="Times New Roman" panose="02020603050405020304" pitchFamily="18" charset="0"/>
                <a:cs typeface="Times New Roman" panose="02020603050405020304" pitchFamily="18" charset="0"/>
              </a:rPr>
              <a:t>L₂</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воздушного </a:t>
            </a:r>
            <a:r>
              <a:rPr lang="ru-RU" sz="1100" dirty="0" smtClean="0">
                <a:latin typeface="Times New Roman" panose="02020603050405020304" pitchFamily="18" charset="0"/>
                <a:cs typeface="Times New Roman" panose="02020603050405020304" pitchFamily="18" charset="0"/>
              </a:rPr>
              <a:t>столбика </a:t>
            </a:r>
            <a:r>
              <a:rPr lang="ru-RU" sz="1100" dirty="0">
                <a:latin typeface="Times New Roman" panose="02020603050405020304" pitchFamily="18" charset="0"/>
                <a:cs typeface="Times New Roman" panose="02020603050405020304" pitchFamily="18" charset="0"/>
              </a:rPr>
              <a:t>под </a:t>
            </a:r>
            <a:r>
              <a:rPr lang="ru-RU" sz="1100" dirty="0" smtClean="0">
                <a:latin typeface="Times New Roman" panose="02020603050405020304" pitchFamily="18" charset="0"/>
                <a:cs typeface="Times New Roman" panose="02020603050405020304" pitchFamily="18" charset="0"/>
              </a:rPr>
              <a:t>ртутью</a:t>
            </a:r>
            <a:r>
              <a:rPr lang="en-US"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е</a:t>
            </a:r>
            <a:r>
              <a:rPr lang="ru-RU" sz="1100" dirty="0" smtClean="0">
                <a:latin typeface="Times New Roman" panose="02020603050405020304" pitchFamily="18" charset="0"/>
                <a:cs typeface="Times New Roman" panose="02020603050405020304" pitchFamily="18" charset="0"/>
              </a:rPr>
              <a:t>сли трубку </a:t>
            </a:r>
          </a:p>
          <a:p>
            <a:r>
              <a:rPr lang="ru-RU" sz="1100" dirty="0" smtClean="0">
                <a:latin typeface="Times New Roman" panose="02020603050405020304" pitchFamily="18" charset="0"/>
                <a:cs typeface="Times New Roman" panose="02020603050405020304" pitchFamily="18" charset="0"/>
              </a:rPr>
              <a:t>поставить вертикально </a:t>
            </a:r>
            <a:r>
              <a:rPr lang="ru-RU" sz="1100" dirty="0">
                <a:latin typeface="Times New Roman" panose="02020603050405020304" pitchFamily="18" charset="0"/>
                <a:cs typeface="Times New Roman" panose="02020603050405020304" pitchFamily="18" charset="0"/>
              </a:rPr>
              <a:t>отверстием </a:t>
            </a:r>
            <a:r>
              <a:rPr lang="ru-RU" sz="1100" dirty="0" smtClean="0">
                <a:latin typeface="Times New Roman" panose="02020603050405020304" pitchFamily="18" charset="0"/>
                <a:cs typeface="Times New Roman" panose="02020603050405020304" pitchFamily="18" charset="0"/>
              </a:rPr>
              <a:t>вверх. Атмосферное </a:t>
            </a:r>
          </a:p>
          <a:p>
            <a:r>
              <a:rPr lang="ru-RU" sz="1100" dirty="0" smtClean="0">
                <a:latin typeface="Times New Roman" panose="02020603050405020304" pitchFamily="18" charset="0"/>
                <a:cs typeface="Times New Roman" panose="02020603050405020304" pitchFamily="18" charset="0"/>
              </a:rPr>
              <a:t>давление 750 </a:t>
            </a:r>
            <a:r>
              <a:rPr lang="ru-RU" sz="1100" dirty="0">
                <a:latin typeface="Times New Roman" panose="02020603050405020304" pitchFamily="18" charset="0"/>
                <a:cs typeface="Times New Roman" panose="02020603050405020304" pitchFamily="18" charset="0"/>
              </a:rPr>
              <a:t>мм </a:t>
            </a:r>
            <a:r>
              <a:rPr lang="ru-RU" sz="1100" dirty="0" err="1">
                <a:latin typeface="Times New Roman" panose="02020603050405020304" pitchFamily="18" charset="0"/>
                <a:cs typeface="Times New Roman" panose="02020603050405020304" pitchFamily="18" charset="0"/>
              </a:rPr>
              <a:t>рт.ст</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Температуру </a:t>
            </a:r>
            <a:r>
              <a:rPr lang="ru-RU" sz="1100" dirty="0">
                <a:latin typeface="Times New Roman" panose="02020603050405020304" pitchFamily="18" charset="0"/>
                <a:cs typeface="Times New Roman" panose="02020603050405020304" pitchFamily="18" charset="0"/>
              </a:rPr>
              <a:t>воздуха в трубке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считать постоянной.</a:t>
            </a:r>
          </a:p>
          <a:p>
            <a:endParaRPr lang="ru-RU" sz="1100" b="1" u="sng" dirty="0" smtClean="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64д.</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Вертикально </a:t>
            </a:r>
            <a:r>
              <a:rPr lang="ru-RU" sz="1100" dirty="0">
                <a:latin typeface="Times New Roman" panose="02020603050405020304" pitchFamily="18" charset="0"/>
                <a:cs typeface="Times New Roman" panose="02020603050405020304" pitchFamily="18" charset="0"/>
              </a:rPr>
              <a:t>расположенный замкнутый </a:t>
            </a:r>
            <a:r>
              <a:rPr lang="ru-RU" sz="1100" dirty="0" smtClean="0">
                <a:latin typeface="Times New Roman" panose="02020603050405020304" pitchFamily="18" charset="0"/>
                <a:cs typeface="Times New Roman" panose="02020603050405020304" pitchFamily="18" charset="0"/>
              </a:rPr>
              <a:t>цилиндрический</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сосуд высотой 50 см разделен подвижным поршнем </a:t>
            </a:r>
            <a:r>
              <a:rPr lang="ru-RU" sz="1100" dirty="0" smtClean="0">
                <a:latin typeface="Times New Roman" panose="02020603050405020304" pitchFamily="18" charset="0"/>
                <a:cs typeface="Times New Roman" panose="02020603050405020304" pitchFamily="18" charset="0"/>
              </a:rPr>
              <a:t>массой</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 две части, в каждой из которых содержится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одинаковое </a:t>
            </a:r>
            <a:r>
              <a:rPr lang="ru-RU" sz="1100" dirty="0">
                <a:latin typeface="Times New Roman" panose="02020603050405020304" pitchFamily="18" charset="0"/>
                <a:cs typeface="Times New Roman" panose="02020603050405020304" pitchFamily="18" charset="0"/>
              </a:rPr>
              <a:t>количество идеального газа при температуре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361 К</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каждой части </a:t>
            </a:r>
            <a:r>
              <a:rPr lang="ru-RU" sz="1100" dirty="0" smtClean="0">
                <a:latin typeface="Times New Roman" panose="02020603050405020304" pitchFamily="18" charset="0"/>
                <a:cs typeface="Times New Roman" panose="02020603050405020304" pitchFamily="18" charset="0"/>
              </a:rPr>
              <a:t>цилиндра содержится 0,022 моль газа,</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а </a:t>
            </a:r>
            <a:r>
              <a:rPr lang="ru-RU" sz="1100" dirty="0">
                <a:latin typeface="Times New Roman" panose="02020603050405020304" pitchFamily="18" charset="0"/>
                <a:cs typeface="Times New Roman" panose="02020603050405020304" pitchFamily="18" charset="0"/>
              </a:rPr>
              <a:t>поршень находится на высоте 20 см от </a:t>
            </a:r>
            <a:r>
              <a:rPr lang="ru-RU" sz="1100" dirty="0" smtClean="0">
                <a:latin typeface="Times New Roman" panose="02020603050405020304" pitchFamily="18" charset="0"/>
                <a:cs typeface="Times New Roman" panose="02020603050405020304" pitchFamily="18" charset="0"/>
              </a:rPr>
              <a:t>дна сосуда.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Найдите массу поршня. Толщиной </a:t>
            </a:r>
            <a:r>
              <a:rPr lang="ru-RU" sz="1100" dirty="0">
                <a:latin typeface="Times New Roman" panose="02020603050405020304" pitchFamily="18" charset="0"/>
                <a:cs typeface="Times New Roman" panose="02020603050405020304" pitchFamily="18" charset="0"/>
              </a:rPr>
              <a:t>поршня пренебречь.</a:t>
            </a: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6" name="Рисунок 5"/>
          <p:cNvPicPr/>
          <p:nvPr/>
        </p:nvPicPr>
        <p:blipFill rotWithShape="1">
          <a:blip r:embed="rId3" cstate="print">
            <a:extLst>
              <a:ext uri="{28A0092B-C50C-407E-A947-70E740481C1C}">
                <a14:useLocalDpi xmlns:a14="http://schemas.microsoft.com/office/drawing/2010/main" val="0"/>
              </a:ext>
            </a:extLst>
          </a:blip>
          <a:srcRect t="41798" r="8017" b="28560"/>
          <a:stretch/>
        </p:blipFill>
        <p:spPr bwMode="auto">
          <a:xfrm>
            <a:off x="10615853" y="2293749"/>
            <a:ext cx="1576147" cy="1808358"/>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a:blip r:embed="rId4" cstate="print">
            <a:extLst>
              <a:ext uri="{28A0092B-C50C-407E-A947-70E740481C1C}">
                <a14:useLocalDpi xmlns:a14="http://schemas.microsoft.com/office/drawing/2010/main" val="0"/>
              </a:ext>
            </a:extLst>
          </a:blip>
          <a:stretch>
            <a:fillRect/>
          </a:stretch>
        </p:blipFill>
        <p:spPr>
          <a:xfrm>
            <a:off x="6816356" y="4284792"/>
            <a:ext cx="1243427" cy="1358362"/>
          </a:xfrm>
          <a:prstGeom prst="rect">
            <a:avLst/>
          </a:prstGeom>
        </p:spPr>
      </p:pic>
    </p:spTree>
    <p:extLst>
      <p:ext uri="{BB962C8B-B14F-4D97-AF65-F5344CB8AC3E}">
        <p14:creationId xmlns:p14="http://schemas.microsoft.com/office/powerpoint/2010/main" val="54889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7</a:t>
            </a:fld>
            <a:endParaRPr lang="ru-RU"/>
          </a:p>
        </p:txBody>
      </p:sp>
      <p:sp>
        <p:nvSpPr>
          <p:cNvPr id="3" name="TextBox 2"/>
          <p:cNvSpPr txBox="1"/>
          <p:nvPr/>
        </p:nvSpPr>
        <p:spPr>
          <a:xfrm>
            <a:off x="211481" y="163860"/>
            <a:ext cx="6167337" cy="6017032"/>
          </a:xfrm>
          <a:prstGeom prst="rect">
            <a:avLst/>
          </a:prstGeom>
          <a:noFill/>
        </p:spPr>
        <p:txBody>
          <a:bodyPr wrap="square" rtlCol="0">
            <a:spAutoFit/>
          </a:bodyPr>
          <a:lstStyle/>
          <a:p>
            <a:pPr algn="ctr"/>
            <a:r>
              <a:rPr lang="ru-RU" sz="1100" b="1" i="1" u="sng" dirty="0">
                <a:latin typeface="Times New Roman" panose="02020603050405020304" pitchFamily="18" charset="0"/>
                <a:cs typeface="Times New Roman" panose="02020603050405020304" pitchFamily="18" charset="0"/>
              </a:rPr>
              <a:t>Влажность воздуха</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65д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В сосуде под поршнем при температуре 100</a:t>
            </a:r>
            <a:r>
              <a:rPr lang="en-US" sz="1100" dirty="0" smtClean="0">
                <a:latin typeface="Times New Roman" panose="02020603050405020304" pitchFamily="18" charset="0"/>
                <a:cs typeface="Times New Roman" panose="02020603050405020304" pitchFamily="18" charset="0"/>
              </a:rPr>
              <a:t>º</a:t>
            </a:r>
            <a:r>
              <a:rPr lang="ru-RU" sz="1100" dirty="0" smtClean="0">
                <a:latin typeface="Times New Roman" panose="02020603050405020304" pitchFamily="18" charset="0"/>
                <a:cs typeface="Times New Roman" panose="02020603050405020304" pitchFamily="18" charset="0"/>
              </a:rPr>
              <a:t> С находится 2 г водяного пара и такое же количество воды. Не меняя температуры, объем увеличили в 3 раза. Определите массу воды, перешедшей при этом в пар.</a:t>
            </a:r>
          </a:p>
          <a:p>
            <a:r>
              <a:rPr lang="ru-RU" sz="1100" b="1" u="sng" dirty="0" smtClean="0">
                <a:latin typeface="Times New Roman" panose="02020603050405020304" pitchFamily="18" charset="0"/>
                <a:cs typeface="Times New Roman" panose="02020603050405020304" pitchFamily="18" charset="0"/>
              </a:rPr>
              <a:t>Задача 66д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комнате размерами </a:t>
            </a:r>
            <a:r>
              <a:rPr lang="ru-RU" sz="1100" dirty="0" smtClean="0">
                <a:latin typeface="Times New Roman" panose="02020603050405020304" pitchFamily="18" charset="0"/>
                <a:cs typeface="Times New Roman" panose="02020603050405020304" pitchFamily="18" charset="0"/>
              </a:rPr>
              <a:t>6 </a:t>
            </a:r>
            <a:r>
              <a:rPr lang="ru-RU" sz="1100" dirty="0">
                <a:latin typeface="Times New Roman" panose="02020603050405020304" pitchFamily="18" charset="0"/>
                <a:cs typeface="Times New Roman" panose="02020603050405020304" pitchFamily="18" charset="0"/>
              </a:rPr>
              <a:t>х 5 х 3 м</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в которой воздух имеет температуру </a:t>
            </a:r>
            <a:r>
              <a:rPr lang="ru-RU" sz="1100" dirty="0" smtClean="0">
                <a:latin typeface="Times New Roman" panose="02020603050405020304" pitchFamily="18" charset="0"/>
                <a:cs typeface="Times New Roman" panose="02020603050405020304" pitchFamily="18" charset="0"/>
              </a:rPr>
              <a:t>25</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и относительную влажность воздуха </a:t>
            </a:r>
            <a:r>
              <a:rPr lang="ru-RU" sz="1100" dirty="0" smtClean="0">
                <a:latin typeface="Times New Roman" panose="02020603050405020304" pitchFamily="18" charset="0"/>
                <a:cs typeface="Times New Roman" panose="02020603050405020304" pitchFamily="18" charset="0"/>
              </a:rPr>
              <a:t>20 </a:t>
            </a:r>
            <a:r>
              <a:rPr lang="ru-RU" sz="1100" dirty="0">
                <a:latin typeface="Times New Roman" panose="02020603050405020304" pitchFamily="18" charset="0"/>
                <a:cs typeface="Times New Roman" panose="02020603050405020304" pitchFamily="18" charset="0"/>
              </a:rPr>
              <a:t>%, включили увлажнитель воздуха производительностью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0,2 </a:t>
            </a:r>
            <a:r>
              <a:rPr lang="ru-RU" sz="1100" dirty="0">
                <a:latin typeface="Times New Roman" panose="02020603050405020304" pitchFamily="18" charset="0"/>
                <a:cs typeface="Times New Roman" panose="02020603050405020304" pitchFamily="18" charset="0"/>
              </a:rPr>
              <a:t>л/ч. Чему станет равна относительная влажность воздуха в комнате через 2</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ч? Давление насыщенного водяного пара при температуре </a:t>
            </a:r>
            <a:r>
              <a:rPr lang="ru-RU" sz="1100" dirty="0" smtClean="0">
                <a:latin typeface="Times New Roman" panose="02020603050405020304" pitchFamily="18" charset="0"/>
                <a:cs typeface="Times New Roman" panose="02020603050405020304" pitchFamily="18" charset="0"/>
              </a:rPr>
              <a:t>25</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равно </a:t>
            </a:r>
            <a:r>
              <a:rPr lang="ru-RU" sz="1100" dirty="0" smtClean="0">
                <a:latin typeface="Times New Roman" panose="02020603050405020304" pitchFamily="18" charset="0"/>
                <a:cs typeface="Times New Roman" panose="02020603050405020304" pitchFamily="18" charset="0"/>
              </a:rPr>
              <a:t>3,17 </a:t>
            </a:r>
            <a:r>
              <a:rPr lang="ru-RU" sz="1100" dirty="0">
                <a:latin typeface="Times New Roman" panose="02020603050405020304" pitchFamily="18" charset="0"/>
                <a:cs typeface="Times New Roman" panose="02020603050405020304" pitchFamily="18" charset="0"/>
              </a:rPr>
              <a:t>кПа. Комнату считать герметичным сосудом.</a:t>
            </a:r>
          </a:p>
          <a:p>
            <a:r>
              <a:rPr lang="ru-RU" sz="1100" b="1" u="sng" dirty="0" smtClean="0">
                <a:latin typeface="Times New Roman" panose="02020603050405020304" pitchFamily="18" charset="0"/>
                <a:cs typeface="Times New Roman" panose="02020603050405020304" pitchFamily="18" charset="0"/>
              </a:rPr>
              <a:t>Задача 67д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сосуде под поршнем находился воздух с относительной влажностью φ = </a:t>
            </a:r>
            <a:r>
              <a:rPr lang="ru-RU" sz="1100" dirty="0" smtClean="0">
                <a:latin typeface="Times New Roman" panose="02020603050405020304" pitchFamily="18" charset="0"/>
                <a:cs typeface="Times New Roman" panose="02020603050405020304" pitchFamily="18" charset="0"/>
              </a:rPr>
              <a:t>80 </a:t>
            </a:r>
            <a:r>
              <a:rPr lang="ru-RU" sz="1100" dirty="0">
                <a:latin typeface="Times New Roman" panose="02020603050405020304" pitchFamily="18" charset="0"/>
                <a:cs typeface="Times New Roman" panose="02020603050405020304" pitchFamily="18" charset="0"/>
              </a:rPr>
              <a:t>%. Объем воздуха изотермически уменьшили в </a:t>
            </a:r>
            <a:r>
              <a:rPr lang="ru-RU" sz="1100" dirty="0" smtClean="0">
                <a:latin typeface="Times New Roman" panose="02020603050405020304" pitchFamily="18" charset="0"/>
                <a:cs typeface="Times New Roman" panose="02020603050405020304" pitchFamily="18" charset="0"/>
              </a:rPr>
              <a:t>3 раза. </a:t>
            </a:r>
            <a:r>
              <a:rPr lang="ru-RU" sz="1100" dirty="0">
                <a:latin typeface="Times New Roman" panose="02020603050405020304" pitchFamily="18" charset="0"/>
                <a:cs typeface="Times New Roman" panose="02020603050405020304" pitchFamily="18" charset="0"/>
              </a:rPr>
              <a:t>Какая </a:t>
            </a:r>
            <a:r>
              <a:rPr lang="ru-RU" sz="1100" dirty="0" smtClean="0">
                <a:latin typeface="Times New Roman" panose="02020603050405020304" pitchFamily="18" charset="0"/>
                <a:cs typeface="Times New Roman" panose="02020603050405020304" pitchFamily="18" charset="0"/>
              </a:rPr>
              <a:t>масса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водяных паров </a:t>
            </a:r>
            <a:r>
              <a:rPr lang="ru-RU" sz="1100" dirty="0" smtClean="0">
                <a:latin typeface="Times New Roman" panose="02020603050405020304" pitchFamily="18" charset="0"/>
                <a:cs typeface="Times New Roman" panose="02020603050405020304" pitchFamily="18" charset="0"/>
              </a:rPr>
              <a:t>была в сосуде, если после сжатия в нем осталось </a:t>
            </a:r>
            <a:r>
              <a:rPr lang="en-US" sz="1100" dirty="0" smtClean="0">
                <a:latin typeface="Times New Roman" panose="02020603050405020304" pitchFamily="18" charset="0"/>
                <a:cs typeface="Times New Roman" panose="02020603050405020304" pitchFamily="18" charset="0"/>
              </a:rPr>
              <a:t>m</a:t>
            </a:r>
            <a:r>
              <a:rPr lang="ru-RU" sz="1100" dirty="0" smtClean="0">
                <a:latin typeface="Times New Roman" panose="02020603050405020304" pitchFamily="18" charset="0"/>
                <a:cs typeface="Times New Roman" panose="02020603050405020304" pitchFamily="18" charset="0"/>
              </a:rPr>
              <a:t>₁ = 10 г водяных паров?</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68д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сосуде под поршнем находился влажный </a:t>
            </a:r>
            <a:r>
              <a:rPr lang="ru-RU" sz="1100" dirty="0" smtClean="0">
                <a:latin typeface="Times New Roman" panose="02020603050405020304" pitchFamily="18" charset="0"/>
                <a:cs typeface="Times New Roman" panose="02020603050405020304" pitchFamily="18" charset="0"/>
              </a:rPr>
              <a:t>воздух с относительной влажностью </a:t>
            </a:r>
            <a:r>
              <a:rPr lang="el-GR" sz="1100" dirty="0" smtClean="0">
                <a:latin typeface="Times New Roman" panose="02020603050405020304" pitchFamily="18" charset="0"/>
                <a:cs typeface="Times New Roman" panose="02020603050405020304" pitchFamily="18" charset="0"/>
              </a:rPr>
              <a:t>φ</a:t>
            </a:r>
            <a:r>
              <a:rPr lang="ru-RU" sz="1100" dirty="0" smtClean="0">
                <a:latin typeface="Times New Roman" panose="02020603050405020304" pitchFamily="18" charset="0"/>
                <a:cs typeface="Times New Roman" panose="02020603050405020304" pitchFamily="18" charset="0"/>
              </a:rPr>
              <a:t> = 60%. </a:t>
            </a:r>
            <a:r>
              <a:rPr lang="ru-RU" sz="1100" dirty="0">
                <a:latin typeface="Times New Roman" panose="02020603050405020304" pitchFamily="18" charset="0"/>
                <a:cs typeface="Times New Roman" panose="02020603050405020304" pitchFamily="18" charset="0"/>
              </a:rPr>
              <a:t>Объем воздуха изотермически уменьшили в </a:t>
            </a:r>
            <a:r>
              <a:rPr lang="ru-RU" sz="1100" dirty="0" smtClean="0">
                <a:latin typeface="Times New Roman" panose="02020603050405020304" pitchFamily="18" charset="0"/>
                <a:cs typeface="Times New Roman" panose="02020603050405020304" pitchFamily="18" charset="0"/>
              </a:rPr>
              <a:t>4 раза. Какая масса водяных </a:t>
            </a:r>
            <a:r>
              <a:rPr lang="ru-RU" sz="1100" dirty="0">
                <a:latin typeface="Times New Roman" panose="02020603050405020304" pitchFamily="18" charset="0"/>
                <a:cs typeface="Times New Roman" panose="02020603050405020304" pitchFamily="18" charset="0"/>
              </a:rPr>
              <a:t>паров </a:t>
            </a:r>
            <a:r>
              <a:rPr lang="ru-RU" sz="1100" dirty="0" smtClean="0">
                <a:latin typeface="Times New Roman" panose="02020603050405020304" pitchFamily="18" charset="0"/>
                <a:cs typeface="Times New Roman" panose="02020603050405020304" pitchFamily="18" charset="0"/>
              </a:rPr>
              <a:t>сконденсировалась после сжатия, если </a:t>
            </a:r>
            <a:r>
              <a:rPr lang="ru-RU" sz="1100" dirty="0">
                <a:latin typeface="Times New Roman" panose="02020603050405020304" pitchFamily="18" charset="0"/>
                <a:cs typeface="Times New Roman" panose="02020603050405020304" pitchFamily="18" charset="0"/>
              </a:rPr>
              <a:t>до сжатия в сосуде было </a:t>
            </a:r>
            <a:r>
              <a:rPr lang="en-US" sz="1100" dirty="0">
                <a:latin typeface="Times New Roman" panose="02020603050405020304" pitchFamily="18" charset="0"/>
                <a:cs typeface="Times New Roman" panose="02020603050405020304" pitchFamily="18" charset="0"/>
              </a:rPr>
              <a:t>m</a:t>
            </a:r>
            <a:r>
              <a:rPr lang="ru-RU" sz="1100" baseline="-25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12 </a:t>
            </a:r>
            <a:r>
              <a:rPr lang="ru-RU" sz="1100" dirty="0">
                <a:latin typeface="Times New Roman" panose="02020603050405020304" pitchFamily="18" charset="0"/>
                <a:cs typeface="Times New Roman" panose="02020603050405020304" pitchFamily="18" charset="0"/>
              </a:rPr>
              <a:t>г водяных паров.</a:t>
            </a:r>
          </a:p>
          <a:p>
            <a:r>
              <a:rPr lang="ru-RU" sz="1100" b="1" u="sng" dirty="0" smtClean="0">
                <a:latin typeface="Times New Roman" panose="02020603050405020304" pitchFamily="18" charset="0"/>
                <a:cs typeface="Times New Roman" panose="02020603050405020304" pitchFamily="18" charset="0"/>
              </a:rPr>
              <a:t>Задача 69д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кубическом метре воздуха в помещении при температуре </a:t>
            </a:r>
            <a:r>
              <a:rPr lang="ru-RU" sz="1100" dirty="0" smtClean="0">
                <a:latin typeface="Times New Roman" panose="02020603050405020304" pitchFamily="18" charset="0"/>
                <a:cs typeface="Times New Roman" panose="02020603050405020304" pitchFamily="18" charset="0"/>
              </a:rPr>
              <a:t>22</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находится </a:t>
            </a:r>
            <a:r>
              <a:rPr lang="ru-RU" sz="1100" dirty="0" smtClean="0">
                <a:latin typeface="Times New Roman" panose="02020603050405020304" pitchFamily="18" charset="0"/>
                <a:cs typeface="Times New Roman" panose="02020603050405020304" pitchFamily="18" charset="0"/>
              </a:rPr>
              <a:t>0,776 </a:t>
            </a:r>
            <a:r>
              <a:rPr lang="ru-RU" sz="1100" dirty="0">
                <a:latin typeface="Times New Roman" panose="02020603050405020304" pitchFamily="18" charset="0"/>
                <a:cs typeface="Times New Roman" panose="02020603050405020304" pitchFamily="18" charset="0"/>
              </a:rPr>
              <a:t>· 10 </a:t>
            </a:r>
            <a:r>
              <a:rPr lang="ru-RU" sz="1100" baseline="30000" dirty="0">
                <a:latin typeface="Times New Roman" panose="02020603050405020304" pitchFamily="18" charset="0"/>
                <a:cs typeface="Times New Roman" panose="02020603050405020304" pitchFamily="18" charset="0"/>
              </a:rPr>
              <a:t>– 2</a:t>
            </a:r>
            <a:r>
              <a:rPr lang="ru-RU" sz="1100" dirty="0">
                <a:latin typeface="Times New Roman" panose="02020603050405020304" pitchFamily="18" charset="0"/>
                <a:cs typeface="Times New Roman" panose="02020603050405020304" pitchFamily="18" charset="0"/>
              </a:rPr>
              <a:t> кг водяных паров. Пользуясь таблицей плотности насыщенных паров воды, определите относительную влажность воздуха</a:t>
            </a:r>
            <a:r>
              <a:rPr lang="ru-RU" sz="1100" dirty="0" smtClean="0">
                <a:latin typeface="Times New Roman" panose="02020603050405020304" pitchFamily="18" charset="0"/>
                <a:cs typeface="Times New Roman" panose="02020603050405020304" pitchFamily="18" charset="0"/>
              </a:rPr>
              <a:t>.</a:t>
            </a:r>
          </a:p>
          <a:p>
            <a:pPr algn="ctr"/>
            <a:r>
              <a:rPr lang="ru-RU" sz="1100" b="1" i="1" u="sng" dirty="0">
                <a:latin typeface="Times New Roman" panose="02020603050405020304" pitchFamily="18" charset="0"/>
                <a:cs typeface="Times New Roman" panose="02020603050405020304" pitchFamily="18" charset="0"/>
              </a:rPr>
              <a:t>Первый закон термодинамики</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70д.</a:t>
            </a:r>
            <a:r>
              <a:rPr lang="ru-RU" sz="1100" u="sng"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горизонтальном цилиндрическом сосуде, закрытом </a:t>
            </a:r>
            <a:r>
              <a:rPr lang="ru-RU" sz="1100" dirty="0" smtClean="0">
                <a:latin typeface="Times New Roman" panose="02020603050405020304" pitchFamily="18" charset="0"/>
                <a:cs typeface="Times New Roman" panose="02020603050405020304" pitchFamily="18" charset="0"/>
              </a:rPr>
              <a:t>подвижным поршнем</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находится одноатомный </a:t>
            </a:r>
            <a:r>
              <a:rPr lang="ru-RU" sz="1100" dirty="0">
                <a:latin typeface="Times New Roman" panose="02020603050405020304" pitchFamily="18" charset="0"/>
                <a:cs typeface="Times New Roman" panose="02020603050405020304" pitchFamily="18" charset="0"/>
              </a:rPr>
              <a:t>идеальный </a:t>
            </a:r>
            <a:r>
              <a:rPr lang="ru-RU" sz="1100" dirty="0" smtClean="0">
                <a:latin typeface="Times New Roman" panose="02020603050405020304" pitchFamily="18" charset="0"/>
                <a:cs typeface="Times New Roman" panose="02020603050405020304" pitchFamily="18" charset="0"/>
              </a:rPr>
              <a:t>газ. Давление окружающего воздуха р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10</a:t>
            </a:r>
            <a:r>
              <a:rPr lang="ru-RU" sz="1100" baseline="30000" dirty="0" smtClean="0">
                <a:latin typeface="Times New Roman" panose="02020603050405020304" pitchFamily="18" charset="0"/>
                <a:cs typeface="Times New Roman" panose="02020603050405020304" pitchFamily="18" charset="0"/>
              </a:rPr>
              <a:t>5</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Па. </a:t>
            </a:r>
            <a:r>
              <a:rPr lang="ru-RU" sz="1100" dirty="0" smtClean="0">
                <a:latin typeface="Times New Roman" panose="02020603050405020304" pitchFamily="18" charset="0"/>
                <a:cs typeface="Times New Roman" panose="02020603050405020304" pitchFamily="18" charset="0"/>
              </a:rPr>
              <a:t>Трение между поршнем и стенками сосуда пренебрежимо мало. В </a:t>
            </a:r>
            <a:r>
              <a:rPr lang="ru-RU" sz="1100" dirty="0">
                <a:latin typeface="Times New Roman" panose="02020603050405020304" pitchFamily="18" charset="0"/>
                <a:cs typeface="Times New Roman" panose="02020603050405020304" pitchFamily="18" charset="0"/>
              </a:rPr>
              <a:t>результате медленного </a:t>
            </a:r>
            <a:r>
              <a:rPr lang="ru-RU" sz="1100" dirty="0" smtClean="0">
                <a:latin typeface="Times New Roman" panose="02020603050405020304" pitchFamily="18" charset="0"/>
                <a:cs typeface="Times New Roman" panose="02020603050405020304" pitchFamily="18" charset="0"/>
              </a:rPr>
              <a:t>охлаждения от газа отведено </a:t>
            </a:r>
            <a:r>
              <a:rPr lang="ru-RU" sz="1100" dirty="0">
                <a:latin typeface="Times New Roman" panose="02020603050405020304" pitchFamily="18" charset="0"/>
                <a:cs typeface="Times New Roman" panose="02020603050405020304" pitchFamily="18" charset="0"/>
              </a:rPr>
              <a:t>количество теплоты </a:t>
            </a:r>
            <a:r>
              <a:rPr lang="ru-RU" sz="1100" dirty="0" smtClean="0">
                <a:latin typeface="Times New Roman" panose="02020603050405020304" pitchFamily="18" charset="0"/>
                <a:cs typeface="Times New Roman" panose="02020603050405020304" pitchFamily="18" charset="0"/>
              </a:rPr>
              <a:t>|</a:t>
            </a:r>
            <a:r>
              <a:rPr lang="en-US" sz="1100" dirty="0" smtClean="0">
                <a:latin typeface="Times New Roman" panose="02020603050405020304" pitchFamily="18" charset="0"/>
                <a:cs typeface="Times New Roman" panose="02020603050405020304" pitchFamily="18" charset="0"/>
              </a:rPr>
              <a:t>Q|</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75 Дж</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при этом поршень </a:t>
            </a:r>
            <a:r>
              <a:rPr lang="ru-RU" sz="1100" dirty="0">
                <a:latin typeface="Times New Roman" panose="02020603050405020304" pitchFamily="18" charset="0"/>
                <a:cs typeface="Times New Roman" panose="02020603050405020304" pitchFamily="18" charset="0"/>
              </a:rPr>
              <a:t>сдвинулся на расстояние </a:t>
            </a:r>
            <a:r>
              <a:rPr lang="ru-RU" sz="1100" dirty="0" smtClean="0">
                <a:latin typeface="Times New Roman" panose="02020603050405020304" pitchFamily="18" charset="0"/>
                <a:cs typeface="Times New Roman" panose="02020603050405020304" pitchFamily="18" charset="0"/>
              </a:rPr>
              <a:t>х </a:t>
            </a:r>
            <a:r>
              <a:rPr lang="ru-RU" sz="1100" dirty="0">
                <a:latin typeface="Times New Roman" panose="02020603050405020304" pitchFamily="18" charset="0"/>
                <a:cs typeface="Times New Roman" panose="02020603050405020304" pitchFamily="18" charset="0"/>
              </a:rPr>
              <a:t>= 10 см. </a:t>
            </a:r>
            <a:r>
              <a:rPr lang="ru-RU" sz="1100" dirty="0" smtClean="0">
                <a:latin typeface="Times New Roman" panose="02020603050405020304" pitchFamily="18" charset="0"/>
                <a:cs typeface="Times New Roman" panose="02020603050405020304" pitchFamily="18" charset="0"/>
              </a:rPr>
              <a:t>Чему равна площадь поперечного сечения поршня?</a:t>
            </a: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71д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Над одноатомным идеальным газом проводится циклический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процесс</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показанный </a:t>
            </a:r>
            <a:r>
              <a:rPr lang="ru-RU" sz="1100" dirty="0">
                <a:latin typeface="Times New Roman" panose="02020603050405020304" pitchFamily="18" charset="0"/>
                <a:cs typeface="Times New Roman" panose="02020603050405020304" pitchFamily="18" charset="0"/>
              </a:rPr>
              <a:t>на рисунке. На участке 1-2 газ совершает </a:t>
            </a:r>
            <a:r>
              <a:rPr lang="ru-RU" sz="1100" dirty="0" smtClean="0">
                <a:latin typeface="Times New Roman" panose="02020603050405020304" pitchFamily="18" charset="0"/>
                <a:cs typeface="Times New Roman" panose="02020603050405020304" pitchFamily="18" charset="0"/>
              </a:rPr>
              <a:t>работу</a:t>
            </a:r>
          </a:p>
          <a:p>
            <a:r>
              <a:rPr lang="ru-RU" sz="1100" dirty="0" smtClean="0">
                <a:latin typeface="Times New Roman" panose="02020603050405020304" pitchFamily="18" charset="0"/>
                <a:cs typeface="Times New Roman" panose="02020603050405020304" pitchFamily="18" charset="0"/>
              </a:rPr>
              <a:t>А</a:t>
            </a:r>
            <a:r>
              <a:rPr lang="ru-RU" sz="1100" dirty="0">
                <a:latin typeface="Times New Roman" panose="02020603050405020304" pitchFamily="18" charset="0"/>
                <a:cs typeface="Times New Roman" panose="02020603050405020304" pitchFamily="18" charset="0"/>
              </a:rPr>
              <a:t>ʹ</a:t>
            </a:r>
            <a:r>
              <a:rPr lang="ru-RU" sz="1100" baseline="-25000" dirty="0">
                <a:latin typeface="Times New Roman" panose="02020603050405020304" pitchFamily="18" charset="0"/>
                <a:cs typeface="Times New Roman" panose="02020603050405020304" pitchFamily="18" charset="0"/>
              </a:rPr>
              <a:t>12</a:t>
            </a:r>
            <a:r>
              <a:rPr lang="ru-RU" sz="1100" dirty="0">
                <a:latin typeface="Times New Roman" panose="02020603050405020304" pitchFamily="18" charset="0"/>
                <a:cs typeface="Times New Roman" panose="02020603050405020304" pitchFamily="18" charset="0"/>
              </a:rPr>
              <a:t> = 1000 Дж. </a:t>
            </a:r>
            <a:r>
              <a:rPr lang="ru-RU" sz="1100" dirty="0" smtClean="0">
                <a:latin typeface="Times New Roman" panose="02020603050405020304" pitchFamily="18" charset="0"/>
                <a:cs typeface="Times New Roman" panose="02020603050405020304" pitchFamily="18" charset="0"/>
              </a:rPr>
              <a:t>На адиабате </a:t>
            </a:r>
            <a:r>
              <a:rPr lang="ru-RU" sz="1100" dirty="0">
                <a:latin typeface="Times New Roman" panose="02020603050405020304" pitchFamily="18" charset="0"/>
                <a:cs typeface="Times New Roman" panose="02020603050405020304" pitchFamily="18" charset="0"/>
              </a:rPr>
              <a:t>3-1 </a:t>
            </a:r>
            <a:r>
              <a:rPr lang="ru-RU" sz="1100" dirty="0" smtClean="0">
                <a:latin typeface="Times New Roman" panose="02020603050405020304" pitchFamily="18" charset="0"/>
                <a:cs typeface="Times New Roman" panose="02020603050405020304" pitchFamily="18" charset="0"/>
              </a:rPr>
              <a:t>внешние силы сжимают газ, </a:t>
            </a:r>
            <a:r>
              <a:rPr lang="ru-RU" sz="1100" dirty="0">
                <a:latin typeface="Times New Roman" panose="02020603050405020304" pitchFamily="18" charset="0"/>
                <a:cs typeface="Times New Roman" panose="02020603050405020304" pitchFamily="18" charset="0"/>
              </a:rPr>
              <a:t>совершая </a:t>
            </a:r>
            <a:r>
              <a:rPr lang="ru-RU" sz="1100" dirty="0" smtClean="0">
                <a:latin typeface="Times New Roman" panose="02020603050405020304" pitchFamily="18" charset="0"/>
                <a:cs typeface="Times New Roman" panose="02020603050405020304" pitchFamily="18" charset="0"/>
              </a:rPr>
              <a:t>работу |А</a:t>
            </a:r>
            <a:r>
              <a:rPr lang="ru-RU" sz="1100" baseline="-25000" dirty="0" smtClean="0">
                <a:latin typeface="Times New Roman" panose="02020603050405020304" pitchFamily="18" charset="0"/>
                <a:cs typeface="Times New Roman" panose="02020603050405020304" pitchFamily="18" charset="0"/>
              </a:rPr>
              <a:t>31</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370 Дж.</a:t>
            </a:r>
            <a:endParaRPr lang="ru-RU" sz="1100" dirty="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Количество вещества </a:t>
            </a:r>
            <a:r>
              <a:rPr lang="ru-RU" sz="1100" dirty="0">
                <a:latin typeface="Times New Roman" panose="02020603050405020304" pitchFamily="18" charset="0"/>
                <a:cs typeface="Times New Roman" panose="02020603050405020304" pitchFamily="18" charset="0"/>
              </a:rPr>
              <a:t>газа в ходе процесса не меняется.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Найдите количество теплоты |</a:t>
            </a:r>
            <a:r>
              <a:rPr lang="en-US" sz="1100" dirty="0" smtClean="0">
                <a:latin typeface="Times New Roman" panose="02020603050405020304" pitchFamily="18" charset="0"/>
                <a:cs typeface="Times New Roman" panose="02020603050405020304" pitchFamily="18" charset="0"/>
              </a:rPr>
              <a:t>Q</a:t>
            </a:r>
            <a:r>
              <a:rPr lang="ru-RU" sz="1100" dirty="0" smtClean="0">
                <a:latin typeface="Times New Roman" panose="02020603050405020304" pitchFamily="18" charset="0"/>
                <a:cs typeface="Times New Roman" panose="02020603050405020304" pitchFamily="18" charset="0"/>
              </a:rPr>
              <a:t> </a:t>
            </a:r>
            <a:r>
              <a:rPr lang="ru-RU" sz="1100" dirty="0" err="1" smtClean="0">
                <a:latin typeface="Times New Roman" panose="02020603050405020304" pitchFamily="18" charset="0"/>
                <a:cs typeface="Times New Roman" panose="02020603050405020304" pitchFamily="18" charset="0"/>
              </a:rPr>
              <a:t>хол</a:t>
            </a:r>
            <a:r>
              <a:rPr lang="ru-RU" sz="1100" dirty="0" smtClean="0">
                <a:latin typeface="Times New Roman" panose="02020603050405020304" pitchFamily="18" charset="0"/>
                <a:cs typeface="Times New Roman" panose="02020603050405020304" pitchFamily="18" charset="0"/>
              </a:rPr>
              <a:t>|, отданное газом за цикл холодильнику.</a:t>
            </a:r>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1224853" y="2714609"/>
            <a:ext cx="4613001" cy="627044"/>
          </a:xfrm>
          <a:prstGeom prst="rect">
            <a:avLst/>
          </a:prstGeom>
        </p:spPr>
      </p:pic>
      <p:pic>
        <p:nvPicPr>
          <p:cNvPr id="5" name="Рисунок 4"/>
          <p:cNvPicPr/>
          <p:nvPr/>
        </p:nvPicPr>
        <p:blipFill rotWithShape="1">
          <a:blip r:embed="rId3">
            <a:extLst>
              <a:ext uri="{28A0092B-C50C-407E-A947-70E740481C1C}">
                <a14:useLocalDpi xmlns:a14="http://schemas.microsoft.com/office/drawing/2010/main" val="0"/>
              </a:ext>
            </a:extLst>
          </a:blip>
          <a:srcRect r="10754" b="64228"/>
          <a:stretch/>
        </p:blipFill>
        <p:spPr bwMode="auto">
          <a:xfrm>
            <a:off x="4935071" y="5475605"/>
            <a:ext cx="1347853" cy="124587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986954" y="398585"/>
            <a:ext cx="4947138" cy="7201972"/>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72д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Одноатомный идеальный газ совершает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циклический </a:t>
            </a:r>
            <a:r>
              <a:rPr lang="ru-RU" sz="1100" dirty="0">
                <a:latin typeface="Times New Roman" panose="02020603050405020304" pitchFamily="18" charset="0"/>
                <a:cs typeface="Times New Roman" panose="02020603050405020304" pitchFamily="18" charset="0"/>
              </a:rPr>
              <a:t>процесс, показанный на рисунке. Масса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газа </a:t>
            </a:r>
            <a:r>
              <a:rPr lang="ru-RU" sz="1100" dirty="0">
                <a:latin typeface="Times New Roman" panose="02020603050405020304" pitchFamily="18" charset="0"/>
                <a:cs typeface="Times New Roman" panose="02020603050405020304" pitchFamily="18" charset="0"/>
              </a:rPr>
              <a:t>постоянна. За цикл газ отдает холодильнику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количество </a:t>
            </a:r>
            <a:r>
              <a:rPr lang="ru-RU" sz="1100" dirty="0">
                <a:latin typeface="Times New Roman" panose="02020603050405020304" pitchFamily="18" charset="0"/>
                <a:cs typeface="Times New Roman" panose="02020603050405020304" pitchFamily="18" charset="0"/>
              </a:rPr>
              <a:t>теплоты |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х</a:t>
            </a:r>
            <a:r>
              <a:rPr lang="ru-RU" sz="1100" dirty="0">
                <a:latin typeface="Times New Roman" panose="02020603050405020304" pitchFamily="18" charset="0"/>
                <a:cs typeface="Times New Roman" panose="02020603050405020304" pitchFamily="18" charset="0"/>
              </a:rPr>
              <a:t> | = </a:t>
            </a:r>
            <a:r>
              <a:rPr lang="ru-RU" sz="1100" dirty="0" smtClean="0">
                <a:latin typeface="Times New Roman" panose="02020603050405020304" pitchFamily="18" charset="0"/>
                <a:cs typeface="Times New Roman" panose="02020603050405020304" pitchFamily="18" charset="0"/>
              </a:rPr>
              <a:t>4,2 </a:t>
            </a:r>
            <a:r>
              <a:rPr lang="ru-RU" sz="1100" dirty="0">
                <a:latin typeface="Times New Roman" panose="02020603050405020304" pitchFamily="18" charset="0"/>
                <a:cs typeface="Times New Roman" panose="02020603050405020304" pitchFamily="18" charset="0"/>
              </a:rPr>
              <a:t>кДж. </a:t>
            </a:r>
            <a:r>
              <a:rPr lang="ru-RU" sz="1100" dirty="0" smtClean="0">
                <a:latin typeface="Times New Roman" panose="02020603050405020304" pitchFamily="18" charset="0"/>
                <a:cs typeface="Times New Roman" panose="02020603050405020304" pitchFamily="18" charset="0"/>
              </a:rPr>
              <a:t>Какую работу</a:t>
            </a:r>
          </a:p>
          <a:p>
            <a:r>
              <a:rPr lang="ru-RU" sz="1100" dirty="0" smtClean="0">
                <a:latin typeface="Times New Roman" panose="02020603050405020304" pitchFamily="18" charset="0"/>
                <a:cs typeface="Times New Roman" panose="02020603050405020304" pitchFamily="18" charset="0"/>
              </a:rPr>
              <a:t>газ совершает при </a:t>
            </a:r>
            <a:r>
              <a:rPr lang="ru-RU" sz="1100" dirty="0">
                <a:latin typeface="Times New Roman" panose="02020603050405020304" pitchFamily="18" charset="0"/>
                <a:cs typeface="Times New Roman" panose="02020603050405020304" pitchFamily="18" charset="0"/>
              </a:rPr>
              <a:t>переходе из состояния 1 </a:t>
            </a:r>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состояние 2</a:t>
            </a:r>
            <a:r>
              <a:rPr lang="ru-RU" sz="1100" dirty="0" smtClean="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73д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Один моль идеального газа переходит из состояния 1 </a:t>
            </a:r>
          </a:p>
          <a:p>
            <a:r>
              <a:rPr lang="ru-RU" sz="1100" dirty="0">
                <a:latin typeface="Times New Roman" panose="02020603050405020304" pitchFamily="18" charset="0"/>
                <a:cs typeface="Times New Roman" panose="02020603050405020304" pitchFamily="18" charset="0"/>
              </a:rPr>
              <a:t>                                            в состояние 3 (см. рисунок, где Т</a:t>
            </a:r>
            <a:r>
              <a:rPr lang="ru-RU" sz="1100" baseline="-25000" dirty="0">
                <a:latin typeface="Times New Roman" panose="02020603050405020304" pitchFamily="18" charset="0"/>
                <a:cs typeface="Times New Roman" panose="02020603050405020304" pitchFamily="18" charset="0"/>
              </a:rPr>
              <a:t>0</a:t>
            </a:r>
            <a:r>
              <a:rPr lang="ru-RU" sz="1100" dirty="0">
                <a:latin typeface="Times New Roman" panose="02020603050405020304" pitchFamily="18" charset="0"/>
                <a:cs typeface="Times New Roman" panose="02020603050405020304" pitchFamily="18" charset="0"/>
              </a:rPr>
              <a:t> = 100 К). На  </a:t>
            </a:r>
          </a:p>
          <a:p>
            <a:r>
              <a:rPr lang="ru-RU" sz="1100" dirty="0">
                <a:latin typeface="Times New Roman" panose="02020603050405020304" pitchFamily="18" charset="0"/>
                <a:cs typeface="Times New Roman" panose="02020603050405020304" pitchFamily="18" charset="0"/>
              </a:rPr>
              <a:t>                                            участке 2-3 к газу подводят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23</a:t>
            </a:r>
            <a:r>
              <a:rPr lang="ru-RU" sz="1100" dirty="0">
                <a:latin typeface="Times New Roman" panose="02020603050405020304" pitchFamily="18" charset="0"/>
                <a:cs typeface="Times New Roman" panose="02020603050405020304" pitchFamily="18" charset="0"/>
              </a:rPr>
              <a:t> = 2,5 кДж теплоты. </a:t>
            </a:r>
          </a:p>
          <a:p>
            <a:r>
              <a:rPr lang="ru-RU" sz="1100" dirty="0">
                <a:latin typeface="Times New Roman" panose="02020603050405020304" pitchFamily="18" charset="0"/>
                <a:cs typeface="Times New Roman" panose="02020603050405020304" pitchFamily="18" charset="0"/>
              </a:rPr>
              <a:t>                                            Найдите отношение работы Аʹ</a:t>
            </a:r>
            <a:r>
              <a:rPr lang="ru-RU" sz="1100" baseline="-25000" dirty="0">
                <a:latin typeface="Times New Roman" panose="02020603050405020304" pitchFamily="18" charset="0"/>
                <a:cs typeface="Times New Roman" panose="02020603050405020304" pitchFamily="18" charset="0"/>
              </a:rPr>
              <a:t>123</a:t>
            </a:r>
            <a:r>
              <a:rPr lang="ru-RU" sz="1100" dirty="0">
                <a:latin typeface="Times New Roman" panose="02020603050405020304" pitchFamily="18" charset="0"/>
                <a:cs typeface="Times New Roman" panose="02020603050405020304" pitchFamily="18" charset="0"/>
              </a:rPr>
              <a:t> ко всему </a:t>
            </a:r>
          </a:p>
          <a:p>
            <a:r>
              <a:rPr lang="ru-RU" sz="1100" dirty="0">
                <a:latin typeface="Times New Roman" panose="02020603050405020304" pitchFamily="18" charset="0"/>
                <a:cs typeface="Times New Roman" panose="02020603050405020304" pitchFamily="18" charset="0"/>
              </a:rPr>
              <a:t>                                            количеству, подведенной к газу  теплоты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123</a:t>
            </a:r>
            <a:r>
              <a:rPr lang="ru-RU" sz="1100" dirty="0">
                <a:latin typeface="Times New Roman" panose="02020603050405020304" pitchFamily="18" charset="0"/>
                <a:cs typeface="Times New Roman" panose="02020603050405020304" pitchFamily="18" charset="0"/>
              </a:rPr>
              <a:t>.</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74д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одноатомным идеальным газом неизменной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массы </a:t>
            </a:r>
            <a:r>
              <a:rPr lang="ru-RU" sz="1100" dirty="0">
                <a:latin typeface="Times New Roman" panose="02020603050405020304" pitchFamily="18" charset="0"/>
                <a:cs typeface="Times New Roman" panose="02020603050405020304" pitchFamily="18" charset="0"/>
              </a:rPr>
              <a:t>происходит циклический процесс, показанный на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рисунке</a:t>
            </a:r>
            <a:r>
              <a:rPr lang="ru-RU" sz="1100" dirty="0">
                <a:latin typeface="Times New Roman" panose="02020603050405020304" pitchFamily="18" charset="0"/>
                <a:cs typeface="Times New Roman" panose="02020603050405020304" pitchFamily="18" charset="0"/>
              </a:rPr>
              <a:t>. За цикл газ </a:t>
            </a:r>
            <a:r>
              <a:rPr lang="ru-RU" sz="1100" dirty="0" smtClean="0">
                <a:latin typeface="Times New Roman" panose="02020603050405020304" pitchFamily="18" charset="0"/>
                <a:cs typeface="Times New Roman" panose="02020603050405020304" pitchFamily="18" charset="0"/>
              </a:rPr>
              <a:t>получает от нагревателя количество </a:t>
            </a:r>
          </a:p>
          <a:p>
            <a:r>
              <a:rPr lang="ru-RU" sz="1100" dirty="0" smtClean="0">
                <a:latin typeface="Times New Roman" panose="02020603050405020304" pitchFamily="18" charset="0"/>
                <a:cs typeface="Times New Roman" panose="02020603050405020304" pitchFamily="18" charset="0"/>
              </a:rPr>
              <a:t>теплоты </a:t>
            </a:r>
            <a:r>
              <a:rPr lang="en-US" sz="1100" dirty="0">
                <a:latin typeface="Times New Roman" panose="02020603050405020304" pitchFamily="18" charset="0"/>
                <a:cs typeface="Times New Roman" panose="02020603050405020304" pitchFamily="18" charset="0"/>
              </a:rPr>
              <a:t>Q</a:t>
            </a:r>
            <a:r>
              <a:rPr lang="ru-RU" sz="1100" baseline="-25000" dirty="0" smtClean="0">
                <a:latin typeface="Times New Roman" panose="02020603050405020304" pitchFamily="18" charset="0"/>
                <a:cs typeface="Times New Roman" panose="02020603050405020304" pitchFamily="18" charset="0"/>
              </a:rPr>
              <a:t>н </a:t>
            </a:r>
            <a:r>
              <a:rPr lang="ru-RU" sz="1100" dirty="0" smtClean="0">
                <a:latin typeface="Times New Roman" panose="02020603050405020304" pitchFamily="18" charset="0"/>
                <a:cs typeface="Times New Roman" panose="02020603050405020304" pitchFamily="18" charset="0"/>
              </a:rPr>
              <a:t> = 2300 Дж. Какую работу газ совершает за цикл? </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75д</a:t>
            </a:r>
            <a:r>
              <a:rPr lang="ru-RU" sz="1100" b="1" dirty="0" smtClean="0">
                <a:latin typeface="Times New Roman" panose="02020603050405020304" pitchFamily="18" charset="0"/>
                <a:cs typeface="Times New Roman" panose="02020603050405020304" pitchFamily="18" charset="0"/>
              </a:rPr>
              <a:t>.                       </a:t>
            </a:r>
          </a:p>
          <a:p>
            <a:r>
              <a:rPr lang="ru-RU" sz="1100" b="1" dirty="0">
                <a:latin typeface="Times New Roman" panose="02020603050405020304" pitchFamily="18" charset="0"/>
                <a:cs typeface="Times New Roman" panose="02020603050405020304" pitchFamily="18" charset="0"/>
              </a:rPr>
              <a:t> </a:t>
            </a:r>
            <a:r>
              <a:rPr lang="ru-RU" sz="1100" b="1"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Идеальный </a:t>
            </a:r>
            <a:r>
              <a:rPr lang="ru-RU" sz="1100" dirty="0">
                <a:latin typeface="Times New Roman" panose="02020603050405020304" pitchFamily="18" charset="0"/>
                <a:cs typeface="Times New Roman" panose="02020603050405020304" pitchFamily="18" charset="0"/>
              </a:rPr>
              <a:t>одноатомный газ в количестве 1 </a:t>
            </a:r>
            <a:r>
              <a:rPr lang="ru-RU" sz="1100" dirty="0" smtClean="0">
                <a:latin typeface="Times New Roman" panose="02020603050405020304" pitchFamily="18" charset="0"/>
                <a:cs typeface="Times New Roman" panose="02020603050405020304" pitchFamily="18" charset="0"/>
              </a:rPr>
              <a:t>моль</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сначала изотермически </a:t>
            </a:r>
            <a:r>
              <a:rPr lang="ru-RU" sz="1100" dirty="0" smtClean="0">
                <a:latin typeface="Times New Roman" panose="02020603050405020304" pitchFamily="18" charset="0"/>
                <a:cs typeface="Times New Roman" panose="02020603050405020304" pitchFamily="18" charset="0"/>
              </a:rPr>
              <a:t>сжали </a:t>
            </a:r>
            <a:r>
              <a:rPr lang="ru-RU" sz="1100" dirty="0">
                <a:latin typeface="Times New Roman" panose="02020603050405020304" pitchFamily="18" charset="0"/>
                <a:cs typeface="Times New Roman" panose="02020603050405020304" pitchFamily="18" charset="0"/>
              </a:rPr>
              <a:t>(Т</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300 К).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Затем </a:t>
            </a:r>
            <a:r>
              <a:rPr lang="ru-RU" sz="1100" dirty="0">
                <a:latin typeface="Times New Roman" panose="02020603050405020304" pitchFamily="18" charset="0"/>
                <a:cs typeface="Times New Roman" panose="02020603050405020304" pitchFamily="18" charset="0"/>
              </a:rPr>
              <a:t>газ </a:t>
            </a:r>
            <a:r>
              <a:rPr lang="ru-RU" sz="1100" dirty="0" smtClean="0">
                <a:latin typeface="Times New Roman" panose="02020603050405020304" pitchFamily="18" charset="0"/>
                <a:cs typeface="Times New Roman" panose="02020603050405020304" pitchFamily="18" charset="0"/>
              </a:rPr>
              <a:t>изобарно </a:t>
            </a:r>
            <a:r>
              <a:rPr lang="ru-RU" sz="1100" dirty="0">
                <a:latin typeface="Times New Roman" panose="02020603050405020304" pitchFamily="18" charset="0"/>
                <a:cs typeface="Times New Roman" panose="02020603050405020304" pitchFamily="18" charset="0"/>
              </a:rPr>
              <a:t>нагрели, </a:t>
            </a:r>
            <a:r>
              <a:rPr lang="ru-RU" sz="1100" dirty="0" smtClean="0">
                <a:latin typeface="Times New Roman" panose="02020603050405020304" pitchFamily="18" charset="0"/>
                <a:cs typeface="Times New Roman" panose="02020603050405020304" pitchFamily="18" charset="0"/>
              </a:rPr>
              <a:t>увеличив </a:t>
            </a:r>
            <a:r>
              <a:rPr lang="ru-RU" sz="1100" dirty="0">
                <a:latin typeface="Times New Roman" panose="02020603050405020304" pitchFamily="18" charset="0"/>
                <a:cs typeface="Times New Roman" panose="02020603050405020304" pitchFamily="18" charset="0"/>
              </a:rPr>
              <a:t>его </a:t>
            </a:r>
            <a:r>
              <a:rPr lang="ru-RU" sz="1100" dirty="0" smtClean="0">
                <a:latin typeface="Times New Roman" panose="02020603050405020304" pitchFamily="18" charset="0"/>
                <a:cs typeface="Times New Roman" panose="02020603050405020304" pitchFamily="18" charset="0"/>
              </a:rPr>
              <a:t>объем </a:t>
            </a:r>
            <a:r>
              <a:rPr lang="ru-RU" sz="1100" dirty="0">
                <a:latin typeface="Times New Roman" panose="02020603050405020304" pitchFamily="18" charset="0"/>
                <a:cs typeface="Times New Roman" panose="02020603050405020304" pitchFamily="18" charset="0"/>
              </a:rPr>
              <a:t>в 3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раза </a:t>
            </a:r>
            <a:r>
              <a:rPr lang="ru-RU" sz="1100" dirty="0">
                <a:latin typeface="Times New Roman" panose="02020603050405020304" pitchFamily="18" charset="0"/>
                <a:cs typeface="Times New Roman" panose="02020603050405020304" pitchFamily="18" charset="0"/>
              </a:rPr>
              <a:t>(см. рисунок). Какое количество теплоты получил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газ </a:t>
            </a:r>
            <a:r>
              <a:rPr lang="ru-RU" sz="1100" dirty="0">
                <a:latin typeface="Times New Roman" panose="02020603050405020304" pitchFamily="18" charset="0"/>
                <a:cs typeface="Times New Roman" panose="02020603050405020304" pitchFamily="18" charset="0"/>
              </a:rPr>
              <a:t>на участке 2-3</a:t>
            </a:r>
            <a:r>
              <a:rPr lang="ru-RU" sz="1100" dirty="0" smtClean="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76д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a:t>
            </a:r>
            <a:r>
              <a:rPr lang="ru-RU" sz="1100" dirty="0" smtClean="0">
                <a:latin typeface="Times New Roman" panose="02020603050405020304" pitchFamily="18" charset="0"/>
                <a:cs typeface="Times New Roman" panose="02020603050405020304" pitchFamily="18" charset="0"/>
              </a:rPr>
              <a:t>одноатомным идеальным газом постоянной</a:t>
            </a:r>
          </a:p>
          <a:p>
            <a:r>
              <a:rPr lang="ru-RU" sz="1100" dirty="0" smtClean="0">
                <a:latin typeface="Times New Roman" panose="02020603050405020304" pitchFamily="18" charset="0"/>
                <a:cs typeface="Times New Roman" panose="02020603050405020304" pitchFamily="18" charset="0"/>
              </a:rPr>
              <a:t>массы  происходит циклический процесс, показанный</a:t>
            </a:r>
          </a:p>
          <a:p>
            <a:r>
              <a:rPr lang="ru-RU" sz="1100" dirty="0" smtClean="0">
                <a:latin typeface="Times New Roman" panose="02020603050405020304" pitchFamily="18" charset="0"/>
                <a:cs typeface="Times New Roman" panose="02020603050405020304" pitchFamily="18" charset="0"/>
              </a:rPr>
              <a:t>на </a:t>
            </a:r>
            <a:r>
              <a:rPr lang="ru-RU" sz="1100" dirty="0">
                <a:latin typeface="Times New Roman" panose="02020603050405020304" pitchFamily="18" charset="0"/>
                <a:cs typeface="Times New Roman" panose="02020603050405020304" pitchFamily="18" charset="0"/>
              </a:rPr>
              <a:t>рис. </a:t>
            </a:r>
            <a:r>
              <a:rPr lang="ru-RU" sz="1100" dirty="0" smtClean="0">
                <a:latin typeface="Times New Roman" panose="02020603050405020304" pitchFamily="18" charset="0"/>
                <a:cs typeface="Times New Roman" panose="02020603050405020304" pitchFamily="18" charset="0"/>
              </a:rPr>
              <a:t>За цикл газ совершает </a:t>
            </a:r>
            <a:r>
              <a:rPr lang="ru-RU" sz="1100" dirty="0">
                <a:latin typeface="Times New Roman" panose="02020603050405020304" pitchFamily="18" charset="0"/>
                <a:cs typeface="Times New Roman" panose="02020603050405020304" pitchFamily="18" charset="0"/>
              </a:rPr>
              <a:t>работу А</a:t>
            </a:r>
            <a:r>
              <a:rPr lang="ru-RU" sz="1100" dirty="0" smtClean="0">
                <a:latin typeface="Times New Roman" panose="02020603050405020304" pitchFamily="18" charset="0"/>
                <a:cs typeface="Times New Roman" panose="02020603050405020304" pitchFamily="18" charset="0"/>
              </a:rPr>
              <a:t>ʹ </a:t>
            </a:r>
            <a:r>
              <a:rPr lang="ru-RU" sz="1100" dirty="0">
                <a:latin typeface="Times New Roman" panose="02020603050405020304" pitchFamily="18" charset="0"/>
                <a:cs typeface="Times New Roman" panose="02020603050405020304" pitchFamily="18" charset="0"/>
              </a:rPr>
              <a:t>= 5 </a:t>
            </a:r>
            <a:r>
              <a:rPr lang="ru-RU" sz="1100" dirty="0" smtClean="0">
                <a:latin typeface="Times New Roman" panose="02020603050405020304" pitchFamily="18" charset="0"/>
                <a:cs typeface="Times New Roman" panose="02020603050405020304" pitchFamily="18" charset="0"/>
              </a:rPr>
              <a:t>кДж.  </a:t>
            </a:r>
          </a:p>
          <a:p>
            <a:r>
              <a:rPr lang="ru-RU" sz="1100" dirty="0" smtClean="0">
                <a:latin typeface="Times New Roman" panose="02020603050405020304" pitchFamily="18" charset="0"/>
                <a:cs typeface="Times New Roman" panose="02020603050405020304" pitchFamily="18" charset="0"/>
              </a:rPr>
              <a:t>Какое </a:t>
            </a:r>
            <a:r>
              <a:rPr lang="ru-RU" sz="1100" dirty="0">
                <a:latin typeface="Times New Roman" panose="02020603050405020304" pitchFamily="18" charset="0"/>
                <a:cs typeface="Times New Roman" panose="02020603050405020304" pitchFamily="18" charset="0"/>
              </a:rPr>
              <a:t>количество теплоты газ </a:t>
            </a:r>
            <a:r>
              <a:rPr lang="ru-RU" sz="1100" dirty="0" smtClean="0">
                <a:latin typeface="Times New Roman" panose="02020603050405020304" pitchFamily="18" charset="0"/>
                <a:cs typeface="Times New Roman" panose="02020603050405020304" pitchFamily="18" charset="0"/>
              </a:rPr>
              <a:t>получает за цикл от </a:t>
            </a:r>
          </a:p>
          <a:p>
            <a:r>
              <a:rPr lang="ru-RU" sz="1100" dirty="0" smtClean="0">
                <a:latin typeface="Times New Roman" panose="02020603050405020304" pitchFamily="18" charset="0"/>
                <a:cs typeface="Times New Roman" panose="02020603050405020304" pitchFamily="18" charset="0"/>
              </a:rPr>
              <a:t>нагревателя? </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77д</a:t>
            </a:r>
            <a:r>
              <a:rPr lang="ru-RU" sz="1100" b="1" dirty="0" smtClean="0">
                <a:latin typeface="Times New Roman" panose="02020603050405020304" pitchFamily="18" charset="0"/>
                <a:cs typeface="Times New Roman" panose="02020603050405020304" pitchFamily="18" charset="0"/>
              </a:rPr>
              <a:t>.                              </a:t>
            </a:r>
          </a:p>
          <a:p>
            <a:r>
              <a:rPr lang="ru-RU" sz="1100" b="1" dirty="0">
                <a:latin typeface="Times New Roman" panose="02020603050405020304" pitchFamily="18" charset="0"/>
                <a:cs typeface="Times New Roman" panose="02020603050405020304" pitchFamily="18" charset="0"/>
              </a:rPr>
              <a:t> </a:t>
            </a:r>
            <a:r>
              <a:rPr lang="ru-RU" sz="1100" b="1"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Один </a:t>
            </a:r>
            <a:r>
              <a:rPr lang="ru-RU" sz="1100" dirty="0">
                <a:latin typeface="Times New Roman" panose="02020603050405020304" pitchFamily="18" charset="0"/>
                <a:cs typeface="Times New Roman" panose="02020603050405020304" pitchFamily="18" charset="0"/>
              </a:rPr>
              <a:t>моль гелия участвует в циклическом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процессе </a:t>
            </a:r>
            <a:r>
              <a:rPr lang="ru-RU" sz="1100" dirty="0">
                <a:latin typeface="Times New Roman" panose="02020603050405020304" pitchFamily="18" charset="0"/>
                <a:cs typeface="Times New Roman" panose="02020603050405020304" pitchFamily="18" charset="0"/>
              </a:rPr>
              <a:t>1-2-3-4-1, график которого изображен на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рисунке </a:t>
            </a:r>
            <a:r>
              <a:rPr lang="ru-RU" sz="1100" dirty="0">
                <a:latin typeface="Times New Roman" panose="02020603050405020304" pitchFamily="18" charset="0"/>
                <a:cs typeface="Times New Roman" panose="02020603050405020304" pitchFamily="18" charset="0"/>
              </a:rPr>
              <a:t>в координатах р</a:t>
            </a:r>
            <a:r>
              <a:rPr lang="ru-RU" sz="1100" dirty="0" smtClean="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T</a:t>
            </a:r>
            <a:r>
              <a:rPr lang="ru-RU" sz="1100" dirty="0">
                <a:latin typeface="Times New Roman" panose="02020603050405020304" pitchFamily="18" charset="0"/>
                <a:cs typeface="Times New Roman" panose="02020603050405020304" pitchFamily="18" charset="0"/>
              </a:rPr>
              <a:t>, где р</a:t>
            </a:r>
            <a:r>
              <a:rPr lang="en-US"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давление </a:t>
            </a:r>
            <a:r>
              <a:rPr lang="ru-RU" sz="1100" dirty="0">
                <a:latin typeface="Times New Roman" panose="02020603050405020304" pitchFamily="18" charset="0"/>
                <a:cs typeface="Times New Roman" panose="02020603050405020304" pitchFamily="18" charset="0"/>
              </a:rPr>
              <a:t>газа,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 – </a:t>
            </a:r>
            <a:r>
              <a:rPr lang="ru-RU" sz="1100" dirty="0">
                <a:latin typeface="Times New Roman" panose="02020603050405020304" pitchFamily="18" charset="0"/>
                <a:cs typeface="Times New Roman" panose="02020603050405020304" pitchFamily="18" charset="0"/>
              </a:rPr>
              <a:t>абсолютная температура. Сравните работу газа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 </a:t>
            </a:r>
            <a:r>
              <a:rPr lang="ru-RU" sz="1100" dirty="0">
                <a:latin typeface="Times New Roman" panose="02020603050405020304" pitchFamily="18" charset="0"/>
                <a:cs typeface="Times New Roman" panose="02020603050405020304" pitchFamily="18" charset="0"/>
              </a:rPr>
              <a:t>процессе 2-3 и модуль работы внешних сил в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процессе </a:t>
            </a:r>
            <a:r>
              <a:rPr lang="ru-RU" sz="1100" dirty="0">
                <a:latin typeface="Times New Roman" panose="02020603050405020304" pitchFamily="18" charset="0"/>
                <a:cs typeface="Times New Roman" panose="02020603050405020304" pitchFamily="18" charset="0"/>
              </a:rPr>
              <a:t>4-1. Постройте график цикла в </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координатах </a:t>
            </a:r>
            <a:r>
              <a:rPr lang="en-US" sz="1100" dirty="0">
                <a:latin typeface="Times New Roman" panose="02020603050405020304" pitchFamily="18" charset="0"/>
                <a:cs typeface="Times New Roman" panose="02020603050405020304" pitchFamily="18" charset="0"/>
              </a:rPr>
              <a:t>p</a:t>
            </a:r>
            <a:r>
              <a:rPr lang="ru-RU"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V</a:t>
            </a:r>
            <a:r>
              <a:rPr lang="ru-RU" sz="1100" dirty="0">
                <a:latin typeface="Times New Roman" panose="02020603050405020304" pitchFamily="18" charset="0"/>
                <a:cs typeface="Times New Roman" panose="02020603050405020304" pitchFamily="18" charset="0"/>
              </a:rPr>
              <a:t>.</a:t>
            </a:r>
          </a:p>
          <a:p>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7" name="Рисунок 6"/>
          <p:cNvPicPr/>
          <p:nvPr/>
        </p:nvPicPr>
        <p:blipFill rotWithShape="1">
          <a:blip r:embed="rId4">
            <a:extLst>
              <a:ext uri="{28A0092B-C50C-407E-A947-70E740481C1C}">
                <a14:useLocalDpi xmlns:a14="http://schemas.microsoft.com/office/drawing/2010/main" val="0"/>
              </a:ext>
            </a:extLst>
          </a:blip>
          <a:srcRect t="44761" r="15638" b="31315"/>
          <a:stretch/>
        </p:blipFill>
        <p:spPr bwMode="auto">
          <a:xfrm>
            <a:off x="10617958" y="286990"/>
            <a:ext cx="1427399" cy="1173319"/>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5">
            <a:extLst>
              <a:ext uri="{28A0092B-C50C-407E-A947-70E740481C1C}">
                <a14:useLocalDpi xmlns:a14="http://schemas.microsoft.com/office/drawing/2010/main" val="0"/>
              </a:ext>
            </a:extLst>
          </a:blip>
          <a:srcRect l="17789" t="31500" r="25961" b="41750"/>
          <a:stretch/>
        </p:blipFill>
        <p:spPr bwMode="auto">
          <a:xfrm>
            <a:off x="10796587" y="2299833"/>
            <a:ext cx="1114425" cy="1019175"/>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6">
            <a:extLst>
              <a:ext uri="{28A0092B-C50C-407E-A947-70E740481C1C}">
                <a14:useLocalDpi xmlns:a14="http://schemas.microsoft.com/office/drawing/2010/main" val="0"/>
              </a:ext>
            </a:extLst>
          </a:blip>
          <a:srcRect l="35429" t="50879" r="2198" b="21054"/>
          <a:stretch/>
        </p:blipFill>
        <p:spPr bwMode="auto">
          <a:xfrm>
            <a:off x="7137424" y="3341653"/>
            <a:ext cx="1067297" cy="802509"/>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rotWithShape="1">
          <a:blip r:embed="rId7">
            <a:extLst>
              <a:ext uri="{28A0092B-C50C-407E-A947-70E740481C1C}">
                <a14:useLocalDpi xmlns:a14="http://schemas.microsoft.com/office/drawing/2010/main" val="0"/>
              </a:ext>
            </a:extLst>
          </a:blip>
          <a:srcRect l="8436" t="34175" r="16638" b="44202"/>
          <a:stretch/>
        </p:blipFill>
        <p:spPr bwMode="auto">
          <a:xfrm>
            <a:off x="10509151" y="4266641"/>
            <a:ext cx="1438275" cy="1000125"/>
          </a:xfrm>
          <a:prstGeom prst="rect">
            <a:avLst/>
          </a:prstGeom>
          <a:ln>
            <a:noFill/>
          </a:ln>
          <a:extLst>
            <a:ext uri="{53640926-AAD7-44D8-BBD7-CCE9431645EC}">
              <a14:shadowObscured xmlns:a14="http://schemas.microsoft.com/office/drawing/2010/main"/>
            </a:ext>
          </a:extLst>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6583" y="1460309"/>
            <a:ext cx="938138" cy="763601"/>
          </a:xfrm>
          <a:prstGeom prst="rect">
            <a:avLst/>
          </a:prstGeom>
        </p:spPr>
      </p:pic>
      <p:sp>
        <p:nvSpPr>
          <p:cNvPr id="16" name="Прямоугольник 15"/>
          <p:cNvSpPr/>
          <p:nvPr/>
        </p:nvSpPr>
        <p:spPr>
          <a:xfrm>
            <a:off x="8035962" y="4144162"/>
            <a:ext cx="290457" cy="244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VV</a:t>
            </a:r>
            <a:endParaRPr lang="ru-RU" dirty="0"/>
          </a:p>
        </p:txBody>
      </p:sp>
      <p:sp>
        <p:nvSpPr>
          <p:cNvPr id="17" name="TextBox 16"/>
          <p:cNvSpPr txBox="1"/>
          <p:nvPr/>
        </p:nvSpPr>
        <p:spPr>
          <a:xfrm>
            <a:off x="8022628" y="3976358"/>
            <a:ext cx="290457"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V</a:t>
            </a:r>
            <a:endParaRPr lang="ru-RU" sz="12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082848" y="3285634"/>
            <a:ext cx="290457"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T</a:t>
            </a:r>
            <a:endParaRPr lang="ru-RU" sz="1200"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9">
            <a:extLst>
              <a:ext uri="{28A0092B-C50C-407E-A947-70E740481C1C}">
                <a14:useLocalDpi xmlns:a14="http://schemas.microsoft.com/office/drawing/2010/main" val="0"/>
              </a:ext>
            </a:extLst>
          </a:blip>
          <a:srcRect l="70014" t="7332" r="1761" b="3300"/>
          <a:stretch/>
        </p:blipFill>
        <p:spPr>
          <a:xfrm>
            <a:off x="7211708" y="5512448"/>
            <a:ext cx="1355835" cy="1138620"/>
          </a:xfrm>
          <a:prstGeom prst="rect">
            <a:avLst/>
          </a:prstGeom>
        </p:spPr>
      </p:pic>
    </p:spTree>
    <p:extLst>
      <p:ext uri="{BB962C8B-B14F-4D97-AF65-F5344CB8AC3E}">
        <p14:creationId xmlns:p14="http://schemas.microsoft.com/office/powerpoint/2010/main" val="80176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8</a:t>
            </a:fld>
            <a:endParaRPr lang="ru-RU"/>
          </a:p>
        </p:txBody>
      </p:sp>
      <p:sp>
        <p:nvSpPr>
          <p:cNvPr id="3" name="TextBox 2"/>
          <p:cNvSpPr txBox="1"/>
          <p:nvPr/>
        </p:nvSpPr>
        <p:spPr>
          <a:xfrm>
            <a:off x="348343" y="276752"/>
            <a:ext cx="6030686" cy="6391493"/>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78д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вертикальном цилиндре, закрытом легким поршнем, находится </a:t>
            </a:r>
            <a:r>
              <a:rPr lang="ru-RU" sz="1100" dirty="0" smtClean="0">
                <a:latin typeface="Times New Roman" panose="02020603050405020304" pitchFamily="18" charset="0"/>
                <a:cs typeface="Times New Roman" panose="02020603050405020304" pitchFamily="18" charset="0"/>
              </a:rPr>
              <a:t>ацетон </a:t>
            </a:r>
            <a:r>
              <a:rPr lang="ru-RU" sz="1100" dirty="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С</a:t>
            </a:r>
            <a:r>
              <a:rPr lang="ru-RU" sz="2000" baseline="-25000" dirty="0" smtClean="0">
                <a:latin typeface="Times New Roman" panose="02020603050405020304" pitchFamily="18" charset="0"/>
                <a:cs typeface="Times New Roman" panose="02020603050405020304" pitchFamily="18" charset="0"/>
              </a:rPr>
              <a:t>₃</a:t>
            </a:r>
            <a:r>
              <a:rPr lang="en-US" sz="1100" dirty="0" smtClean="0">
                <a:latin typeface="Times New Roman" panose="02020603050405020304" pitchFamily="18" charset="0"/>
                <a:cs typeface="Times New Roman" panose="02020603050405020304" pitchFamily="18" charset="0"/>
              </a:rPr>
              <a:t>H</a:t>
            </a:r>
            <a:r>
              <a:rPr lang="ru-RU" sz="2000" baseline="-25000" dirty="0" smtClean="0">
                <a:latin typeface="Times New Roman" panose="02020603050405020304" pitchFamily="18" charset="0"/>
                <a:cs typeface="Times New Roman" panose="02020603050405020304" pitchFamily="18" charset="0"/>
              </a:rPr>
              <a:t>₆</a:t>
            </a:r>
            <a:r>
              <a:rPr lang="ru-RU" sz="1100" dirty="0" smtClean="0">
                <a:latin typeface="Times New Roman" panose="02020603050405020304" pitchFamily="18" charset="0"/>
                <a:cs typeface="Times New Roman" panose="02020603050405020304" pitchFamily="18" charset="0"/>
              </a:rPr>
              <a:t>О) </a:t>
            </a:r>
            <a:r>
              <a:rPr lang="ru-RU" sz="1100" dirty="0">
                <a:latin typeface="Times New Roman" panose="02020603050405020304" pitchFamily="18" charset="0"/>
                <a:cs typeface="Times New Roman" panose="02020603050405020304" pitchFamily="18" charset="0"/>
              </a:rPr>
              <a:t>при температуре кипения </a:t>
            </a:r>
            <a:r>
              <a:rPr lang="en-US" sz="1100" dirty="0">
                <a:latin typeface="Times New Roman" panose="02020603050405020304" pitchFamily="18" charset="0"/>
                <a:cs typeface="Times New Roman" panose="02020603050405020304" pitchFamily="18" charset="0"/>
              </a:rPr>
              <a:t>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56</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При сообщении </a:t>
            </a:r>
            <a:r>
              <a:rPr lang="ru-RU" sz="1100" dirty="0" smtClean="0">
                <a:latin typeface="Times New Roman" panose="02020603050405020304" pitchFamily="18" charset="0"/>
                <a:cs typeface="Times New Roman" panose="02020603050405020304" pitchFamily="18" charset="0"/>
              </a:rPr>
              <a:t>ацетону </a:t>
            </a:r>
            <a:r>
              <a:rPr lang="ru-RU" sz="1100" dirty="0">
                <a:latin typeface="Times New Roman" panose="02020603050405020304" pitchFamily="18" charset="0"/>
                <a:cs typeface="Times New Roman" panose="02020603050405020304" pitchFamily="18" charset="0"/>
              </a:rPr>
              <a:t>некоторого количества теплоты часть его превращается в пар, который при изобарном расширении совершает работу, поднимая поршень. Удельная теплота парообразования </a:t>
            </a:r>
            <a:r>
              <a:rPr lang="ru-RU" sz="1100" dirty="0" smtClean="0">
                <a:latin typeface="Times New Roman" panose="02020603050405020304" pitchFamily="18" charset="0"/>
                <a:cs typeface="Times New Roman" panose="02020603050405020304" pitchFamily="18" charset="0"/>
              </a:rPr>
              <a:t>ацетона </a:t>
            </a:r>
            <a:r>
              <a:rPr lang="en-US" sz="1100" dirty="0">
                <a:latin typeface="Times New Roman" panose="02020603050405020304" pitchFamily="18" charset="0"/>
                <a:cs typeface="Times New Roman" panose="02020603050405020304" pitchFamily="18" charset="0"/>
              </a:rPr>
              <a:t>r</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524 </a:t>
            </a:r>
            <a:r>
              <a:rPr lang="ru-RU" sz="1100" dirty="0">
                <a:latin typeface="Times New Roman" panose="02020603050405020304" pitchFamily="18" charset="0"/>
                <a:cs typeface="Times New Roman" panose="02020603050405020304" pitchFamily="18" charset="0"/>
              </a:rPr>
              <a:t>· 10</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Дж/кг, а его молярная масса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М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58 </a:t>
            </a:r>
            <a:r>
              <a:rPr lang="ru-RU" sz="1100" dirty="0">
                <a:latin typeface="Times New Roman" panose="02020603050405020304" pitchFamily="18" charset="0"/>
                <a:cs typeface="Times New Roman" panose="02020603050405020304" pitchFamily="18" charset="0"/>
              </a:rPr>
              <a:t>·10 </a:t>
            </a:r>
            <a:r>
              <a:rPr lang="ru-RU" sz="1100" baseline="30000" dirty="0">
                <a:latin typeface="Times New Roman" panose="02020603050405020304" pitchFamily="18" charset="0"/>
                <a:cs typeface="Times New Roman" panose="02020603050405020304" pitchFamily="18" charset="0"/>
              </a:rPr>
              <a:t>– 3</a:t>
            </a:r>
            <a:r>
              <a:rPr lang="ru-RU" sz="1100" dirty="0">
                <a:latin typeface="Times New Roman" panose="02020603050405020304" pitchFamily="18" charset="0"/>
                <a:cs typeface="Times New Roman" panose="02020603050405020304" pitchFamily="18" charset="0"/>
              </a:rPr>
              <a:t> кг/моль. Какая часть подводимого к </a:t>
            </a:r>
            <a:r>
              <a:rPr lang="ru-RU" sz="1100" dirty="0" smtClean="0">
                <a:latin typeface="Times New Roman" panose="02020603050405020304" pitchFamily="18" charset="0"/>
                <a:cs typeface="Times New Roman" panose="02020603050405020304" pitchFamily="18" charset="0"/>
              </a:rPr>
              <a:t>ацетону </a:t>
            </a:r>
            <a:r>
              <a:rPr lang="ru-RU" sz="1100" dirty="0">
                <a:latin typeface="Times New Roman" panose="02020603050405020304" pitchFamily="18" charset="0"/>
                <a:cs typeface="Times New Roman" panose="02020603050405020304" pitchFamily="18" charset="0"/>
              </a:rPr>
              <a:t>количества теплоты </a:t>
            </a:r>
            <a:r>
              <a:rPr lang="ru-RU" sz="1100" dirty="0" smtClean="0">
                <a:latin typeface="Times New Roman" panose="02020603050405020304" pitchFamily="18" charset="0"/>
                <a:cs typeface="Times New Roman" panose="02020603050405020304" pitchFamily="18" charset="0"/>
              </a:rPr>
              <a:t>превращается в работу? </a:t>
            </a:r>
            <a:r>
              <a:rPr lang="ru-RU" sz="1100" dirty="0">
                <a:latin typeface="Times New Roman" panose="02020603050405020304" pitchFamily="18" charset="0"/>
                <a:cs typeface="Times New Roman" panose="02020603050405020304" pitchFamily="18" charset="0"/>
              </a:rPr>
              <a:t>Объемом жидкого </a:t>
            </a:r>
            <a:r>
              <a:rPr lang="ru-RU" sz="1100" dirty="0" smtClean="0">
                <a:latin typeface="Times New Roman" panose="02020603050405020304" pitchFamily="18" charset="0"/>
                <a:cs typeface="Times New Roman" panose="02020603050405020304" pitchFamily="18" charset="0"/>
              </a:rPr>
              <a:t>ацетона </a:t>
            </a:r>
            <a:r>
              <a:rPr lang="ru-RU" sz="1100" dirty="0">
                <a:latin typeface="Times New Roman" panose="02020603050405020304" pitchFamily="18" charset="0"/>
                <a:cs typeface="Times New Roman" panose="02020603050405020304" pitchFamily="18" charset="0"/>
              </a:rPr>
              <a:t>и трением между поршнем и цилиндром пренебречь.</a:t>
            </a:r>
          </a:p>
          <a:p>
            <a:r>
              <a:rPr lang="ru-RU" sz="1100" b="1" u="sng" dirty="0" smtClean="0">
                <a:latin typeface="Times New Roman" panose="02020603050405020304" pitchFamily="18" charset="0"/>
                <a:cs typeface="Times New Roman" panose="02020603050405020304" pitchFamily="18" charset="0"/>
              </a:rPr>
              <a:t>Задача 79д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сосуде объемом </a:t>
            </a:r>
            <a:r>
              <a:rPr lang="en-US" sz="1100" dirty="0">
                <a:latin typeface="Times New Roman" panose="02020603050405020304" pitchFamily="18" charset="0"/>
                <a:cs typeface="Times New Roman" panose="02020603050405020304" pitchFamily="18" charset="0"/>
              </a:rPr>
              <a:t>V</a:t>
            </a:r>
            <a:r>
              <a:rPr lang="ru-RU" sz="1100" dirty="0">
                <a:latin typeface="Times New Roman" panose="02020603050405020304" pitchFamily="18" charset="0"/>
                <a:cs typeface="Times New Roman" panose="02020603050405020304" pitchFamily="18" charset="0"/>
              </a:rPr>
              <a:t> = 0,02 м</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с жесткими стенками находится одноатомный газ при атмосферном давлении. В крышке сосуда имеется отверстие площадью </a:t>
            </a:r>
            <a:r>
              <a:rPr lang="en-US" sz="1100" dirty="0" smtClean="0">
                <a:latin typeface="Times New Roman" panose="02020603050405020304" pitchFamily="18" charset="0"/>
                <a:cs typeface="Times New Roman" panose="02020603050405020304" pitchFamily="18" charset="0"/>
              </a:rPr>
              <a:t>S</a:t>
            </a:r>
            <a:r>
              <a:rPr lang="ru-RU" sz="1100" dirty="0" smtClean="0">
                <a:latin typeface="Times New Roman" panose="02020603050405020304" pitchFamily="18" charset="0"/>
                <a:cs typeface="Times New Roman" panose="02020603050405020304" pitchFamily="18" charset="0"/>
              </a:rPr>
              <a:t>  = 2 · 10 ¯ ⁴ м², </a:t>
            </a:r>
            <a:r>
              <a:rPr lang="ru-RU" sz="1100" dirty="0">
                <a:latin typeface="Times New Roman" panose="02020603050405020304" pitchFamily="18" charset="0"/>
                <a:cs typeface="Times New Roman" panose="02020603050405020304" pitchFamily="18" charset="0"/>
              </a:rPr>
              <a:t>заткнутое пробкой. </a:t>
            </a:r>
            <a:r>
              <a:rPr lang="ru-RU" sz="1100" dirty="0" smtClean="0">
                <a:latin typeface="Times New Roman" panose="02020603050405020304" pitchFamily="18" charset="0"/>
                <a:cs typeface="Times New Roman" panose="02020603050405020304" pitchFamily="18" charset="0"/>
              </a:rPr>
              <a:t>Пробка </a:t>
            </a:r>
            <a:r>
              <a:rPr lang="ru-RU" sz="1100" dirty="0">
                <a:latin typeface="Times New Roman" panose="02020603050405020304" pitchFamily="18" charset="0"/>
                <a:cs typeface="Times New Roman" panose="02020603050405020304" pitchFamily="18" charset="0"/>
              </a:rPr>
              <a:t>выскакивает, если газу передать количество теплоты не менее 15 кДж. Определите </a:t>
            </a:r>
            <a:r>
              <a:rPr lang="ru-RU" sz="1100" dirty="0" smtClean="0">
                <a:latin typeface="Times New Roman" panose="02020603050405020304" pitchFamily="18" charset="0"/>
                <a:cs typeface="Times New Roman" panose="02020603050405020304" pitchFamily="18" charset="0"/>
              </a:rPr>
              <a:t>максимальную силу трения покоя </a:t>
            </a:r>
            <a:r>
              <a:rPr lang="en-US" sz="1100" dirty="0" smtClean="0">
                <a:latin typeface="Times New Roman" panose="02020603050405020304" pitchFamily="18" charset="0"/>
                <a:cs typeface="Times New Roman" panose="02020603050405020304" pitchFamily="18" charset="0"/>
              </a:rPr>
              <a:t>F</a:t>
            </a:r>
            <a:r>
              <a:rPr lang="ru-RU" sz="1100" dirty="0" smtClean="0">
                <a:latin typeface="Times New Roman" panose="02020603050405020304" pitchFamily="18" charset="0"/>
                <a:cs typeface="Times New Roman" panose="02020603050405020304" pitchFamily="18" charset="0"/>
              </a:rPr>
              <a:t> о края отверстия, </a:t>
            </a:r>
            <a:r>
              <a:rPr lang="ru-RU" sz="1100" dirty="0">
                <a:latin typeface="Times New Roman" panose="02020603050405020304" pitchFamily="18" charset="0"/>
                <a:cs typeface="Times New Roman" panose="02020603050405020304" pitchFamily="18" charset="0"/>
              </a:rPr>
              <a:t>полагая газ идеальным. Массой пробки пренебречь.</a:t>
            </a:r>
          </a:p>
          <a:p>
            <a:r>
              <a:rPr lang="ru-RU" sz="1100" b="1" u="sng" dirty="0" smtClean="0">
                <a:latin typeface="Times New Roman" panose="02020603050405020304" pitchFamily="18" charset="0"/>
                <a:cs typeface="Times New Roman" panose="02020603050405020304" pitchFamily="18" charset="0"/>
              </a:rPr>
              <a:t>Задача 80д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Одно и то же постоянное количество одноатомного </a:t>
            </a:r>
            <a:r>
              <a:rPr lang="ru-RU" sz="1100" dirty="0" smtClean="0">
                <a:latin typeface="Times New Roman" panose="02020603050405020304" pitchFamily="18" charset="0"/>
                <a:cs typeface="Times New Roman" panose="02020603050405020304" pitchFamily="18" charset="0"/>
              </a:rPr>
              <a:t>идеального</a:t>
            </a:r>
          </a:p>
          <a:p>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газа расширяется из одного и того же начального состояния (р</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V</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до </a:t>
            </a:r>
            <a:r>
              <a:rPr lang="ru-RU" sz="1100" dirty="0">
                <a:latin typeface="Times New Roman" panose="02020603050405020304" pitchFamily="18" charset="0"/>
                <a:cs typeface="Times New Roman" panose="02020603050405020304" pitchFamily="18" charset="0"/>
              </a:rPr>
              <a:t>одного и того же конечного объема </a:t>
            </a:r>
            <a:r>
              <a:rPr lang="en-US" sz="1100" dirty="0">
                <a:latin typeface="Times New Roman" panose="02020603050405020304" pitchFamily="18" charset="0"/>
                <a:cs typeface="Times New Roman" panose="02020603050405020304" pitchFamily="18" charset="0"/>
              </a:rPr>
              <a:t>V</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первый раз по изобаре 1-2,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а </a:t>
            </a:r>
            <a:r>
              <a:rPr lang="ru-RU" sz="1100" dirty="0">
                <a:latin typeface="Times New Roman" panose="02020603050405020304" pitchFamily="18" charset="0"/>
                <a:cs typeface="Times New Roman" panose="02020603050405020304" pitchFamily="18" charset="0"/>
              </a:rPr>
              <a:t>второй – по адиабате 1-3. Отношение </a:t>
            </a:r>
            <a:r>
              <a:rPr lang="ru-RU" sz="1100" dirty="0" smtClean="0">
                <a:latin typeface="Times New Roman" panose="02020603050405020304" pitchFamily="18" charset="0"/>
                <a:cs typeface="Times New Roman" panose="02020603050405020304" pitchFamily="18" charset="0"/>
              </a:rPr>
              <a:t> количества теплоты </a:t>
            </a:r>
            <a:r>
              <a:rPr lang="en-US" sz="1100" dirty="0">
                <a:latin typeface="Times New Roman" panose="02020603050405020304" pitchFamily="18" charset="0"/>
                <a:cs typeface="Times New Roman" panose="02020603050405020304" pitchFamily="18" charset="0"/>
              </a:rPr>
              <a:t>Q</a:t>
            </a:r>
            <a:r>
              <a:rPr lang="ru-RU" sz="1100" baseline="-25000" dirty="0" smtClean="0">
                <a:latin typeface="Times New Roman" panose="02020603050405020304" pitchFamily="18" charset="0"/>
                <a:cs typeface="Times New Roman" panose="02020603050405020304" pitchFamily="18" charset="0"/>
              </a:rPr>
              <a:t>12 , </a:t>
            </a:r>
          </a:p>
          <a:p>
            <a:r>
              <a:rPr lang="ru-RU" sz="1100" dirty="0" smtClean="0">
                <a:latin typeface="Times New Roman" panose="02020603050405020304" pitchFamily="18" charset="0"/>
                <a:cs typeface="Times New Roman" panose="02020603050405020304" pitchFamily="18" charset="0"/>
              </a:rPr>
              <a:t>полученного </a:t>
            </a:r>
            <a:r>
              <a:rPr lang="ru-RU" sz="1100" dirty="0">
                <a:latin typeface="Times New Roman" panose="02020603050405020304" pitchFamily="18" charset="0"/>
                <a:cs typeface="Times New Roman" panose="02020603050405020304" pitchFamily="18" charset="0"/>
              </a:rPr>
              <a:t>газом от нагревателя </a:t>
            </a:r>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ходе процесса 1-2, к модулю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изменения </a:t>
            </a:r>
            <a:r>
              <a:rPr lang="ru-RU" sz="1100" dirty="0">
                <a:latin typeface="Times New Roman" panose="02020603050405020304" pitchFamily="18" charset="0"/>
                <a:cs typeface="Times New Roman" panose="02020603050405020304" pitchFamily="18" charset="0"/>
              </a:rPr>
              <a:t>внутренней энергии </a:t>
            </a:r>
            <a:r>
              <a:rPr lang="ru-RU" sz="1100" dirty="0" smtClean="0">
                <a:latin typeface="Times New Roman" panose="02020603050405020304" pitchFamily="18" charset="0"/>
                <a:cs typeface="Times New Roman" panose="02020603050405020304" pitchFamily="18" charset="0"/>
              </a:rPr>
              <a:t>газа  </a:t>
            </a:r>
            <a:r>
              <a:rPr lang="ru-RU"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U</a:t>
            </a:r>
            <a:r>
              <a:rPr lang="ru-RU" sz="1100" baseline="-25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 </a:t>
            </a:r>
            <a:r>
              <a:rPr lang="en-US" sz="1100" dirty="0">
                <a:latin typeface="Times New Roman" panose="02020603050405020304" pitchFamily="18" charset="0"/>
                <a:cs typeface="Times New Roman" panose="02020603050405020304" pitchFamily="18" charset="0"/>
              </a:rPr>
              <a:t>U</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в ходе процесса </a:t>
            </a:r>
            <a:r>
              <a:rPr lang="ru-RU" sz="1100" dirty="0" smtClean="0">
                <a:latin typeface="Times New Roman" panose="02020603050405020304" pitchFamily="18" charset="0"/>
                <a:cs typeface="Times New Roman" panose="02020603050405020304" pitchFamily="18" charset="0"/>
              </a:rPr>
              <a:t>1-3 равно</a:t>
            </a:r>
          </a:p>
          <a:p>
            <a:r>
              <a:rPr lang="en-US" sz="1100" dirty="0" smtClean="0">
                <a:latin typeface="Times New Roman" panose="02020603050405020304" pitchFamily="18" charset="0"/>
                <a:cs typeface="Times New Roman" panose="02020603050405020304" pitchFamily="18" charset="0"/>
              </a:rPr>
              <a:t>k</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5. Определите отношение </a:t>
            </a:r>
            <a:r>
              <a:rPr lang="ru-RU" sz="1100" dirty="0">
                <a:latin typeface="Times New Roman" panose="02020603050405020304" pitchFamily="18" charset="0"/>
                <a:cs typeface="Times New Roman" panose="02020603050405020304" pitchFamily="18" charset="0"/>
              </a:rPr>
              <a:t>А</a:t>
            </a:r>
            <a:r>
              <a:rPr lang="ru-RU" sz="1100" baseline="-25000" dirty="0">
                <a:latin typeface="Times New Roman" panose="02020603050405020304" pitchFamily="18" charset="0"/>
                <a:cs typeface="Times New Roman" panose="02020603050405020304" pitchFamily="18" charset="0"/>
              </a:rPr>
              <a:t>12</a:t>
            </a:r>
            <a:r>
              <a:rPr lang="ru-RU" sz="1100" dirty="0">
                <a:latin typeface="Times New Roman" panose="02020603050405020304" pitchFamily="18" charset="0"/>
                <a:cs typeface="Times New Roman" panose="02020603050405020304" pitchFamily="18" charset="0"/>
              </a:rPr>
              <a:t>ʹ /</a:t>
            </a:r>
            <a:r>
              <a:rPr lang="ru-RU" sz="1100" dirty="0" smtClean="0">
                <a:latin typeface="Times New Roman" panose="02020603050405020304" pitchFamily="18" charset="0"/>
                <a:cs typeface="Times New Roman" panose="02020603050405020304" pitchFamily="18" charset="0"/>
              </a:rPr>
              <a:t>А</a:t>
            </a:r>
            <a:r>
              <a:rPr lang="ru-RU" sz="1100" baseline="-25000" dirty="0" smtClean="0">
                <a:latin typeface="Times New Roman" panose="02020603050405020304" pitchFamily="18" charset="0"/>
                <a:cs typeface="Times New Roman" panose="02020603050405020304" pitchFamily="18" charset="0"/>
              </a:rPr>
              <a:t>13 </a:t>
            </a:r>
            <a:r>
              <a:rPr lang="ru-RU" sz="1100" dirty="0">
                <a:latin typeface="Times New Roman" panose="02020603050405020304" pitchFamily="18" charset="0"/>
                <a:cs typeface="Times New Roman" panose="02020603050405020304" pitchFamily="18" charset="0"/>
              </a:rPr>
              <a:t>работы газа в процессе 1-2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к </a:t>
            </a:r>
            <a:r>
              <a:rPr lang="ru-RU" sz="1100" dirty="0">
                <a:latin typeface="Times New Roman" panose="02020603050405020304" pitchFamily="18" charset="0"/>
                <a:cs typeface="Times New Roman" panose="02020603050405020304" pitchFamily="18" charset="0"/>
              </a:rPr>
              <a:t>работе газа в процессе </a:t>
            </a:r>
            <a:r>
              <a:rPr lang="ru-RU" sz="1100" dirty="0" smtClean="0">
                <a:latin typeface="Times New Roman" panose="02020603050405020304" pitchFamily="18" charset="0"/>
                <a:cs typeface="Times New Roman" panose="02020603050405020304" pitchFamily="18" charset="0"/>
              </a:rPr>
              <a:t>1-3? </a:t>
            </a: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81д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Один моль аргона, находящийся в цилиндре при температуре Т</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600 К и давлении р</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9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10</a:t>
            </a:r>
            <a:r>
              <a:rPr lang="ru-RU" sz="1100" b="1" dirty="0" smtClean="0">
                <a:latin typeface="Times New Roman" panose="02020603050405020304" pitchFamily="18" charset="0"/>
                <a:cs typeface="Times New Roman" panose="02020603050405020304" pitchFamily="18" charset="0"/>
              </a:rPr>
              <a:t>⁴</a:t>
            </a:r>
            <a:r>
              <a:rPr lang="ru-RU" sz="1100" b="1" baseline="30000"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Па</a:t>
            </a:r>
            <a:r>
              <a:rPr lang="ru-RU" sz="1100" dirty="0">
                <a:latin typeface="Times New Roman" panose="02020603050405020304" pitchFamily="18" charset="0"/>
                <a:cs typeface="Times New Roman" panose="02020603050405020304" pitchFamily="18" charset="0"/>
              </a:rPr>
              <a:t>, расширяется и одновременно охлаждается так, что его давление </a:t>
            </a:r>
            <a:r>
              <a:rPr lang="ru-RU" sz="1100" dirty="0" smtClean="0">
                <a:latin typeface="Times New Roman" panose="02020603050405020304" pitchFamily="18" charset="0"/>
                <a:cs typeface="Times New Roman" panose="02020603050405020304" pitchFamily="18" charset="0"/>
              </a:rPr>
              <a:t>обратно </a:t>
            </a:r>
            <a:r>
              <a:rPr lang="ru-RU" sz="1100" dirty="0">
                <a:latin typeface="Times New Roman" panose="02020603050405020304" pitchFamily="18" charset="0"/>
                <a:cs typeface="Times New Roman" panose="02020603050405020304" pitchFamily="18" charset="0"/>
              </a:rPr>
              <a:t>пропорционально квадрату объема. Конечное давление газа р</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10</a:t>
            </a:r>
            <a:r>
              <a:rPr lang="ru-RU" sz="1400" b="1" baseline="30000" dirty="0">
                <a:latin typeface="Times New Roman" panose="02020603050405020304" pitchFamily="18" charset="0"/>
                <a:cs typeface="Times New Roman" panose="02020603050405020304" pitchFamily="18" charset="0"/>
              </a:rPr>
              <a:t>⁴</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Па. </a:t>
            </a:r>
            <a:r>
              <a:rPr lang="ru-RU" sz="1100" dirty="0" smtClean="0">
                <a:latin typeface="Times New Roman" panose="02020603050405020304" pitchFamily="18" charset="0"/>
                <a:cs typeface="Times New Roman" panose="02020603050405020304" pitchFamily="18" charset="0"/>
              </a:rPr>
              <a:t>Какую работу совершил </a:t>
            </a:r>
            <a:r>
              <a:rPr lang="ru-RU" sz="1100" dirty="0">
                <a:latin typeface="Times New Roman" panose="02020603050405020304" pitchFamily="18" charset="0"/>
                <a:cs typeface="Times New Roman" panose="02020603050405020304" pitchFamily="18" charset="0"/>
              </a:rPr>
              <a:t>газ при расширении, если </a:t>
            </a:r>
            <a:r>
              <a:rPr lang="ru-RU" sz="1100" dirty="0" smtClean="0">
                <a:latin typeface="Times New Roman" panose="02020603050405020304" pitchFamily="18" charset="0"/>
                <a:cs typeface="Times New Roman" panose="02020603050405020304" pitchFamily="18" charset="0"/>
              </a:rPr>
              <a:t>он отдал холодильнику количество теплоты </a:t>
            </a:r>
            <a:r>
              <a:rPr lang="en-US" sz="1100" dirty="0" smtClean="0">
                <a:latin typeface="Times New Roman" panose="02020603050405020304" pitchFamily="18" charset="0"/>
                <a:cs typeface="Times New Roman" panose="02020603050405020304" pitchFamily="18" charset="0"/>
              </a:rPr>
              <a:t>Q</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1500 </a:t>
            </a:r>
            <a:r>
              <a:rPr lang="ru-RU" sz="1100" dirty="0">
                <a:latin typeface="Times New Roman" panose="02020603050405020304" pitchFamily="18" charset="0"/>
                <a:cs typeface="Times New Roman" panose="02020603050405020304" pitchFamily="18" charset="0"/>
              </a:rPr>
              <a:t>Дж?</a:t>
            </a:r>
          </a:p>
          <a:p>
            <a:r>
              <a:rPr lang="ru-RU" sz="1100" b="1" u="sng" dirty="0" smtClean="0">
                <a:latin typeface="Times New Roman" panose="02020603050405020304" pitchFamily="18" charset="0"/>
                <a:cs typeface="Times New Roman" panose="02020603050405020304" pitchFamily="18" charset="0"/>
              </a:rPr>
              <a:t>Задача 82д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Идеальный </a:t>
            </a:r>
            <a:r>
              <a:rPr lang="ru-RU" sz="1100" dirty="0">
                <a:latin typeface="Times New Roman" panose="02020603050405020304" pitchFamily="18" charset="0"/>
                <a:cs typeface="Times New Roman" panose="02020603050405020304" pitchFamily="18" charset="0"/>
              </a:rPr>
              <a:t>одноатомный газ расширяется сначала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err="1" smtClean="0">
                <a:latin typeface="Times New Roman" panose="02020603050405020304" pitchFamily="18" charset="0"/>
                <a:cs typeface="Times New Roman" panose="02020603050405020304" pitchFamily="18" charset="0"/>
              </a:rPr>
              <a:t>адиабатически</a:t>
            </a:r>
            <a:r>
              <a:rPr lang="ru-RU" sz="1100" dirty="0">
                <a:latin typeface="Times New Roman" panose="02020603050405020304" pitchFamily="18" charset="0"/>
                <a:cs typeface="Times New Roman" panose="02020603050405020304" pitchFamily="18" charset="0"/>
              </a:rPr>
              <a:t>, а затем изобарно. Конечная температура газа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равна </a:t>
            </a:r>
            <a:r>
              <a:rPr lang="ru-RU" sz="1100" dirty="0">
                <a:latin typeface="Times New Roman" panose="02020603050405020304" pitchFamily="18" charset="0"/>
                <a:cs typeface="Times New Roman" panose="02020603050405020304" pitchFamily="18" charset="0"/>
              </a:rPr>
              <a:t>начальной. </a:t>
            </a:r>
            <a:r>
              <a:rPr lang="ru-RU" sz="1100" dirty="0" smtClean="0">
                <a:latin typeface="Times New Roman" panose="02020603050405020304" pitchFamily="18" charset="0"/>
                <a:cs typeface="Times New Roman" panose="02020603050405020304" pitchFamily="18" charset="0"/>
              </a:rPr>
              <a:t> За весь процесс газом совершена </a:t>
            </a:r>
            <a:r>
              <a:rPr lang="ru-RU" sz="1100" dirty="0">
                <a:latin typeface="Times New Roman" panose="02020603050405020304" pitchFamily="18" charset="0"/>
                <a:cs typeface="Times New Roman" panose="02020603050405020304" pitchFamily="18" charset="0"/>
              </a:rPr>
              <a:t>работа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А</a:t>
            </a:r>
            <a:r>
              <a:rPr lang="ru-RU" sz="1100" baseline="-25000" dirty="0" smtClean="0">
                <a:latin typeface="Times New Roman" panose="02020603050405020304" pitchFamily="18" charset="0"/>
                <a:cs typeface="Times New Roman" panose="02020603050405020304" pitchFamily="18" charset="0"/>
              </a:rPr>
              <a:t>123 </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ʹ= 3 кДж. Какую работу </a:t>
            </a:r>
            <a:r>
              <a:rPr lang="ru-RU" sz="1100" dirty="0">
                <a:latin typeface="Times New Roman" panose="02020603050405020304" pitchFamily="18" charset="0"/>
                <a:cs typeface="Times New Roman" panose="02020603050405020304" pitchFamily="18" charset="0"/>
              </a:rPr>
              <a:t>А</a:t>
            </a:r>
            <a:r>
              <a:rPr lang="ru-RU" sz="1100" baseline="-25000" dirty="0">
                <a:latin typeface="Times New Roman" panose="02020603050405020304" pitchFamily="18" charset="0"/>
                <a:cs typeface="Times New Roman" panose="02020603050405020304" pitchFamily="18" charset="0"/>
              </a:rPr>
              <a:t>12</a:t>
            </a:r>
            <a:r>
              <a:rPr lang="ru-RU" sz="1100" dirty="0">
                <a:latin typeface="Times New Roman" panose="02020603050405020304" pitchFamily="18" charset="0"/>
                <a:cs typeface="Times New Roman" panose="02020603050405020304" pitchFamily="18" charset="0"/>
              </a:rPr>
              <a:t>ʹ  </a:t>
            </a:r>
            <a:r>
              <a:rPr lang="ru-RU" sz="1100" dirty="0" smtClean="0">
                <a:latin typeface="Times New Roman" panose="02020603050405020304" pitchFamily="18" charset="0"/>
                <a:cs typeface="Times New Roman" panose="02020603050405020304" pitchFamily="18" charset="0"/>
              </a:rPr>
              <a:t>совершает газ при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адиабатическом расширении?</a:t>
            </a:r>
          </a:p>
          <a:p>
            <a:endParaRPr lang="ru-RU" sz="1100" dirty="0">
              <a:latin typeface="Times New Roman" panose="02020603050405020304" pitchFamily="18" charset="0"/>
              <a:cs typeface="Times New Roman" panose="02020603050405020304" pitchFamily="18" charset="0"/>
            </a:endParaRP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83д.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разреженным азотом, который находится в сосуде под поршнем, провели два опыта. В первом опыте газу сообщили, закрепив поршень, количество теплоты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742 Дж, в результате чего его температура изменилась на </a:t>
            </a:r>
            <a:r>
              <a:rPr lang="ru-RU" sz="1100" dirty="0" smtClean="0">
                <a:latin typeface="Times New Roman" panose="02020603050405020304" pitchFamily="18" charset="0"/>
                <a:cs typeface="Times New Roman" panose="02020603050405020304" pitchFamily="18" charset="0"/>
              </a:rPr>
              <a:t> 1 К. Во </a:t>
            </a:r>
            <a:r>
              <a:rPr lang="ru-RU" sz="1100" dirty="0">
                <a:latin typeface="Times New Roman" panose="02020603050405020304" pitchFamily="18" charset="0"/>
                <a:cs typeface="Times New Roman" panose="02020603050405020304" pitchFamily="18" charset="0"/>
              </a:rPr>
              <a:t>втором опыте, предоставив азоту возможность изобарно расширяться, сообщили ему количество теплоты </a:t>
            </a:r>
            <a:r>
              <a:rPr lang="en-US" sz="1100" dirty="0">
                <a:latin typeface="Times New Roman" panose="02020603050405020304" pitchFamily="18" charset="0"/>
                <a:cs typeface="Times New Roman" panose="02020603050405020304" pitchFamily="18" charset="0"/>
              </a:rPr>
              <a:t>Q</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1039 Дж, в результате чего его температура изменилась также на </a:t>
            </a:r>
            <a:r>
              <a:rPr lang="ru-RU" sz="1100" dirty="0" smtClean="0">
                <a:latin typeface="Times New Roman" panose="02020603050405020304" pitchFamily="18" charset="0"/>
                <a:cs typeface="Times New Roman" panose="02020603050405020304" pitchFamily="18" charset="0"/>
              </a:rPr>
              <a:t>1 К. Определите массу азота в </a:t>
            </a:r>
            <a:r>
              <a:rPr lang="ru-RU" sz="1100" dirty="0">
                <a:latin typeface="Times New Roman" panose="02020603050405020304" pitchFamily="18" charset="0"/>
                <a:cs typeface="Times New Roman" panose="02020603050405020304" pitchFamily="18" charset="0"/>
              </a:rPr>
              <a:t>опытах? </a:t>
            </a:r>
          </a:p>
          <a:p>
            <a:endParaRPr lang="ru-RU" sz="1100" dirty="0"/>
          </a:p>
        </p:txBody>
      </p:sp>
      <p:pic>
        <p:nvPicPr>
          <p:cNvPr id="4" name="Рисунок 3"/>
          <p:cNvPicPr/>
          <p:nvPr/>
        </p:nvPicPr>
        <p:blipFill rotWithShape="1">
          <a:blip r:embed="rId2">
            <a:extLst>
              <a:ext uri="{28A0092B-C50C-407E-A947-70E740481C1C}">
                <a14:useLocalDpi xmlns:a14="http://schemas.microsoft.com/office/drawing/2010/main" val="0"/>
              </a:ext>
            </a:extLst>
          </a:blip>
          <a:srcRect t="43592" b="28612"/>
          <a:stretch/>
        </p:blipFill>
        <p:spPr bwMode="auto">
          <a:xfrm>
            <a:off x="4992175" y="2265545"/>
            <a:ext cx="1452308" cy="1190111"/>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extLst>
              <a:ext uri="{28A0092B-C50C-407E-A947-70E740481C1C}">
                <a14:useLocalDpi xmlns:a14="http://schemas.microsoft.com/office/drawing/2010/main" val="0"/>
              </a:ext>
            </a:extLst>
          </a:blip>
          <a:srcRect l="14110" r="15340" b="64237"/>
          <a:stretch/>
        </p:blipFill>
        <p:spPr bwMode="auto">
          <a:xfrm>
            <a:off x="669390" y="4435894"/>
            <a:ext cx="1047750" cy="86995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7176052" y="276752"/>
            <a:ext cx="4870174" cy="7201972"/>
          </a:xfrm>
          <a:prstGeom prst="rect">
            <a:avLst/>
          </a:prstGeom>
          <a:noFill/>
        </p:spPr>
        <p:txBody>
          <a:bodyPr wrap="square" rtlCol="0">
            <a:spAutoFit/>
          </a:bodyPr>
          <a:lstStyle/>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84д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На полу неподвижного лифта стоит тепло-</a:t>
            </a:r>
          </a:p>
          <a:p>
            <a:r>
              <a:rPr lang="ru-RU" sz="1100" dirty="0" smtClean="0">
                <a:latin typeface="Times New Roman" panose="02020603050405020304" pitchFamily="18" charset="0"/>
                <a:cs typeface="Times New Roman" panose="02020603050405020304" pitchFamily="18" charset="0"/>
              </a:rPr>
              <a:t>изолированный сосуд, открытый сверху. В сосуде под </a:t>
            </a:r>
          </a:p>
          <a:p>
            <a:r>
              <a:rPr lang="ru-RU" sz="1100" dirty="0" smtClean="0">
                <a:latin typeface="Times New Roman" panose="02020603050405020304" pitchFamily="18" charset="0"/>
                <a:cs typeface="Times New Roman" panose="02020603050405020304" pitchFamily="18" charset="0"/>
              </a:rPr>
              <a:t>тяжелым подвижным поршнем находится одноатомный </a:t>
            </a:r>
          </a:p>
          <a:p>
            <a:r>
              <a:rPr lang="ru-RU" sz="1100" dirty="0" smtClean="0">
                <a:latin typeface="Times New Roman" panose="02020603050405020304" pitchFamily="18" charset="0"/>
                <a:cs typeface="Times New Roman" panose="02020603050405020304" pitchFamily="18" charset="0"/>
              </a:rPr>
              <a:t>идеальный газ. Поршень находится в равновесии. Лифт </a:t>
            </a:r>
          </a:p>
          <a:p>
            <a:r>
              <a:rPr lang="ru-RU" sz="1100" dirty="0" smtClean="0">
                <a:latin typeface="Times New Roman" panose="02020603050405020304" pitchFamily="18" charset="0"/>
                <a:cs typeface="Times New Roman" panose="02020603050405020304" pitchFamily="18" charset="0"/>
              </a:rPr>
              <a:t>начинает </a:t>
            </a:r>
            <a:r>
              <a:rPr lang="ru-RU" sz="1100" dirty="0" err="1" smtClean="0">
                <a:latin typeface="Times New Roman" panose="02020603050405020304" pitchFamily="18" charset="0"/>
                <a:cs typeface="Times New Roman" panose="02020603050405020304" pitchFamily="18" charset="0"/>
              </a:rPr>
              <a:t>равноускоренно</a:t>
            </a:r>
            <a:r>
              <a:rPr lang="ru-RU" sz="1100" dirty="0" smtClean="0">
                <a:latin typeface="Times New Roman" panose="02020603050405020304" pitchFamily="18" charset="0"/>
                <a:cs typeface="Times New Roman" panose="02020603050405020304" pitchFamily="18" charset="0"/>
              </a:rPr>
              <a:t> опускаться вниз. Опираясь на </a:t>
            </a:r>
          </a:p>
          <a:p>
            <a:r>
              <a:rPr lang="ru-RU" sz="1100" dirty="0" smtClean="0">
                <a:latin typeface="Times New Roman" panose="02020603050405020304" pitchFamily="18" charset="0"/>
                <a:cs typeface="Times New Roman" panose="02020603050405020304" pitchFamily="18" charset="0"/>
              </a:rPr>
              <a:t>законы механики и молекулярной физики, объясните, </a:t>
            </a:r>
          </a:p>
          <a:p>
            <a:r>
              <a:rPr lang="ru-RU" sz="1100" dirty="0" smtClean="0">
                <a:latin typeface="Times New Roman" panose="02020603050405020304" pitchFamily="18" charset="0"/>
                <a:cs typeface="Times New Roman" panose="02020603050405020304" pitchFamily="18" charset="0"/>
              </a:rPr>
              <a:t>куда сдвигается поршень относительно сосуда после начала движения лифта и как при этом изменяется температура газа в сосуде. Трением между поршнем и стенками сосуда, а также утечкой газа из сосуда пренебречь.</a:t>
            </a:r>
          </a:p>
          <a:p>
            <a:r>
              <a:rPr lang="ru-RU" sz="1100" b="1" u="sng" dirty="0" smtClean="0">
                <a:latin typeface="Times New Roman" panose="02020603050405020304" pitchFamily="18" charset="0"/>
                <a:cs typeface="Times New Roman" panose="02020603050405020304" pitchFamily="18" charset="0"/>
              </a:rPr>
              <a:t>Задача 85</a:t>
            </a:r>
            <a:r>
              <a:rPr lang="ru-RU" sz="1100" b="1" u="sng" dirty="0">
                <a:latin typeface="Times New Roman" panose="02020603050405020304" pitchFamily="18" charset="0"/>
                <a:cs typeface="Times New Roman" panose="02020603050405020304" pitchFamily="18" charset="0"/>
              </a:rPr>
              <a:t>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В </a:t>
            </a:r>
            <a:r>
              <a:rPr lang="ru-RU" sz="1100" dirty="0">
                <a:latin typeface="Times New Roman" panose="02020603050405020304" pitchFamily="18" charset="0"/>
                <a:cs typeface="Times New Roman" panose="02020603050405020304" pitchFamily="18" charset="0"/>
              </a:rPr>
              <a:t>горизонтальном цилиндрическом сосуде,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закрытом </a:t>
            </a:r>
            <a:r>
              <a:rPr lang="ru-RU" sz="1100" dirty="0">
                <a:latin typeface="Times New Roman" panose="02020603050405020304" pitchFamily="18" charset="0"/>
                <a:cs typeface="Times New Roman" panose="02020603050405020304" pitchFamily="18" charset="0"/>
              </a:rPr>
              <a:t>поршнем, находится одноатомный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идеальный </a:t>
            </a:r>
            <a:r>
              <a:rPr lang="ru-RU" sz="1100" dirty="0">
                <a:latin typeface="Times New Roman" panose="02020603050405020304" pitchFamily="18" charset="0"/>
                <a:cs typeface="Times New Roman" panose="02020603050405020304" pitchFamily="18" charset="0"/>
              </a:rPr>
              <a:t>газ. Первоначальное давление газа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 </a:t>
            </a:r>
            <a:r>
              <a:rPr lang="ru-RU" sz="1100" dirty="0">
                <a:latin typeface="Times New Roman" panose="02020603050405020304" pitchFamily="18" charset="0"/>
                <a:cs typeface="Times New Roman" panose="02020603050405020304" pitchFamily="18" charset="0"/>
              </a:rPr>
              <a:t>= 4 · 10</a:t>
            </a:r>
            <a:r>
              <a:rPr lang="ru-RU" sz="1100" baseline="30000" dirty="0">
                <a:latin typeface="Times New Roman" panose="02020603050405020304" pitchFamily="18" charset="0"/>
                <a:cs typeface="Times New Roman" panose="02020603050405020304" pitchFamily="18" charset="0"/>
              </a:rPr>
              <a:t>5</a:t>
            </a:r>
            <a:r>
              <a:rPr lang="ru-RU" sz="1100" dirty="0">
                <a:latin typeface="Times New Roman" panose="02020603050405020304" pitchFamily="18" charset="0"/>
                <a:cs typeface="Times New Roman" panose="02020603050405020304" pitchFamily="18" charset="0"/>
              </a:rPr>
              <a:t> Па. Расстояние от дна сосуда до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поршня </a:t>
            </a:r>
            <a:r>
              <a:rPr lang="ru-RU" sz="1100" dirty="0">
                <a:latin typeface="Times New Roman" panose="02020603050405020304" pitchFamily="18" charset="0"/>
                <a:cs typeface="Times New Roman" panose="02020603050405020304" pitchFamily="18" charset="0"/>
              </a:rPr>
              <a:t>равно </a:t>
            </a:r>
            <a:r>
              <a:rPr lang="en-US" sz="1100" dirty="0" smtClean="0">
                <a:latin typeface="Times New Roman" panose="02020603050405020304" pitchFamily="18" charset="0"/>
                <a:cs typeface="Times New Roman" panose="02020603050405020304" pitchFamily="18" charset="0"/>
              </a:rPr>
              <a:t>L</a:t>
            </a:r>
            <a:r>
              <a:rPr lang="ru-RU" sz="1100" dirty="0" smtClean="0">
                <a:latin typeface="Times New Roman" panose="02020603050405020304" pitchFamily="18" charset="0"/>
                <a:cs typeface="Times New Roman" panose="02020603050405020304" pitchFamily="18" charset="0"/>
              </a:rPr>
              <a:t> = 0,3 м. Площадь</a:t>
            </a:r>
            <a:endParaRPr lang="en-US" sz="1100" dirty="0" smtClean="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поперечного сечения </a:t>
            </a:r>
            <a:r>
              <a:rPr lang="ru-RU" sz="1100" dirty="0">
                <a:latin typeface="Times New Roman" panose="02020603050405020304" pitchFamily="18" charset="0"/>
                <a:cs typeface="Times New Roman" panose="02020603050405020304" pitchFamily="18" charset="0"/>
              </a:rPr>
              <a:t>поршня </a:t>
            </a:r>
            <a:r>
              <a:rPr lang="en-US" sz="1100" dirty="0" smtClean="0">
                <a:latin typeface="Times New Roman" panose="02020603050405020304" pitchFamily="18" charset="0"/>
                <a:cs typeface="Times New Roman" panose="02020603050405020304" pitchFamily="18" charset="0"/>
              </a:rPr>
              <a:t>S</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результате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медленного </a:t>
            </a:r>
            <a:r>
              <a:rPr lang="ru-RU" sz="1100" dirty="0">
                <a:latin typeface="Times New Roman" panose="02020603050405020304" pitchFamily="18" charset="0"/>
                <a:cs typeface="Times New Roman" panose="02020603050405020304" pitchFamily="18" charset="0"/>
              </a:rPr>
              <a:t>нагревания газ получил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количество </a:t>
            </a:r>
            <a:r>
              <a:rPr lang="ru-RU" sz="1100" dirty="0">
                <a:latin typeface="Times New Roman" panose="02020603050405020304" pitchFamily="18" charset="0"/>
                <a:cs typeface="Times New Roman" panose="02020603050405020304" pitchFamily="18" charset="0"/>
              </a:rPr>
              <a:t>теплоты </a:t>
            </a:r>
            <a:r>
              <a:rPr lang="en-US" sz="1100" dirty="0">
                <a:latin typeface="Times New Roman" panose="02020603050405020304" pitchFamily="18" charset="0"/>
                <a:cs typeface="Times New Roman" panose="02020603050405020304" pitchFamily="18" charset="0"/>
              </a:rPr>
              <a:t>Q</a:t>
            </a:r>
            <a:r>
              <a:rPr lang="ru-RU" sz="1100" dirty="0">
                <a:latin typeface="Times New Roman" panose="02020603050405020304" pitchFamily="18" charset="0"/>
                <a:cs typeface="Times New Roman" panose="02020603050405020304" pitchFamily="18" charset="0"/>
              </a:rPr>
              <a:t> = 1,65 кДж, а поршень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сдвинулся </a:t>
            </a:r>
            <a:r>
              <a:rPr lang="ru-RU" sz="1100" dirty="0">
                <a:latin typeface="Times New Roman" panose="02020603050405020304" pitchFamily="18" charset="0"/>
                <a:cs typeface="Times New Roman" panose="02020603050405020304" pitchFamily="18" charset="0"/>
              </a:rPr>
              <a:t>на расстояние х = 10 см. При движении поршня на него со стороны стенок сосуда действует сила трения величиной </a:t>
            </a:r>
            <a:r>
              <a:rPr lang="en-US" sz="1100" dirty="0">
                <a:latin typeface="Times New Roman" panose="02020603050405020304" pitchFamily="18" charset="0"/>
                <a:cs typeface="Times New Roman" panose="02020603050405020304" pitchFamily="18" charset="0"/>
              </a:rPr>
              <a:t>F</a:t>
            </a:r>
            <a:r>
              <a:rPr lang="ru-RU" sz="1100" baseline="-25000" dirty="0" err="1">
                <a:latin typeface="Times New Roman" panose="02020603050405020304" pitchFamily="18" charset="0"/>
                <a:cs typeface="Times New Roman" panose="02020603050405020304" pitchFamily="18" charset="0"/>
              </a:rPr>
              <a:t>тр</a:t>
            </a:r>
            <a:r>
              <a:rPr lang="ru-RU" sz="1100" dirty="0">
                <a:latin typeface="Times New Roman" panose="02020603050405020304" pitchFamily="18" charset="0"/>
                <a:cs typeface="Times New Roman" panose="02020603050405020304" pitchFamily="18" charset="0"/>
              </a:rPr>
              <a:t> = 3 · 10</a:t>
            </a:r>
            <a:r>
              <a:rPr lang="ru-RU" sz="1100" baseline="30000" dirty="0">
                <a:latin typeface="Times New Roman" panose="02020603050405020304" pitchFamily="18" charset="0"/>
                <a:cs typeface="Times New Roman" panose="02020603050405020304" pitchFamily="18" charset="0"/>
              </a:rPr>
              <a:t>3</a:t>
            </a:r>
            <a:r>
              <a:rPr lang="ru-RU" sz="1100" dirty="0">
                <a:latin typeface="Times New Roman" panose="02020603050405020304" pitchFamily="18" charset="0"/>
                <a:cs typeface="Times New Roman" panose="02020603050405020304" pitchFamily="18" charset="0"/>
              </a:rPr>
              <a:t> Н. Найдите </a:t>
            </a:r>
            <a:r>
              <a:rPr lang="en-US" sz="1100" dirty="0" smtClean="0">
                <a:latin typeface="Times New Roman" panose="02020603050405020304" pitchFamily="18" charset="0"/>
                <a:cs typeface="Times New Roman" panose="02020603050405020304" pitchFamily="18" charset="0"/>
              </a:rPr>
              <a:t>S</a:t>
            </a:r>
            <a:r>
              <a:rPr lang="ru-RU" sz="1100" dirty="0" smtClean="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pPr algn="ctr"/>
            <a:r>
              <a:rPr lang="ru-RU" sz="1100" b="1" i="1" u="sng" dirty="0" smtClean="0">
                <a:latin typeface="Times New Roman" panose="02020603050405020304" pitchFamily="18" charset="0"/>
                <a:cs typeface="Times New Roman" panose="02020603050405020304" pitchFamily="18" charset="0"/>
              </a:rPr>
              <a:t>Теплопередача</a:t>
            </a: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86д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В калориметре находятся 50 г воды и  5 г льда. Какой должна быть минимальная масса болта, имеющего удельную теплоемкость 500 Дж/кг ·К) и температуру 339 К, чтобы после опускания его в калориметр весь лед растаял? Теплоемкостью </a:t>
            </a:r>
            <a:r>
              <a:rPr lang="ru-RU" sz="1100" dirty="0">
                <a:latin typeface="Times New Roman" panose="02020603050405020304" pitchFamily="18" charset="0"/>
                <a:cs typeface="Times New Roman" panose="02020603050405020304" pitchFamily="18" charset="0"/>
              </a:rPr>
              <a:t>сосуда и потерями тепла пренебречь</a:t>
            </a:r>
            <a:r>
              <a:rPr lang="ru-RU" sz="1100" dirty="0" smtClean="0">
                <a:latin typeface="Times New Roman" panose="02020603050405020304" pitchFamily="18" charset="0"/>
                <a:cs typeface="Times New Roman" panose="02020603050405020304" pitchFamily="18" charset="0"/>
              </a:rPr>
              <a:t>.</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87д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a:t>
            </a:r>
            <a:r>
              <a:rPr lang="ru-RU" sz="1100" dirty="0" smtClean="0">
                <a:latin typeface="Times New Roman" panose="02020603050405020304" pitchFamily="18" charset="0"/>
                <a:cs typeface="Times New Roman" panose="02020603050405020304" pitchFamily="18" charset="0"/>
              </a:rPr>
              <a:t>стакан калориметра налили 150 г воды. Начальная температура калориметра и воды </a:t>
            </a:r>
            <a:r>
              <a:rPr lang="en-US" sz="1100" dirty="0" smtClean="0">
                <a:latin typeface="Times New Roman" panose="02020603050405020304" pitchFamily="18" charset="0"/>
                <a:cs typeface="Times New Roman" panose="02020603050405020304" pitchFamily="18" charset="0"/>
              </a:rPr>
              <a:t>t</a:t>
            </a:r>
            <a:r>
              <a:rPr lang="ru-RU" sz="1100" baseline="-25000" dirty="0">
                <a:latin typeface="Times New Roman" panose="02020603050405020304" pitchFamily="18" charset="0"/>
                <a:cs typeface="Times New Roman" panose="02020603050405020304" pitchFamily="18" charset="0"/>
              </a:rPr>
              <a:t>1</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55 </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a:t>
            </a:r>
            <a:r>
              <a:rPr lang="ru-RU" sz="1100" dirty="0" smtClean="0">
                <a:latin typeface="Times New Roman" panose="02020603050405020304" pitchFamily="18" charset="0"/>
                <a:cs typeface="Times New Roman" panose="02020603050405020304" pitchFamily="18" charset="0"/>
              </a:rPr>
              <a:t>В эту воду опустили кусок льда, имевшего температуру </a:t>
            </a:r>
            <a:r>
              <a:rPr lang="en-US" sz="1100" dirty="0" smtClean="0">
                <a:latin typeface="Times New Roman" panose="02020603050405020304" pitchFamily="18" charset="0"/>
                <a:cs typeface="Times New Roman" panose="02020603050405020304" pitchFamily="18" charset="0"/>
              </a:rPr>
              <a:t>t</a:t>
            </a:r>
            <a:r>
              <a:rPr lang="ru-RU" sz="1100" baseline="-25000" dirty="0">
                <a:latin typeface="Times New Roman" panose="02020603050405020304" pitchFamily="18" charset="0"/>
                <a:cs typeface="Times New Roman" panose="02020603050405020304" pitchFamily="18" charset="0"/>
              </a:rPr>
              <a:t>2</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0</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С. После того, как наступило тепловое равновесие,  температура воды в калориметра стала 5</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С. Определите массу льда. Теплоемкостью калориметра пренебречь. Ответ округлите до целых.</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88д.</a:t>
            </a:r>
            <a:r>
              <a:rPr lang="ru-RU" sz="1100" u="sng"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a:t>
            </a:r>
            <a:r>
              <a:rPr lang="ru-RU" sz="1100" dirty="0" smtClean="0">
                <a:latin typeface="Times New Roman" panose="02020603050405020304" pitchFamily="18" charset="0"/>
                <a:cs typeface="Times New Roman" panose="02020603050405020304" pitchFamily="18" charset="0"/>
              </a:rPr>
              <a:t>теплоизолированный сосуд, в котором находится 1 кг льда при температуре -20</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С, </a:t>
            </a:r>
            <a:r>
              <a:rPr lang="ru-RU" sz="1100" dirty="0" smtClean="0">
                <a:latin typeface="Times New Roman" panose="02020603050405020304" pitchFamily="18" charset="0"/>
                <a:cs typeface="Times New Roman" panose="02020603050405020304" pitchFamily="18" charset="0"/>
              </a:rPr>
              <a:t>налили 0,2 кг воды при </a:t>
            </a:r>
            <a:r>
              <a:rPr lang="ru-RU" sz="1100" dirty="0">
                <a:latin typeface="Times New Roman" panose="02020603050405020304" pitchFamily="18" charset="0"/>
                <a:cs typeface="Times New Roman" panose="02020603050405020304" pitchFamily="18" charset="0"/>
              </a:rPr>
              <a:t>температуре </a:t>
            </a:r>
            <a:r>
              <a:rPr lang="ru-RU" sz="1100" dirty="0" smtClean="0">
                <a:latin typeface="Times New Roman" panose="02020603050405020304" pitchFamily="18" charset="0"/>
                <a:cs typeface="Times New Roman" panose="02020603050405020304" pitchFamily="18" charset="0"/>
              </a:rPr>
              <a:t>10</a:t>
            </a:r>
            <a:r>
              <a:rPr lang="ru-RU" sz="1100" baseline="30000" dirty="0" smtClean="0">
                <a:latin typeface="Times New Roman" panose="02020603050405020304" pitchFamily="18" charset="0"/>
                <a:cs typeface="Times New Roman" panose="02020603050405020304" pitchFamily="18" charset="0"/>
              </a:rPr>
              <a:t>0</a:t>
            </a:r>
            <a:r>
              <a:rPr lang="ru-RU" sz="1100" dirty="0" smtClean="0">
                <a:latin typeface="Times New Roman" panose="02020603050405020304" pitchFamily="18" charset="0"/>
                <a:cs typeface="Times New Roman" panose="02020603050405020304" pitchFamily="18" charset="0"/>
              </a:rPr>
              <a:t> С. Определите массу льда в сосуде после </a:t>
            </a:r>
            <a:r>
              <a:rPr lang="ru-RU" sz="1100" dirty="0">
                <a:latin typeface="Times New Roman" panose="02020603050405020304" pitchFamily="18" charset="0"/>
                <a:cs typeface="Times New Roman" panose="02020603050405020304" pitchFamily="18" charset="0"/>
              </a:rPr>
              <a:t>установления теплового </a:t>
            </a:r>
            <a:r>
              <a:rPr lang="ru-RU" sz="1100" dirty="0" smtClean="0">
                <a:latin typeface="Times New Roman" panose="02020603050405020304" pitchFamily="18" charset="0"/>
                <a:cs typeface="Times New Roman" panose="02020603050405020304" pitchFamily="18" charset="0"/>
              </a:rPr>
              <a:t>равновесия.  </a:t>
            </a:r>
            <a:r>
              <a:rPr lang="ru-RU" sz="1100" dirty="0">
                <a:latin typeface="Times New Roman" panose="02020603050405020304" pitchFamily="18" charset="0"/>
                <a:cs typeface="Times New Roman" panose="02020603050405020304" pitchFamily="18" charset="0"/>
              </a:rPr>
              <a:t>Теплообменом с окружающей средой и теплоемкостью калориметра пренебречь.</a:t>
            </a:r>
          </a:p>
          <a:p>
            <a:r>
              <a:rPr lang="ru-RU" sz="110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a:p>
            <a:endParaRPr lang="ru-RU" sz="1100" dirty="0"/>
          </a:p>
        </p:txBody>
      </p:sp>
      <p:pic>
        <p:nvPicPr>
          <p:cNvPr id="8" name="Рисунок 7"/>
          <p:cNvPicPr/>
          <p:nvPr/>
        </p:nvPicPr>
        <p:blipFill rotWithShape="1">
          <a:blip r:embed="rId4">
            <a:extLst>
              <a:ext uri="{28A0092B-C50C-407E-A947-70E740481C1C}">
                <a14:useLocalDpi xmlns:a14="http://schemas.microsoft.com/office/drawing/2010/main" val="0"/>
              </a:ext>
            </a:extLst>
          </a:blip>
          <a:srcRect l="38636" t="59145" r="37915"/>
          <a:stretch/>
        </p:blipFill>
        <p:spPr bwMode="auto">
          <a:xfrm>
            <a:off x="7438096" y="2141671"/>
            <a:ext cx="1352550" cy="887095"/>
          </a:xfrm>
          <a:prstGeom prst="rect">
            <a:avLst/>
          </a:prstGeom>
          <a:ln>
            <a:noFill/>
          </a:ln>
          <a:extLst>
            <a:ext uri="{53640926-AAD7-44D8-BBD7-CCE9431645EC}">
              <a14:shadowObscured xmlns:a14="http://schemas.microsoft.com/office/drawing/2010/main"/>
            </a:ext>
          </a:extLst>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l="40748" t="66140" r="41189" b="347"/>
          <a:stretch/>
        </p:blipFill>
        <p:spPr>
          <a:xfrm>
            <a:off x="10891345" y="276752"/>
            <a:ext cx="924910" cy="1015359"/>
          </a:xfrm>
          <a:prstGeom prst="rect">
            <a:avLst/>
          </a:prstGeom>
        </p:spPr>
      </p:pic>
    </p:spTree>
    <p:extLst>
      <p:ext uri="{BB962C8B-B14F-4D97-AF65-F5344CB8AC3E}">
        <p14:creationId xmlns:p14="http://schemas.microsoft.com/office/powerpoint/2010/main" val="1051690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2540A47-2759-4D4F-ACDB-620DF6049EA1}" type="slidenum">
              <a:rPr lang="ru-RU" smtClean="0"/>
              <a:t>9</a:t>
            </a:fld>
            <a:endParaRPr lang="ru-RU"/>
          </a:p>
        </p:txBody>
      </p:sp>
      <p:sp>
        <p:nvSpPr>
          <p:cNvPr id="3" name="TextBox 2"/>
          <p:cNvSpPr txBox="1"/>
          <p:nvPr/>
        </p:nvSpPr>
        <p:spPr>
          <a:xfrm>
            <a:off x="357809" y="337930"/>
            <a:ext cx="5287617" cy="4154984"/>
          </a:xfrm>
          <a:prstGeom prst="rect">
            <a:avLst/>
          </a:prstGeom>
          <a:noFill/>
        </p:spPr>
        <p:txBody>
          <a:bodyPr wrap="square" rtlCol="0">
            <a:spAutoFit/>
          </a:bodyPr>
          <a:lstStyle/>
          <a:p>
            <a:pPr algn="ctr"/>
            <a:r>
              <a:rPr lang="ru-RU" sz="1100" b="1" i="1" u="sng" dirty="0">
                <a:latin typeface="Times New Roman" panose="02020603050405020304" pitchFamily="18" charset="0"/>
                <a:cs typeface="Times New Roman" panose="02020603050405020304" pitchFamily="18" charset="0"/>
              </a:rPr>
              <a:t>Тепловые </a:t>
            </a:r>
            <a:r>
              <a:rPr lang="ru-RU" sz="1100" b="1" i="1" u="sng" dirty="0" smtClean="0">
                <a:latin typeface="Times New Roman" panose="02020603050405020304" pitchFamily="18" charset="0"/>
                <a:cs typeface="Times New Roman" panose="02020603050405020304" pitchFamily="18" charset="0"/>
              </a:rPr>
              <a:t>двигатели</a:t>
            </a:r>
          </a:p>
          <a:p>
            <a:pPr algn="ctr"/>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89д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Тепловая машина с максимально возможным КПД имеет в качестве нагревателя резервуар с водой, а в качестве холодильника – сосуд со льдом при 0</a:t>
            </a:r>
            <a:r>
              <a:rPr lang="en-US" sz="1100" dirty="0" smtClean="0">
                <a:latin typeface="Times New Roman" panose="02020603050405020304" pitchFamily="18" charset="0"/>
                <a:cs typeface="Times New Roman" panose="02020603050405020304" pitchFamily="18" charset="0"/>
              </a:rPr>
              <a:t>º</a:t>
            </a:r>
            <a:r>
              <a:rPr lang="ru-RU" sz="1100" dirty="0" smtClean="0">
                <a:latin typeface="Times New Roman" panose="02020603050405020304" pitchFamily="18" charset="0"/>
                <a:cs typeface="Times New Roman" panose="02020603050405020304" pitchFamily="18" charset="0"/>
              </a:rPr>
              <a:t> С. При совершении машиной работы ! МДж растаяло 12,1 кг льда. Определите температуру воды в резервуаре. Ответ округлите до целых.</a:t>
            </a:r>
          </a:p>
          <a:p>
            <a:endParaRPr lang="ru-RU" sz="1100" dirty="0">
              <a:latin typeface="Times New Roman" panose="02020603050405020304" pitchFamily="18" charset="0"/>
              <a:cs typeface="Times New Roman" panose="02020603050405020304" pitchFamily="18" charset="0"/>
            </a:endParaRPr>
          </a:p>
          <a:p>
            <a:r>
              <a:rPr lang="ru-RU" sz="1100" b="1" u="sng" dirty="0" smtClean="0">
                <a:latin typeface="Times New Roman" panose="02020603050405020304" pitchFamily="18" charset="0"/>
                <a:cs typeface="Times New Roman" panose="02020603050405020304" pitchFamily="18" charset="0"/>
              </a:rPr>
              <a:t>Задача 90д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Тепловой двигатель использует в качестве рабочего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вещества </a:t>
            </a:r>
            <a:r>
              <a:rPr lang="ru-RU" sz="1100" dirty="0">
                <a:latin typeface="Times New Roman" panose="02020603050405020304" pitchFamily="18" charset="0"/>
                <a:cs typeface="Times New Roman" panose="02020603050405020304" pitchFamily="18" charset="0"/>
              </a:rPr>
              <a:t>1 моль идеального одноатомного газе. Цикл работы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двигателя </a:t>
            </a:r>
            <a:r>
              <a:rPr lang="ru-RU" sz="1100" dirty="0">
                <a:latin typeface="Times New Roman" panose="02020603050405020304" pitchFamily="18" charset="0"/>
                <a:cs typeface="Times New Roman" panose="02020603050405020304" pitchFamily="18" charset="0"/>
              </a:rPr>
              <a:t>изображен на </a:t>
            </a:r>
            <a:r>
              <a:rPr lang="ru-RU" sz="1100" dirty="0" smtClean="0">
                <a:latin typeface="Times New Roman" panose="02020603050405020304" pitchFamily="18" charset="0"/>
                <a:cs typeface="Times New Roman" panose="02020603050405020304" pitchFamily="18" charset="0"/>
              </a:rPr>
              <a:t>р-</a:t>
            </a:r>
            <a:r>
              <a:rPr lang="en-US" sz="1100" dirty="0">
                <a:latin typeface="Times New Roman" panose="02020603050405020304" pitchFamily="18" charset="0"/>
                <a:cs typeface="Times New Roman" panose="02020603050405020304" pitchFamily="18" charset="0"/>
              </a:rPr>
              <a:t>V</a:t>
            </a:r>
            <a:r>
              <a:rPr lang="ru-RU" sz="1100" dirty="0">
                <a:latin typeface="Times New Roman" panose="02020603050405020304" pitchFamily="18" charset="0"/>
                <a:cs typeface="Times New Roman" panose="02020603050405020304" pitchFamily="18" charset="0"/>
              </a:rPr>
              <a:t> диаграмме и состоит из двух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адиабат</a:t>
            </a:r>
            <a:r>
              <a:rPr lang="ru-RU" sz="1100" dirty="0">
                <a:latin typeface="Times New Roman" panose="02020603050405020304" pitchFamily="18" charset="0"/>
                <a:cs typeface="Times New Roman" panose="02020603050405020304" pitchFamily="18" charset="0"/>
              </a:rPr>
              <a:t>, изохоры, изобары. Зная, что КПД = </a:t>
            </a:r>
            <a:r>
              <a:rPr lang="ru-RU" sz="1100" dirty="0" smtClean="0">
                <a:latin typeface="Times New Roman" panose="02020603050405020304" pitchFamily="18" charset="0"/>
                <a:cs typeface="Times New Roman" panose="02020603050405020304" pitchFamily="18" charset="0"/>
              </a:rPr>
              <a:t>50%, определите</a:t>
            </a:r>
          </a:p>
          <a:p>
            <a:r>
              <a:rPr lang="ru-RU" sz="1100" dirty="0" smtClean="0">
                <a:latin typeface="Times New Roman" panose="02020603050405020304" pitchFamily="18" charset="0"/>
                <a:cs typeface="Times New Roman" panose="02020603050405020304" pitchFamily="18" charset="0"/>
              </a:rPr>
              <a:t>Модуль отношения изменения температуры газа при изобар-</a:t>
            </a:r>
          </a:p>
          <a:p>
            <a:r>
              <a:rPr lang="ru-RU" sz="1100" dirty="0" smtClean="0">
                <a:latin typeface="Times New Roman" panose="02020603050405020304" pitchFamily="18" charset="0"/>
                <a:cs typeface="Times New Roman" panose="02020603050405020304" pitchFamily="18" charset="0"/>
              </a:rPr>
              <a:t>ном процессе Т₁₂</a:t>
            </a:r>
            <a:r>
              <a:rPr lang="en-US" sz="1100"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к изменению его температуры Т₃₄ при </a:t>
            </a:r>
          </a:p>
          <a:p>
            <a:r>
              <a:rPr lang="ru-RU" sz="1100" dirty="0" smtClean="0">
                <a:latin typeface="Times New Roman" panose="02020603050405020304" pitchFamily="18" charset="0"/>
                <a:cs typeface="Times New Roman" panose="02020603050405020304" pitchFamily="18" charset="0"/>
              </a:rPr>
              <a:t>изохорном процессе.</a:t>
            </a:r>
          </a:p>
          <a:p>
            <a:endParaRPr lang="ru-RU" sz="1100" dirty="0" smtClean="0">
              <a:latin typeface="Times New Roman" panose="02020603050405020304" pitchFamily="18" charset="0"/>
              <a:cs typeface="Times New Roman" panose="02020603050405020304" pitchFamily="18" charset="0"/>
            </a:endParaRPr>
          </a:p>
          <a:p>
            <a:r>
              <a:rPr lang="ru-RU" sz="1100" b="1" u="sng" dirty="0">
                <a:latin typeface="Times New Roman" panose="02020603050405020304" pitchFamily="18" charset="0"/>
                <a:cs typeface="Times New Roman" panose="02020603050405020304" pitchFamily="18" charset="0"/>
              </a:rPr>
              <a:t>Задача </a:t>
            </a:r>
            <a:r>
              <a:rPr lang="ru-RU" sz="1100" b="1" u="sng" dirty="0" smtClean="0">
                <a:latin typeface="Times New Roman" panose="02020603050405020304" pitchFamily="18" charset="0"/>
                <a:cs typeface="Times New Roman" panose="02020603050405020304" pitchFamily="18" charset="0"/>
              </a:rPr>
              <a:t>91д</a:t>
            </a:r>
            <a:r>
              <a:rPr lang="ru-RU" sz="1100" b="1" dirty="0" smtClean="0">
                <a:latin typeface="Times New Roman" panose="02020603050405020304" pitchFamily="18" charset="0"/>
                <a:cs typeface="Times New Roman" panose="02020603050405020304" pitchFamily="18" charset="0"/>
              </a:rPr>
              <a:t>.</a:t>
            </a:r>
            <a:r>
              <a:rPr lang="ru-RU" sz="1100" dirty="0" smtClean="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В </a:t>
            </a:r>
            <a:r>
              <a:rPr lang="ru-RU" sz="1100" dirty="0">
                <a:latin typeface="Times New Roman" panose="02020603050405020304" pitchFamily="18" charset="0"/>
                <a:cs typeface="Times New Roman" panose="02020603050405020304" pitchFamily="18" charset="0"/>
              </a:rPr>
              <a:t>тепловом двигателе 2 моль </a:t>
            </a:r>
            <a:r>
              <a:rPr lang="ru-RU" sz="1100" dirty="0" smtClean="0">
                <a:latin typeface="Times New Roman" panose="02020603050405020304" pitchFamily="18" charset="0"/>
                <a:cs typeface="Times New Roman" panose="02020603050405020304" pitchFamily="18" charset="0"/>
              </a:rPr>
              <a:t>аргона </a:t>
            </a:r>
            <a:r>
              <a:rPr lang="ru-RU" sz="1100" dirty="0">
                <a:latin typeface="Times New Roman" panose="02020603050405020304" pitchFamily="18" charset="0"/>
                <a:cs typeface="Times New Roman" panose="02020603050405020304" pitchFamily="18" charset="0"/>
              </a:rPr>
              <a:t>совершают цикл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1-2-3-4</a:t>
            </a:r>
            <a:r>
              <a:rPr lang="ru-RU" sz="1100" dirty="0">
                <a:latin typeface="Times New Roman" panose="02020603050405020304" pitchFamily="18" charset="0"/>
                <a:cs typeface="Times New Roman" panose="02020603050405020304" pitchFamily="18" charset="0"/>
              </a:rPr>
              <a:t>, показанный на графике в координатах </a:t>
            </a:r>
            <a:r>
              <a:rPr lang="en-US" sz="1100" dirty="0">
                <a:latin typeface="Times New Roman" panose="02020603050405020304" pitchFamily="18" charset="0"/>
                <a:cs typeface="Times New Roman" panose="02020603050405020304" pitchFamily="18" charset="0"/>
              </a:rPr>
              <a:t>p</a:t>
            </a:r>
            <a:r>
              <a:rPr lang="ru-RU"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T</a:t>
            </a:r>
            <a:r>
              <a:rPr lang="ru-RU" sz="1100" dirty="0">
                <a:latin typeface="Times New Roman" panose="02020603050405020304" pitchFamily="18" charset="0"/>
                <a:cs typeface="Times New Roman" panose="02020603050405020304" pitchFamily="18" charset="0"/>
              </a:rPr>
              <a:t>, где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р </a:t>
            </a:r>
            <a:r>
              <a:rPr lang="ru-RU" sz="1100" dirty="0">
                <a:latin typeface="Times New Roman" panose="02020603050405020304" pitchFamily="18" charset="0"/>
                <a:cs typeface="Times New Roman" panose="02020603050405020304" pitchFamily="18" charset="0"/>
              </a:rPr>
              <a:t>– давление газа, Т – абсолютная температура. </a:t>
            </a:r>
            <a:endParaRPr lang="ru-RU" sz="1100" dirty="0" smtClean="0">
              <a:latin typeface="Times New Roman" panose="02020603050405020304" pitchFamily="18" charset="0"/>
              <a:cs typeface="Times New Roman" panose="02020603050405020304" pitchFamily="18" charset="0"/>
            </a:endParaRP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Температуры </a:t>
            </a:r>
            <a:r>
              <a:rPr lang="ru-RU" sz="1100" dirty="0">
                <a:latin typeface="Times New Roman" panose="02020603050405020304" pitchFamily="18" charset="0"/>
                <a:cs typeface="Times New Roman" panose="02020603050405020304" pitchFamily="18" charset="0"/>
              </a:rPr>
              <a:t>в точках 2 и 4 </a:t>
            </a:r>
            <a:r>
              <a:rPr lang="ru-RU" sz="1100" dirty="0" smtClean="0">
                <a:latin typeface="Times New Roman" panose="02020603050405020304" pitchFamily="18" charset="0"/>
                <a:cs typeface="Times New Roman" panose="02020603050405020304" pitchFamily="18" charset="0"/>
              </a:rPr>
              <a:t>равны, а температура в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точке 3 в 4 раза больше температуры в точке 1. </a:t>
            </a:r>
          </a:p>
          <a:p>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Определите </a:t>
            </a:r>
            <a:r>
              <a:rPr lang="ru-RU" sz="1100" dirty="0">
                <a:latin typeface="Times New Roman" panose="02020603050405020304" pitchFamily="18" charset="0"/>
                <a:cs typeface="Times New Roman" panose="02020603050405020304" pitchFamily="18" charset="0"/>
              </a:rPr>
              <a:t>КПД цикла.</a:t>
            </a:r>
          </a:p>
          <a:p>
            <a:endParaRPr lang="ru-RU" sz="1100" dirty="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extLst>
              <a:ext uri="{28A0092B-C50C-407E-A947-70E740481C1C}">
                <a14:useLocalDpi xmlns:a14="http://schemas.microsoft.com/office/drawing/2010/main" val="0"/>
              </a:ext>
            </a:extLst>
          </a:blip>
          <a:srcRect l="23652" t="40954" r="37597" b="37275"/>
          <a:stretch/>
        </p:blipFill>
        <p:spPr bwMode="auto">
          <a:xfrm>
            <a:off x="4255130" y="1758333"/>
            <a:ext cx="1181166" cy="1210336"/>
          </a:xfrm>
          <a:prstGeom prst="rect">
            <a:avLst/>
          </a:prstGeom>
          <a:ln>
            <a:noFill/>
          </a:ln>
          <a:extLst>
            <a:ext uri="{53640926-AAD7-44D8-BBD7-CCE9431645EC}">
              <a14:shadowObscured xmlns:a14="http://schemas.microsoft.com/office/drawing/2010/main"/>
            </a:ext>
          </a:extLst>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61534" t="4516" r="2923"/>
          <a:stretch/>
        </p:blipFill>
        <p:spPr>
          <a:xfrm>
            <a:off x="357809" y="3317631"/>
            <a:ext cx="1770185" cy="1484270"/>
          </a:xfrm>
          <a:prstGeom prst="rect">
            <a:avLst/>
          </a:prstGeom>
        </p:spPr>
      </p:pic>
    </p:spTree>
    <p:extLst>
      <p:ext uri="{BB962C8B-B14F-4D97-AF65-F5344CB8AC3E}">
        <p14:creationId xmlns:p14="http://schemas.microsoft.com/office/powerpoint/2010/main" val="3042065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9764</Words>
  <Application>Microsoft Office PowerPoint</Application>
  <PresentationFormat>Широкоэкранный</PresentationFormat>
  <Paragraphs>863</Paragraphs>
  <Slides>17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devinemex@yandex.ru</dc:creator>
  <cp:lastModifiedBy>devinemex@yandex.ru</cp:lastModifiedBy>
  <cp:revision>200</cp:revision>
  <dcterms:created xsi:type="dcterms:W3CDTF">2021-12-11T14:33:41Z</dcterms:created>
  <dcterms:modified xsi:type="dcterms:W3CDTF">2021-12-25T01:38:06Z</dcterms:modified>
</cp:coreProperties>
</file>