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73" r:id="rId5"/>
    <p:sldId id="274" r:id="rId6"/>
    <p:sldId id="271" r:id="rId7"/>
    <p:sldId id="27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20749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5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485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3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7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0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2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652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3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2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center@uni-u.ru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smtmo.ru/" TargetMode="External"/><Relationship Id="rId2" Type="http://schemas.openxmlformats.org/officeDocument/2006/relationships/hyperlink" Target="http://www.mogadk11.narod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mtmo@yandex.ru" TargetMode="External"/><Relationship Id="rId5" Type="http://schemas.openxmlformats.org/officeDocument/2006/relationships/hyperlink" Target="http://www.mopkit.ru/" TargetMode="External"/><Relationship Id="rId4" Type="http://schemas.openxmlformats.org/officeDocument/2006/relationships/hyperlink" Target="mailto:koledg@bk.ru" TargetMode="External"/><Relationship Id="rId9" Type="http://schemas.openxmlformats.org/officeDocument/2006/relationships/hyperlink" Target="http://www.uni-college.ru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.mail.ru/compose/?mailto=mailto%3aipt%2ddmitrov@mail.ru" TargetMode="External"/><Relationship Id="rId3" Type="http://schemas.openxmlformats.org/officeDocument/2006/relationships/hyperlink" Target="http://www.luat.ru/" TargetMode="External"/><Relationship Id="rId7" Type="http://schemas.openxmlformats.org/officeDocument/2006/relationships/hyperlink" Target="http://www.energypk.ru/about" TargetMode="External"/><Relationship Id="rId2" Type="http://schemas.openxmlformats.org/officeDocument/2006/relationships/hyperlink" Target="mailto:Latav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k-energy@mail.ru" TargetMode="External"/><Relationship Id="rId5" Type="http://schemas.openxmlformats.org/officeDocument/2006/relationships/hyperlink" Target="http://www.samt.moedu.ru/" TargetMode="External"/><Relationship Id="rId4" Type="http://schemas.openxmlformats.org/officeDocument/2006/relationships/hyperlink" Target="mailto:vektor_55@inbox.ru" TargetMode="External"/><Relationship Id="rId9" Type="http://schemas.openxmlformats.org/officeDocument/2006/relationships/hyperlink" Target="http://www.dmitrovpu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ompose?To=contact@mmtehnikum.ru" TargetMode="External"/><Relationship Id="rId2" Type="http://schemas.openxmlformats.org/officeDocument/2006/relationships/hyperlink" Target="https://e.mail.ru/compose/?mailto=mailto%3apu_18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zhiet.r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7736" y="1159098"/>
            <a:ext cx="9762186" cy="4520483"/>
          </a:xfrm>
        </p:spPr>
        <p:txBody>
          <a:bodyPr/>
          <a:lstStyle/>
          <a:p>
            <a:r>
              <a:rPr lang="ru-RU" sz="4000" dirty="0"/>
              <a:t>НАИБОЛЕЕ </a:t>
            </a:r>
            <a:r>
              <a:rPr lang="ru-RU" sz="4000" dirty="0" err="1" smtClean="0"/>
              <a:t>ВОСТРЕБОВАННая</a:t>
            </a:r>
            <a:r>
              <a:rPr lang="ru-RU" sz="4000" dirty="0" smtClean="0"/>
              <a:t> </a:t>
            </a:r>
            <a:r>
              <a:rPr lang="ru-RU" sz="4000" dirty="0"/>
              <a:t>НА РЫНКЕ ТРУДА, </a:t>
            </a:r>
            <a:r>
              <a:rPr lang="ru-RU" sz="4000" dirty="0" err="1" smtClean="0"/>
              <a:t>НОВая</a:t>
            </a:r>
            <a:r>
              <a:rPr lang="ru-RU" sz="4000" dirty="0" smtClean="0"/>
              <a:t> </a:t>
            </a:r>
            <a:r>
              <a:rPr lang="ru-RU" sz="4000" dirty="0"/>
              <a:t>И </a:t>
            </a:r>
            <a:r>
              <a:rPr lang="ru-RU" sz="4000" dirty="0" err="1" smtClean="0"/>
              <a:t>ПЕРСПЕКТИВНая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ПРОФЕССия</a:t>
            </a:r>
            <a:r>
              <a:rPr lang="ru-RU" sz="4000" dirty="0" smtClean="0"/>
              <a:t>, </a:t>
            </a:r>
            <a:r>
              <a:rPr lang="ru-RU" sz="4000" dirty="0" err="1" smtClean="0"/>
              <a:t>ТРЕБУЮЩая</a:t>
            </a:r>
            <a:r>
              <a:rPr lang="ru-RU" sz="4000" dirty="0" smtClean="0"/>
              <a:t> </a:t>
            </a:r>
            <a:r>
              <a:rPr lang="ru-RU" sz="4000" dirty="0"/>
              <a:t>СРЕДНЕГО ПРОФЕССИОНАЛЬНОГО </a:t>
            </a:r>
            <a:r>
              <a:rPr lang="ru-RU" sz="4000" dirty="0" smtClean="0"/>
              <a:t>ОБРАЗОВАНИЯ</a:t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 ПО ИНФОРМАЦИОННЫМ СИСТЕМАМ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5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1" y="0"/>
            <a:ext cx="11159545" cy="11075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 ПО ИНФОРМАЦИОННЫМ СИСТЕМАМ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82200" y="1410236"/>
            <a:ext cx="10914847" cy="5029201"/>
          </a:xfrm>
        </p:spPr>
        <p:txBody>
          <a:bodyPr>
            <a:normAutofit/>
          </a:bodyPr>
          <a:lstStyle/>
          <a:p>
            <a:r>
              <a:rPr lang="ru-RU" dirty="0"/>
              <a:t>Специалист по информационным системам – это специалист, принимающий участие в создании и эксплуатации информационных систем, автоматизирующих задачи организационного управления коммерческих предприятий и бюджетных учреждений. При этом практика многих лет показала, что для создания и сопровождения информационных систем в период эксплуатации необходимы специалисты широкого профиля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Специалисты должны владеть широким спектром современных информационных технологий, навыками проектирования, программирования и сопровождения систем, пониманием предметной области автоматизируемой задачи организационного управления деятельностью (учета, анализа, планирования, контроля, реализации и т. д.), а также методами и технологиями проектного управления ведением работ</a:t>
            </a:r>
            <a:r>
              <a:rPr lang="ru-RU" dirty="0" smtClean="0"/>
              <a:t>.</a:t>
            </a:r>
          </a:p>
          <a:p>
            <a:r>
              <a:rPr lang="ru-RU" dirty="0"/>
              <a:t>Основными задачами специалиста по информационным системам являются: разработка и внедрение передовых информационных технологий с целью автоматизации управления предприятием в современных бизнес-условиях; организация инфраструктуры информационных технологий предприятия; использование минимума IT-средств (IT – </a:t>
            </a:r>
            <a:r>
              <a:rPr lang="ru-RU" dirty="0" err="1"/>
              <a:t>Information</a:t>
            </a:r>
            <a:r>
              <a:rPr lang="ru-RU" dirty="0"/>
              <a:t> </a:t>
            </a:r>
            <a:r>
              <a:rPr lang="ru-RU" dirty="0" err="1"/>
              <a:t>Technologies</a:t>
            </a:r>
            <a:r>
              <a:rPr lang="ru-RU" dirty="0"/>
              <a:t>) для достижения целей автоматизации; формирование культуры корпоративной работы пользователей.</a:t>
            </a:r>
          </a:p>
        </p:txBody>
      </p:sp>
    </p:spTree>
    <p:extLst>
      <p:ext uri="{BB962C8B-B14F-4D97-AF65-F5344CB8AC3E}">
        <p14:creationId xmlns:p14="http://schemas.microsoft.com/office/powerpoint/2010/main" val="39862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48" y="0"/>
            <a:ext cx="11482552" cy="87464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учреждения осуществляющие подготовку по профессии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 ПО ИНФОРМАЦИОННЫМ СИСТЕМАМ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-2069221" y="2720579"/>
            <a:ext cx="22190234" cy="49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180" y="845234"/>
            <a:ext cx="11437087" cy="57307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23167"/>
              </p:ext>
            </p:extLst>
          </p:nvPr>
        </p:nvGraphicFramePr>
        <p:xfrm>
          <a:off x="709448" y="1418308"/>
          <a:ext cx="11437086" cy="5423916"/>
        </p:xfrm>
        <a:graphic>
          <a:graphicData uri="http://schemas.openxmlformats.org/drawingml/2006/table">
            <a:tbl>
              <a:tblPr firstRow="1" firstCol="1" bandRow="1"/>
              <a:tblGrid>
                <a:gridCol w="443491"/>
                <a:gridCol w="2411896"/>
                <a:gridCol w="1842052"/>
                <a:gridCol w="1539407"/>
                <a:gridCol w="2210958"/>
                <a:gridCol w="2989282"/>
              </a:tblGrid>
              <a:tr h="139493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Государственное бюджетное образовательное учреждение высшего образования Московской области «Технологический университет»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141070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Московская область, г. Королев, ул. Гагарина, д. 42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8-495-512-00-34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http://unitech-mo.ru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unitech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unitech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Высшее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 и технологии;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 (по отраслям);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82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 «Щелковский колледжа»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141143, МО, Щелковский район, д. Долгое-Ледово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8-496-569-32-39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koledg@bk.ru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.mopkit.ru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 и программирование;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82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«Серпуховский колледж»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142200,МО, г. Серпухов,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Володарского, д. 12/8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8-496-772-17-65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smtmo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yandex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http://www.smtmo.ru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 (по отраслям);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82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МО «Колледж Угреша»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140090, МО, г. Дзержинский,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Академика Жукова, д.24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8-495-551-17-00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center@uni-u.ru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http://www.uni-college.ru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 (по отраслям);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622" marR="51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768274"/>
              </p:ext>
            </p:extLst>
          </p:nvPr>
        </p:nvGraphicFramePr>
        <p:xfrm>
          <a:off x="772734" y="505454"/>
          <a:ext cx="11307650" cy="5212765"/>
        </p:xfrm>
        <a:graphic>
          <a:graphicData uri="http://schemas.openxmlformats.org/drawingml/2006/table">
            <a:tbl>
              <a:tblPr firstRow="1" firstCol="1" bandRow="1"/>
              <a:tblGrid>
                <a:gridCol w="497367"/>
                <a:gridCol w="2219020"/>
                <a:gridCol w="1876675"/>
                <a:gridCol w="1573200"/>
                <a:gridCol w="2263465"/>
                <a:gridCol w="2877923"/>
              </a:tblGrid>
              <a:tr h="13389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«Луховицкий авиационный техникум»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140500,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Луховицы, ул. Жуковского, 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 635-91-82(т/ф),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8(496) 635-93-82  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Latav@mail.ru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luat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 (по отраслям);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93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«Ступинский авиационно-металлургический техникум им. А.Т.Туманова»                                                                   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142800,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Ступино, ул. Куйбышева, д. 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8-496-642-08-63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vektor_55@inbox.ru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www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.samt.moedu.ru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 (по отраслям);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34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ГАПОУ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МО«Подмосковный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колледж «Энергия»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143335, Московская область,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Реутов, Юбилейный пр-т, 58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8-495-791-23-43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Pk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-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energy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@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mail</a:t>
                      </a: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.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http://www.energypk.ru/about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55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«Дмитровский техникум»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141800 г. Дмитров, ул. Инженерная, 2а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993 93 25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ipt-dmitrov@mail.ru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www.dmitrovpu.ru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49" marR="34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613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767268"/>
              </p:ext>
            </p:extLst>
          </p:nvPr>
        </p:nvGraphicFramePr>
        <p:xfrm>
          <a:off x="1081825" y="708338"/>
          <a:ext cx="10444769" cy="4715578"/>
        </p:xfrm>
        <a:graphic>
          <a:graphicData uri="http://schemas.openxmlformats.org/drawingml/2006/table">
            <a:tbl>
              <a:tblPr firstRow="1" firstCol="1" bandRow="1"/>
              <a:tblGrid>
                <a:gridCol w="562971"/>
                <a:gridCol w="2128706"/>
                <a:gridCol w="1550891"/>
                <a:gridCol w="1453150"/>
                <a:gridCol w="2086528"/>
                <a:gridCol w="2662523"/>
              </a:tblGrid>
              <a:tr h="167804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«Одинцовский техникум»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1143000, г. Одинцово, ул. Глазынинская, 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593 29 49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pu_18@mail.ru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y18mo.vcoz.ru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 (по отраслям);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72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«Можайский техникум»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143203  Можайский район п. Строитель, д. 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8 496 382 36 03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contact@mmtehnikum.ru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mmtehnikum.ru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системы;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«Жуковский  техникум»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140180, г. Жуковский, ул. Жуковского,7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556 92 11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info</a:t>
                      </a:r>
                      <a:r>
                        <a:rPr lang="ru-RU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@</a:t>
                      </a:r>
                      <a:r>
                        <a:rPr lang="en-US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zhiet</a:t>
                      </a:r>
                      <a:r>
                        <a:rPr lang="ru-RU" sz="11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.ru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системы (по отраслям);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81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540" y="0"/>
            <a:ext cx="11459459" cy="1390918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Уровень средней зарплаты за последние 12 месяцев: </a:t>
            </a:r>
            <a:r>
              <a:rPr lang="ru-RU" sz="3200" dirty="0"/>
              <a:t>СПЕЦИАЛИСТ ПО ИНФОРМАЦИОННЫМ </a:t>
            </a:r>
            <a:r>
              <a:rPr lang="ru-RU" sz="3200" dirty="0" smtClean="0"/>
              <a:t>СИСТЕМАМ </a:t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7107" t="31646" r="31919" b="9551"/>
          <a:stretch/>
        </p:blipFill>
        <p:spPr>
          <a:xfrm>
            <a:off x="2353908" y="1984265"/>
            <a:ext cx="8216721" cy="445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7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854" y="0"/>
            <a:ext cx="11432146" cy="18030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Распределение вакансии </a:t>
            </a:r>
            <a:r>
              <a:rPr lang="ru-RU" sz="3600" dirty="0"/>
              <a:t>СПЕЦИАЛИСТ ПО ИНФОРМАЦИОННЫМ </a:t>
            </a:r>
            <a:r>
              <a:rPr lang="ru-RU" sz="3600" dirty="0" smtClean="0"/>
              <a:t>СИСТЕМАМ по </a:t>
            </a:r>
            <a:r>
              <a:rPr lang="ru-RU" sz="3600" dirty="0"/>
              <a:t>областям 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2551" t="26364" r="40135" b="14480"/>
          <a:stretch/>
        </p:blipFill>
        <p:spPr>
          <a:xfrm>
            <a:off x="3114541" y="1931829"/>
            <a:ext cx="6722772" cy="472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70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135</TotalTime>
  <Words>608</Words>
  <Application>Microsoft Office PowerPoint</Application>
  <PresentationFormat>Широкоэкранный</PresentationFormat>
  <Paragraphs>113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 Unicode MS</vt:lpstr>
      <vt:lpstr>Arial</vt:lpstr>
      <vt:lpstr>Calibri</vt:lpstr>
      <vt:lpstr>Franklin Gothic Book</vt:lpstr>
      <vt:lpstr>Times New Roman</vt:lpstr>
      <vt:lpstr>Crop</vt:lpstr>
      <vt:lpstr>НАИБОЛЕЕ ВОСТРЕБОВАННая НА РЫНКЕ ТРУДА, НОВая И ПЕРСПЕКТИВНая ПРОФЕССия, ТРЕБУЮЩая СРЕДНЕГО ПРОФЕССИОНАЛЬНОГО ОБРАЗОВАНИЯ  СПЕЦИАЛИСТ ПО ИНФОРМАЦИОННЫМ СИСТЕМАМ</vt:lpstr>
      <vt:lpstr>Особенности профессии СПЕЦИАЛИСТ ПО ИНФОРМАЦИОННЫМ СИСТЕМАМ</vt:lpstr>
      <vt:lpstr>Образовательные учреждения осуществляющие подготовку по профессии СПЕЦИАЛИСТ ПО ИНФОРМАЦИОННЫМ СИСТЕМАМ</vt:lpstr>
      <vt:lpstr>Презентация PowerPoint</vt:lpstr>
      <vt:lpstr>Презентация PowerPoint</vt:lpstr>
      <vt:lpstr>Уровень средней зарплаты за последние 12 месяцев: СПЕЦИАЛИСТ ПО ИНФОРМАЦИОННЫМ СИСТЕМАМ  в Московской области</vt:lpstr>
      <vt:lpstr>Распределение вакансии СПЕЦИАЛИСТ ПО ИНФОРМАЦИОННЫМ СИСТЕМАМ по областям Московской области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НАИБОЛЕЕ ВОСТРЕБОВАННая НА РЫНКЕ ТРУДА, НОВая И ПЕРСПЕКТИВНая ПРОФЕССия, ТРЕБУЮЩая СРЕДНЕГО ПРОФЕССИОНАЛЬНОГО ОБРАЗОВАНИЯ  АВТОМЕХАНИК</dc:title>
  <dc:creator>KondreLLa</dc:creator>
  <cp:lastModifiedBy>KondreLLa</cp:lastModifiedBy>
  <cp:revision>18</cp:revision>
  <dcterms:created xsi:type="dcterms:W3CDTF">2017-11-07T12:48:24Z</dcterms:created>
  <dcterms:modified xsi:type="dcterms:W3CDTF">2017-11-24T19:58:58Z</dcterms:modified>
</cp:coreProperties>
</file>