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8" r:id="rId3"/>
    <p:sldId id="279" r:id="rId4"/>
    <p:sldId id="275" r:id="rId5"/>
    <p:sldId id="280" r:id="rId6"/>
    <p:sldId id="281" r:id="rId7"/>
    <p:sldId id="282" r:id="rId8"/>
    <p:sldId id="291" r:id="rId9"/>
    <p:sldId id="283" r:id="rId10"/>
    <p:sldId id="285" r:id="rId11"/>
    <p:sldId id="293" r:id="rId12"/>
    <p:sldId id="294" r:id="rId13"/>
    <p:sldId id="292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7" r:id="rId22"/>
    <p:sldId id="309" r:id="rId23"/>
    <p:sldId id="304" r:id="rId24"/>
    <p:sldId id="308" r:id="rId25"/>
    <p:sldId id="310" r:id="rId26"/>
    <p:sldId id="286" r:id="rId27"/>
    <p:sldId id="287" r:id="rId28"/>
    <p:sldId id="288" r:id="rId29"/>
    <p:sldId id="289" r:id="rId30"/>
    <p:sldId id="290" r:id="rId31"/>
    <p:sldId id="257" r:id="rId32"/>
    <p:sldId id="262" r:id="rId33"/>
    <p:sldId id="259" r:id="rId34"/>
    <p:sldId id="269" r:id="rId35"/>
    <p:sldId id="270" r:id="rId36"/>
    <p:sldId id="271" r:id="rId37"/>
    <p:sldId id="273" r:id="rId38"/>
    <p:sldId id="274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33"/>
    <a:srgbClr val="0000FF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4" autoAdjust="0"/>
    <p:restoredTop sz="94656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703123-94FE-4E3C-8CD0-C7F52440E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D608-87BD-49D8-9118-80E5B7A67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B00A-BC80-4A58-A5D1-52BE03549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6F75-DD0B-437F-BFE6-76C7C9505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03FD5E-A29E-46B6-B474-D6852B193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5239-FED4-4669-9C2E-2ED217624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2C44A2-52C8-493A-A4B5-C14936AE0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291DB-D94B-423F-9BFB-BA627F498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65BAFD-4EB1-43A2-8900-386D17072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C7DD6-8A24-4B35-9DEA-4ECC25A05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BD188-A352-4254-8747-21EAE2DFF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EE2F89D-999E-4093-B425-54C6A558A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4" r:id="rId2"/>
    <p:sldLayoutId id="2147483810" r:id="rId3"/>
    <p:sldLayoutId id="2147483805" r:id="rId4"/>
    <p:sldLayoutId id="2147483811" r:id="rId5"/>
    <p:sldLayoutId id="2147483806" r:id="rId6"/>
    <p:sldLayoutId id="2147483812" r:id="rId7"/>
    <p:sldLayoutId id="2147483813" r:id="rId8"/>
    <p:sldLayoutId id="2147483814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785794"/>
            <a:ext cx="7786742" cy="52864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Мастер класс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«</a:t>
            </a:r>
            <a:r>
              <a:rPr lang="ru-RU" sz="6000" b="1" dirty="0" err="1" smtClean="0">
                <a:solidFill>
                  <a:srgbClr val="002060"/>
                </a:solidFill>
              </a:rPr>
              <a:t>Компетентностно-ориентированный</a:t>
            </a:r>
            <a:r>
              <a:rPr lang="ru-RU" sz="6000" b="1" dirty="0" smtClean="0">
                <a:solidFill>
                  <a:srgbClr val="002060"/>
                </a:solidFill>
              </a:rPr>
              <a:t> подход на уроках географии»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20" y="2357430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85720" y="407194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5720" y="4929198"/>
            <a:ext cx="285752" cy="28575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20" y="5857892"/>
            <a:ext cx="285752" cy="2857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5720" y="1571612"/>
            <a:ext cx="285752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5720" y="785794"/>
            <a:ext cx="285752" cy="2857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5720" y="3214686"/>
            <a:ext cx="285752" cy="28575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38" y="642918"/>
            <a:ext cx="7429552" cy="10001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Информационная переработка текста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2071678"/>
            <a:ext cx="7390604" cy="36433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4000" dirty="0" smtClean="0"/>
              <a:t>Пример применения.</a:t>
            </a:r>
          </a:p>
          <a:p>
            <a:pPr algn="ctr"/>
            <a:endParaRPr lang="ru-RU" sz="4000" dirty="0" smtClean="0"/>
          </a:p>
          <a:p>
            <a:pPr algn="ctr">
              <a:buFontTx/>
              <a:buChar char="-"/>
            </a:pPr>
            <a:r>
              <a:rPr lang="ru-RU" sz="4000" dirty="0" smtClean="0"/>
              <a:t>Проекция решения учебной задачи.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Что 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означает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 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«ООПТ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</a:p>
          <a:p>
            <a:pPr marL="825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ориентированный образ природной территории;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б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особо охраняемые природные территории;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в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отрасли отдаленных промышленных территорий.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Почему животное байбак, является символом </a:t>
            </a:r>
            <a:r>
              <a:rPr lang="ru-RU" sz="35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Луганщины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?: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а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живет на территории всех природных зон;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б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большая популяция вида;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в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исчезающий вид животного.</a:t>
            </a:r>
          </a:p>
          <a:p>
            <a:pPr marL="825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31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t.whotrades.com/u3/photo913C/20946646515-0/original.jpe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7" t="2307" r="3581"/>
          <a:stretch/>
        </p:blipFill>
        <p:spPr bwMode="auto">
          <a:xfrm>
            <a:off x="2771800" y="1484784"/>
            <a:ext cx="4032448" cy="52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332656"/>
            <a:ext cx="6336704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На территории какого административного района Луганской области, находится гидрологический памятник природы «Чеховская криница»?: а)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Краснодонский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район;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Антрацитовский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район;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Свердловский район.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61200" y="1548063"/>
            <a:ext cx="1296144" cy="2880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6237312"/>
            <a:ext cx="1656184" cy="2880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09272" y="5373216"/>
            <a:ext cx="504056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5886392" y="6165304"/>
            <a:ext cx="504056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4968536" y="6021288"/>
            <a:ext cx="504056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387" y="1358093"/>
            <a:ext cx="2068195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300" dirty="0"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  <a:ea typeface="+mj-ea"/>
                <a:cs typeface="+mj-cs"/>
              </a:rPr>
              <a:t>Вопрос: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27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Как называется экологический проект </a:t>
            </a:r>
            <a:r>
              <a:rPr lang="ru-RU" sz="35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Луганщины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молодежи в рамках экологии?</a:t>
            </a:r>
          </a:p>
          <a:p>
            <a:pPr marL="82550" indent="0">
              <a:buNone/>
            </a:pP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«Береги природу!»;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б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«Сохраним природу вместе!»;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в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«Охраняй окружающий мир!».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6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499350" cy="4800600"/>
          </a:xfrm>
        </p:spPr>
        <p:txBody>
          <a:bodyPr/>
          <a:lstStyle/>
          <a:p>
            <a:pPr marL="825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Какие экологические последствия наблюдаются при массовом </a:t>
            </a:r>
            <a:r>
              <a:rPr lang="ru-RU" sz="33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закрытии </a:t>
            </a: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шахт </a:t>
            </a:r>
            <a:r>
              <a:rPr lang="ru-RU" sz="33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Луганщины</a:t>
            </a: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?: </a:t>
            </a:r>
            <a:r>
              <a:rPr lang="ru-RU" sz="33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а</a:t>
            </a: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изменится структура почв и подземных вод; </a:t>
            </a:r>
            <a:r>
              <a:rPr lang="ru-RU" sz="33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б</a:t>
            </a: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повлияет на изменение отраслей металлургического комплекса; </a:t>
            </a:r>
            <a:r>
              <a:rPr lang="ru-RU" sz="33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в</a:t>
            </a: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приведет к подтоплению жилищно-коммунальных объектов.</a:t>
            </a:r>
            <a:endParaRPr lang="ru-RU" sz="3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5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8313" y="765175"/>
            <a:ext cx="8466137" cy="5903913"/>
          </a:xfrm>
        </p:spPr>
        <p:txBody>
          <a:bodyPr/>
          <a:lstStyle/>
          <a:p>
            <a:pPr marL="825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Что 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означает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 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«ООПТ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</a:p>
          <a:p>
            <a:pPr marL="825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ориентированный образ природной территории;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sz="3500" b="1" dirty="0" smtClean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3500" b="1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особо охраняемые природные территории; </a:t>
            </a:r>
            <a:r>
              <a:rPr lang="ru-RU" sz="3500" b="1" dirty="0" smtClean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отрасли отдаленных промышленных территорий.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8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Почему животное байбак, является символом </a:t>
            </a:r>
            <a:r>
              <a:rPr lang="ru-RU" sz="35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Луганщины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?: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а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живет на территории всех природных зон;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б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большая популяция вида;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3500" b="1" dirty="0" smtClean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500" b="1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исчезающий вид животного.</a:t>
            </a:r>
          </a:p>
          <a:p>
            <a:pPr marL="825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06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t.whotrades.com/u3/photo913C/20946646515-0/original.jpe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7" t="2307" r="3581"/>
          <a:stretch/>
        </p:blipFill>
        <p:spPr bwMode="auto">
          <a:xfrm>
            <a:off x="2771800" y="1484784"/>
            <a:ext cx="4032448" cy="52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332656"/>
            <a:ext cx="7920880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На территории какого административного района Луганской области, находится гидрологический памятник природы «Чеховская криница»?: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Краснодонский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район;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Антрацитовский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район;                                              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Свердловский район.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61200" y="1548063"/>
            <a:ext cx="1296144" cy="2880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6237312"/>
            <a:ext cx="1656184" cy="2880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09272" y="5373216"/>
            <a:ext cx="504056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886392" y="6165304"/>
            <a:ext cx="504056" cy="4320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68536" y="6021288"/>
            <a:ext cx="504056" cy="4320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387" y="1358093"/>
            <a:ext cx="174586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300" dirty="0" smtClean="0"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Ответ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 panose="020B0503020204020204" pitchFamily="34" charset="0"/>
                <a:ea typeface="+mn-ea"/>
                <a:cs typeface="Arial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1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Как называется экологический проект </a:t>
            </a:r>
            <a:r>
              <a:rPr lang="ru-RU" sz="35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Луганщины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молодежи в рамках экологии?</a:t>
            </a:r>
          </a:p>
          <a:p>
            <a:pPr marL="82550" indent="0">
              <a:buNone/>
            </a:pP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а) «Береги природу!»;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3500" b="1" dirty="0" smtClean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3500" b="1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«Сохраним природу вместе!»; </a:t>
            </a:r>
            <a:r>
              <a:rPr lang="ru-RU" sz="3500" b="1" dirty="0" smtClean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35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«Охраняй окружающий мир!».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7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500042"/>
            <a:ext cx="6858048" cy="5929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/>
              <a:t>1. Какими способами можно формировать заявленные компетентности?</a:t>
            </a:r>
          </a:p>
          <a:p>
            <a:r>
              <a:rPr lang="ru-RU" sz="3200" dirty="0" smtClean="0"/>
              <a:t>2. Как разнообразить </a:t>
            </a:r>
            <a:r>
              <a:rPr lang="ru-RU" sz="3200" dirty="0" err="1" smtClean="0"/>
              <a:t>компетентностно-ориетированные</a:t>
            </a:r>
            <a:r>
              <a:rPr lang="ru-RU" sz="3200" dirty="0" smtClean="0"/>
              <a:t> задания?</a:t>
            </a:r>
          </a:p>
          <a:p>
            <a:r>
              <a:rPr lang="ru-RU" sz="3200" dirty="0" smtClean="0"/>
              <a:t>3. Как активизировать такой этап работы, как компетентно-ориентированные задания, как работа с источником информации?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499350" cy="4800600"/>
          </a:xfrm>
        </p:spPr>
        <p:txBody>
          <a:bodyPr/>
          <a:lstStyle/>
          <a:p>
            <a:pPr marL="825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Какие экологические последствия наблюдаются при массовом </a:t>
            </a:r>
            <a:r>
              <a:rPr lang="ru-RU" sz="33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закрытии </a:t>
            </a: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шахт </a:t>
            </a:r>
            <a:r>
              <a:rPr lang="ru-RU" sz="33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Луганщины</a:t>
            </a: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?: </a:t>
            </a:r>
            <a:r>
              <a:rPr lang="ru-RU" sz="33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3300" b="1" dirty="0" smtClean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3300" b="1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изменится структура почв и подземных вод; </a:t>
            </a:r>
            <a:r>
              <a:rPr lang="ru-RU" sz="3300" b="1" dirty="0" smtClean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33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3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повлияет на изменение отраслей металлургического комплекса; </a:t>
            </a:r>
            <a:r>
              <a:rPr lang="ru-RU" sz="33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3300" b="1" dirty="0" smtClean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300" b="1" dirty="0">
                <a:solidFill>
                  <a:srgbClr val="66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приведет к подтоплению жилищно-коммунальных объектов.</a:t>
            </a:r>
            <a:endParaRPr lang="ru-RU" sz="33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9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38" y="642918"/>
            <a:ext cx="7429552" cy="10001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Информационная переработка текста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2071678"/>
            <a:ext cx="7390604" cy="36433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Приём применения полученных знаний.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Проекция решения учебной задачи.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9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i.mycdn.me/image?id=870027394261&amp;t=3&amp;plc=WEB&amp;tkn=*0_MuLA6PSxcr23RewZ-ipXBO2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643866" cy="678654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357166"/>
            <a:ext cx="928662" cy="6286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haroni" pitchFamily="2" charset="-79"/>
              </a:rPr>
              <a:t>Заповедный остров</a:t>
            </a:r>
            <a:endParaRPr lang="ru-RU" sz="2800" b="1" dirty="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00" y="214290"/>
            <a:ext cx="7286676" cy="12144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Символ </a:t>
            </a:r>
            <a:r>
              <a:rPr kumimoji="0" lang="ru-RU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Луганщины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1AB39F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байбак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48130" name="Picture 2" descr="http://rasfokus.ru/images/photos/medium/2ab75db3399d6cfcc93f6713d4483b5f.jpg"/>
          <p:cNvPicPr>
            <a:picLocks noChangeAspect="1" noChangeArrowheads="1"/>
          </p:cNvPicPr>
          <p:nvPr/>
        </p:nvPicPr>
        <p:blipFill>
          <a:blip r:embed="rId2"/>
          <a:srcRect r="11070"/>
          <a:stretch>
            <a:fillRect/>
          </a:stretch>
        </p:blipFill>
        <p:spPr bwMode="auto">
          <a:xfrm>
            <a:off x="1440731" y="1484784"/>
            <a:ext cx="6723085" cy="50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4378794"/>
            <a:ext cx="7604348" cy="23042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</a:rPr>
              <a:t>Сохраним природу вместе!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5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8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640000" cy="64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60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privetstudent.com/uploads/posts/2014-12/1417973132_slayd12.jpg"/>
          <p:cNvPicPr>
            <a:picLocks noChangeAspect="1" noChangeArrowheads="1"/>
          </p:cNvPicPr>
          <p:nvPr/>
        </p:nvPicPr>
        <p:blipFill>
          <a:blip r:embed="rId2"/>
          <a:srcRect b="9375"/>
          <a:stretch>
            <a:fillRect/>
          </a:stretch>
        </p:blipFill>
        <p:spPr bwMode="auto">
          <a:xfrm>
            <a:off x="0" y="285728"/>
            <a:ext cx="9144000" cy="6215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Ð¶ ÑÑÐ°ÑÑÑÐ¹ (Hemiechinus auritus (Gmelin, 1770)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8169428" cy="6480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071670" y="5715016"/>
            <a:ext cx="4572032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Ёж ушастый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¤Ð¸Ð»Ð¸Ð½ (Bubo bubo (Linnaeus, 1758)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8169429" cy="6480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643174" y="5715016"/>
            <a:ext cx="4572032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Филин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tmhunt.ru/wp-content/uploads/2013/02/%D0%93%D0%B4%D0%B5-%D0%B6%D0%B8%D0%B2%D0%B5%D1%82-%D0%B2%D1%8B%D0%B4%D1%80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48193" cy="64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5517232"/>
            <a:ext cx="5718544" cy="160338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ÑÐ°Ð¶Ð½Ð¸Ðº ÐºÐ°ÑÐ»Ð¸ÐºÐ¾Ð²ÑÐ¹ (Ð³Ð¾ÑÐ³Ð¾Ð½) (Sphingonaepiopsis gorgoniades (HÃ¼bner, 1819)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5000" contras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4348" y="-214338"/>
            <a:ext cx="8053714" cy="6480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28728" y="5143512"/>
            <a:ext cx="6786610" cy="15001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Бражник карликовый (горгон)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357166"/>
            <a:ext cx="8215370" cy="17145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Технология </a:t>
            </a:r>
            <a:r>
              <a:rPr lang="ru-RU" sz="4400" b="1" dirty="0" err="1" smtClean="0">
                <a:solidFill>
                  <a:srgbClr val="002060"/>
                </a:solidFill>
              </a:rPr>
              <a:t>компетентностно</a:t>
            </a:r>
            <a:r>
              <a:rPr lang="ru-RU" sz="4400" b="1" dirty="0" smtClean="0">
                <a:solidFill>
                  <a:srgbClr val="002060"/>
                </a:solidFill>
              </a:rPr>
              <a:t>-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ориентированных </a:t>
            </a:r>
            <a:r>
              <a:rPr lang="ru-RU" sz="4400" b="1" dirty="0">
                <a:solidFill>
                  <a:srgbClr val="002060"/>
                </a:solidFill>
              </a:rPr>
              <a:t>заданий.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2500306"/>
            <a:ext cx="8001056" cy="13573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В методической литературе сформулированы ключевые компетенции </a:t>
            </a:r>
            <a:r>
              <a:rPr lang="ru-RU" sz="2800" b="1" dirty="0" smtClean="0">
                <a:solidFill>
                  <a:srgbClr val="003300"/>
                </a:solidFill>
              </a:rPr>
              <a:t>образования: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57290" y="3857628"/>
            <a:ext cx="34290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1.Изучать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2.Искать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3.Думать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4.Сотрудничать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5.Приниматься за дело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00628" y="3929066"/>
            <a:ext cx="37147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Цель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компетентностного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 подхода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- учиться знать;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- учиться делать;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- учиться жить;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>- учиться быть.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Ð°Ð´ÑÐºÐ° ÑÑÐµÐ¿Ð½Ð°Ñ (Vipera renardi (Christoph, 1861)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-2000" contras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8169429" cy="6480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000232" y="5572140"/>
            <a:ext cx="5643602" cy="10001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Гадюка степная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hlink"/>
                </a:solidFill>
              </a:rPr>
              <a:t>                </a:t>
            </a:r>
            <a:r>
              <a:rPr lang="ru-RU" sz="2800" dirty="0" err="1" smtClean="0">
                <a:solidFill>
                  <a:schemeClr val="accent5"/>
                </a:solidFill>
              </a:rPr>
              <a:t>Компетентностный</a:t>
            </a:r>
            <a:r>
              <a:rPr lang="ru-RU" sz="2800" dirty="0" smtClean="0">
                <a:solidFill>
                  <a:schemeClr val="accent5"/>
                </a:solidFill>
              </a:rPr>
              <a:t> </a:t>
            </a:r>
            <a:r>
              <a:rPr lang="ru-RU" sz="2800" dirty="0">
                <a:solidFill>
                  <a:schemeClr val="accent5"/>
                </a:solidFill>
              </a:rPr>
              <a:t>подход</a:t>
            </a:r>
            <a:r>
              <a:rPr lang="ru-RU" sz="4000" dirty="0">
                <a:solidFill>
                  <a:schemeClr val="accent5"/>
                </a:solidFill>
              </a:rPr>
              <a:t> </a:t>
            </a:r>
            <a:r>
              <a:rPr lang="ru-RU" sz="2800" dirty="0">
                <a:solidFill>
                  <a:schemeClr val="accent5"/>
                </a:solidFill>
              </a:rPr>
              <a:t>при  обучении </a:t>
            </a:r>
            <a:r>
              <a:rPr lang="ru-RU" sz="2800" dirty="0" smtClean="0">
                <a:solidFill>
                  <a:schemeClr val="accent5"/>
                </a:solidFill>
              </a:rPr>
              <a:t>географии</a:t>
            </a:r>
            <a:r>
              <a:rPr lang="ru-RU" sz="2800" dirty="0" smtClean="0">
                <a:solidFill>
                  <a:schemeClr val="hlink"/>
                </a:solidFill>
              </a:rPr>
              <a:t/>
            </a:r>
            <a:br>
              <a:rPr lang="ru-RU" sz="2800" dirty="0" smtClean="0">
                <a:solidFill>
                  <a:schemeClr val="hlink"/>
                </a:solidFill>
              </a:rPr>
            </a:br>
            <a:endParaRPr lang="ru-RU" sz="2800" dirty="0">
              <a:solidFill>
                <a:schemeClr val="hlink"/>
              </a:solidFill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196975"/>
            <a:ext cx="8229600" cy="4929188"/>
          </a:xfrm>
          <a:noFill/>
        </p:spPr>
        <p:txBody>
          <a:bodyPr/>
          <a:lstStyle/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187450" y="1268413"/>
            <a:ext cx="770572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/>
              <a:t>-это подход, акцентирующий внимание на результаты образования, причем в качестве результатов рассматривается не сумма усвоенной информации, а способность человека действовать в различных проблемных ситуациях</a:t>
            </a:r>
          </a:p>
          <a:p>
            <a:pPr>
              <a:spcBef>
                <a:spcPct val="20000"/>
              </a:spcBef>
            </a:pPr>
            <a:endParaRPr lang="ru-RU" b="1"/>
          </a:p>
          <a:p>
            <a:pPr>
              <a:spcBef>
                <a:spcPct val="20000"/>
              </a:spcBef>
            </a:pPr>
            <a:r>
              <a:rPr lang="ru-RU" b="1"/>
              <a:t>-направленность учебно - воспитательного процесса на достижение определенных результатов 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3851275" y="3500438"/>
            <a:ext cx="51133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0000FF"/>
                </a:solidFill>
              </a:rPr>
              <a:t>Чтобы подарить ребёнку искорку знаний,</a:t>
            </a:r>
            <a:br>
              <a:rPr lang="ru-RU" b="1">
                <a:solidFill>
                  <a:srgbClr val="0000FF"/>
                </a:solidFill>
              </a:rPr>
            </a:br>
            <a:r>
              <a:rPr lang="ru-RU" b="1">
                <a:solidFill>
                  <a:srgbClr val="0000FF"/>
                </a:solidFill>
              </a:rPr>
              <a:t>учитель должен впитать море света.</a:t>
            </a:r>
            <a:br>
              <a:rPr lang="ru-RU" b="1">
                <a:solidFill>
                  <a:srgbClr val="0000FF"/>
                </a:solidFill>
              </a:rPr>
            </a:br>
            <a:r>
              <a:rPr lang="ru-RU" b="1">
                <a:solidFill>
                  <a:srgbClr val="0000FF"/>
                </a:solidFill>
              </a:rPr>
              <a:t>В.А.Сухомлинский</a:t>
            </a:r>
          </a:p>
        </p:txBody>
      </p:sp>
      <p:pic>
        <p:nvPicPr>
          <p:cNvPr id="20486" name="Picture 6" descr="J020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288" y="5805488"/>
            <a:ext cx="7635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187450" y="836613"/>
            <a:ext cx="79565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Компетентность </a:t>
            </a:r>
            <a:endParaRPr lang="en-US" b="1"/>
          </a:p>
          <a:p>
            <a:pPr>
              <a:defRPr/>
            </a:pPr>
            <a:r>
              <a:rPr lang="ru-RU"/>
              <a:t>(лат.- обладание компетенцией, обладание знаниями), -  качество личности; опирается на минимальный опыт ученика в решении жизненных, а затем и  профессиональных задач.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/>
              <a:t>Компетентность</a:t>
            </a:r>
            <a:r>
              <a:rPr lang="ru-RU" b="1">
                <a:solidFill>
                  <a:srgbClr val="FFFE00"/>
                </a:solidFill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ru-RU" b="1">
                <a:solidFill>
                  <a:srgbClr val="FFFE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/>
              <a:t>владение, обладание человеком соответствующей компетенцией, включающей его личностное отношений к ней и предмету деятельности. </a:t>
            </a:r>
          </a:p>
          <a:p>
            <a:pPr>
              <a:defRPr/>
            </a:pP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1435100" y="-315913"/>
            <a:ext cx="7499350" cy="1223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Компетентность</a:t>
            </a: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1258888" y="2852738"/>
            <a:ext cx="7885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Компетентность - </a:t>
            </a:r>
            <a:r>
              <a:rPr lang="ru-RU"/>
              <a:t>приобретенная в процессе обучения интегрированная способность ученика, которая состоит из знаний, умений, опыта, ценностей и отношений, которые могут целостно реализовываться на практике.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635375" y="4076700"/>
            <a:ext cx="309721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Виды компетентностей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450" y="5013325"/>
            <a:ext cx="22320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Ключевые компетентности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175" y="5013325"/>
            <a:ext cx="1944688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Предметные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компетентности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59563" y="5013325"/>
            <a:ext cx="230505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Жизненные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компетенции</a:t>
            </a:r>
          </a:p>
        </p:txBody>
      </p:sp>
      <p:sp>
        <p:nvSpPr>
          <p:cNvPr id="9" name="Стрелка вниз 8"/>
          <p:cNvSpPr/>
          <p:nvPr/>
        </p:nvSpPr>
        <p:spPr>
          <a:xfrm rot="3301448">
            <a:off x="3079750" y="4443413"/>
            <a:ext cx="358775" cy="593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003800" y="4652963"/>
            <a:ext cx="360363" cy="3603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110509">
            <a:off x="6904038" y="4356100"/>
            <a:ext cx="431800" cy="812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13" descr="J0241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3738" y="5634038"/>
            <a:ext cx="10953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J02410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661025"/>
            <a:ext cx="11572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J0241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5589588"/>
            <a:ext cx="1143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8931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hlink"/>
                </a:solidFill>
              </a:rPr>
              <a:t>         </a:t>
            </a:r>
            <a:r>
              <a:rPr lang="ru-RU" sz="4000" dirty="0" smtClean="0">
                <a:solidFill>
                  <a:schemeClr val="accent5"/>
                </a:solidFill>
              </a:rPr>
              <a:t>Что </a:t>
            </a:r>
            <a:r>
              <a:rPr lang="ru-RU" sz="4000" dirty="0">
                <a:solidFill>
                  <a:schemeClr val="accent5"/>
                </a:solidFill>
              </a:rPr>
              <a:t>даёт </a:t>
            </a:r>
            <a:r>
              <a:rPr lang="ru-RU" sz="4000" dirty="0" err="1">
                <a:solidFill>
                  <a:schemeClr val="accent5"/>
                </a:solidFill>
              </a:rPr>
              <a:t>компетентностный</a:t>
            </a:r>
            <a:r>
              <a:rPr lang="ru-RU" sz="4000" dirty="0">
                <a:solidFill>
                  <a:schemeClr val="accent5"/>
                </a:solidFill>
              </a:rPr>
              <a:t> подход?</a:t>
            </a:r>
          </a:p>
        </p:txBody>
      </p:sp>
      <p:sp>
        <p:nvSpPr>
          <p:cNvPr id="12291" name="Rectangle 5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1042988" y="1916113"/>
            <a:ext cx="3744912" cy="4210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согласованность поставленных им целей обучения и собственных целей ученика;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облегчение труда за счёт постепенного повышения степени самостоятельности и ответственности ученика </a:t>
            </a:r>
          </a:p>
        </p:txBody>
      </p:sp>
      <p:sp>
        <p:nvSpPr>
          <p:cNvPr id="12292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508625" y="1989138"/>
            <a:ext cx="3635375" cy="41370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повышение степени мотивации учения;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подготовку к сознательному и ответственному обучению в вузе;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разгрузку за счёт повышения доли индивидуального самообразования, переноса акцента на способы работы с информацией.</a:t>
            </a:r>
          </a:p>
        </p:txBody>
      </p:sp>
      <p:sp>
        <p:nvSpPr>
          <p:cNvPr id="12293" name="WordArt 7"/>
          <p:cNvSpPr>
            <a:spLocks noChangeArrowheads="1" noChangeShapeType="1" noTextEdit="1"/>
          </p:cNvSpPr>
          <p:nvPr/>
        </p:nvSpPr>
        <p:spPr bwMode="auto">
          <a:xfrm>
            <a:off x="1331913" y="1412875"/>
            <a:ext cx="1752600" cy="7921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учителю</a:t>
            </a:r>
          </a:p>
        </p:txBody>
      </p:sp>
      <p:sp>
        <p:nvSpPr>
          <p:cNvPr id="12294" name="WordArt 8"/>
          <p:cNvSpPr>
            <a:spLocks noChangeArrowheads="1" noChangeShapeType="1" noTextEdit="1"/>
          </p:cNvSpPr>
          <p:nvPr/>
        </p:nvSpPr>
        <p:spPr bwMode="auto">
          <a:xfrm>
            <a:off x="6227763" y="1341438"/>
            <a:ext cx="1638300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ученику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mg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7688" y="4221163"/>
            <a:ext cx="275431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im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191688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Знайди помилк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5805488"/>
            <a:ext cx="1104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4400" y="5805488"/>
            <a:ext cx="1025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IMG_70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0375" y="2492375"/>
            <a:ext cx="9556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01" y="-214338"/>
            <a:ext cx="8758899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img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49470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img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138" y="5805488"/>
            <a:ext cx="112395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img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2663" y="5949950"/>
            <a:ext cx="53975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c_2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5661025"/>
            <a:ext cx="9366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img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9144000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 descr="kontur_Europeо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8600" y="5805488"/>
            <a:ext cx="11334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5805488"/>
            <a:ext cx="18986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7956550" y="5848350"/>
          <a:ext cx="974725" cy="747713"/>
        </p:xfrm>
        <a:graphic>
          <a:graphicData uri="http://schemas.openxmlformats.org/presentationml/2006/ole">
            <p:oleObj spid="_x0000_s1030" name="Слайд" r:id="rId6" imgW="4571966" imgH="3429131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lum bright="-16000" contrast="10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71604" y="642918"/>
            <a:ext cx="6072230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Модели обучения:</a:t>
            </a:r>
            <a:endParaRPr lang="ru-RU" sz="4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1714488"/>
            <a:ext cx="8429684" cy="4286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660033"/>
                </a:solidFill>
              </a:rPr>
              <a:t>1 модель -  «Учитель – ученик».</a:t>
            </a:r>
          </a:p>
          <a:p>
            <a:r>
              <a:rPr lang="ru-RU" sz="4400" b="1" dirty="0" smtClean="0">
                <a:solidFill>
                  <a:srgbClr val="660033"/>
                </a:solidFill>
              </a:rPr>
              <a:t>2 модель -  «Ученик»</a:t>
            </a:r>
          </a:p>
          <a:p>
            <a:r>
              <a:rPr lang="ru-RU" sz="4400" b="1" dirty="0" smtClean="0">
                <a:solidFill>
                  <a:srgbClr val="660033"/>
                </a:solidFill>
              </a:rPr>
              <a:t>3 модель – ?</a:t>
            </a:r>
            <a:endParaRPr lang="ru-RU" sz="4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214290"/>
            <a:ext cx="7643866" cy="15001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Интерактивные приемы становятся инструментарием учителя новой школы. </a:t>
            </a:r>
            <a:endParaRPr lang="ru-RU" sz="2400" b="1" dirty="0"/>
          </a:p>
        </p:txBody>
      </p:sp>
      <p:pic>
        <p:nvPicPr>
          <p:cNvPr id="46082" name="Picture 2" descr="https://ds02.infourok.ru/uploads/ex/12ad/00083c84-b3abc364/img6.jpg"/>
          <p:cNvPicPr>
            <a:picLocks noChangeAspect="1" noChangeArrowheads="1"/>
          </p:cNvPicPr>
          <p:nvPr/>
        </p:nvPicPr>
        <p:blipFill>
          <a:blip r:embed="rId2"/>
          <a:srcRect l="9375" t="20833" r="9375" b="5208"/>
          <a:stretch>
            <a:fillRect/>
          </a:stretch>
        </p:blipFill>
        <p:spPr bwMode="auto">
          <a:xfrm>
            <a:off x="857224" y="1785926"/>
            <a:ext cx="7429552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36339"/>
            <a:ext cx="81792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Международной общественностью в апреле определен ряд праздников экологической направленности, в рамках которых возможно проведение разнообразных мероприятий:</a:t>
            </a:r>
          </a:p>
          <a:p>
            <a:pPr fontAlgn="t"/>
            <a:r>
              <a:rPr lang="ru-RU" sz="3100" b="1" dirty="0">
                <a:solidFill>
                  <a:srgbClr val="C00000"/>
                </a:solidFill>
              </a:rPr>
              <a:t>1 апреля – Международный день птиц</a:t>
            </a:r>
          </a:p>
          <a:p>
            <a:pPr fontAlgn="t"/>
            <a:r>
              <a:rPr lang="ru-RU" sz="3100" b="1" dirty="0">
                <a:solidFill>
                  <a:srgbClr val="C00000"/>
                </a:solidFill>
              </a:rPr>
              <a:t>15 апреля – День экологических знаний</a:t>
            </a:r>
          </a:p>
          <a:p>
            <a:pPr fontAlgn="t"/>
            <a:r>
              <a:rPr lang="ru-RU" sz="3100" b="1" dirty="0">
                <a:solidFill>
                  <a:srgbClr val="C00000"/>
                </a:solidFill>
              </a:rPr>
              <a:t>19 апреля – День подснежника</a:t>
            </a:r>
          </a:p>
          <a:p>
            <a:pPr fontAlgn="t"/>
            <a:r>
              <a:rPr lang="ru-RU" sz="3100" b="1" dirty="0">
                <a:solidFill>
                  <a:srgbClr val="C00000"/>
                </a:solidFill>
              </a:rPr>
              <a:t>22 апреля – Всемирный день Земли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357166"/>
            <a:ext cx="7429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Министерство природных ресурсов и экологической безопасности  Луганской Народной Республики инициирует проведение Дней экологической безопасности на территории Луганской Народной Республики </a:t>
            </a:r>
            <a:r>
              <a:rPr lang="ru-RU" sz="2400" b="1" i="1" u="sng" dirty="0">
                <a:solidFill>
                  <a:srgbClr val="660033"/>
                </a:solidFill>
              </a:rPr>
              <a:t> с 01 по 30 апреля </a:t>
            </a:r>
            <a:r>
              <a:rPr lang="ru-RU" sz="2400" b="1" i="1" u="sng" dirty="0" smtClean="0">
                <a:solidFill>
                  <a:srgbClr val="660033"/>
                </a:solidFill>
              </a:rPr>
              <a:t>2018 </a:t>
            </a:r>
            <a:r>
              <a:rPr lang="ru-RU" sz="2400" b="1" i="1" u="sng" dirty="0">
                <a:solidFill>
                  <a:srgbClr val="660033"/>
                </a:solidFill>
              </a:rPr>
              <a:t>года.</a:t>
            </a:r>
            <a:endParaRPr lang="ru-RU" sz="2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sng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 АПРЕЛЯ </a:t>
            </a:r>
            <a:r>
              <a:rPr kumimoji="0" lang="ru-RU" sz="2400" b="1" u="sng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2018 года в </a:t>
            </a:r>
            <a:r>
              <a:rPr kumimoji="0" lang="ru-RU" sz="2400" b="1" u="sng" strike="noStrike" kern="1200" cap="all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луганске</a:t>
            </a:r>
            <a:endParaRPr kumimoji="0" lang="ru-RU" sz="2400" b="1" u="sng" strike="noStrike" kern="1200" cap="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sng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ПРОШЛА АКЦИЯ </a:t>
            </a:r>
            <a:r>
              <a:rPr kumimoji="0" lang="ru-RU" sz="2400" b="0" i="1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ащиту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экологии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"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Сохраним природу вместе"</a:t>
            </a:r>
          </a:p>
        </p:txBody>
      </p:sp>
      <p:pic>
        <p:nvPicPr>
          <p:cNvPr id="50178" name="Picture 2" descr="http://img.lug-info.com/cache/3/2/(1)_IMG_6303.JPG/1000wm.jpg"/>
          <p:cNvPicPr>
            <a:picLocks noChangeAspect="1" noChangeArrowheads="1"/>
          </p:cNvPicPr>
          <p:nvPr/>
        </p:nvPicPr>
        <p:blipFill>
          <a:blip r:embed="rId2"/>
          <a:srcRect l="12750" t="10120" r="4000"/>
          <a:stretch>
            <a:fillRect/>
          </a:stretch>
        </p:blipFill>
        <p:spPr bwMode="auto">
          <a:xfrm>
            <a:off x="1500166" y="1857364"/>
            <a:ext cx="6498967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77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00" y="214290"/>
            <a:ext cx="7286676" cy="12144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Символ 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</a:rPr>
              <a:t>Луганщины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 байбак</a:t>
            </a:r>
            <a:r>
              <a:rPr lang="ru-RU" b="1" dirty="0"/>
              <a:t> </a:t>
            </a:r>
          </a:p>
        </p:txBody>
      </p:sp>
      <p:pic>
        <p:nvPicPr>
          <p:cNvPr id="48130" name="Picture 2" descr="http://rasfokus.ru/images/photos/medium/2ab75db3399d6cfcc93f6713d4483b5f.jpg"/>
          <p:cNvPicPr>
            <a:picLocks noChangeAspect="1" noChangeArrowheads="1"/>
          </p:cNvPicPr>
          <p:nvPr/>
        </p:nvPicPr>
        <p:blipFill>
          <a:blip r:embed="rId2"/>
          <a:srcRect r="11070"/>
          <a:stretch>
            <a:fillRect/>
          </a:stretch>
        </p:blipFill>
        <p:spPr bwMode="auto">
          <a:xfrm>
            <a:off x="1285852" y="1643050"/>
            <a:ext cx="6723085" cy="50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1235</TotalTime>
  <Words>789</Words>
  <Application>Microsoft Office PowerPoint</Application>
  <PresentationFormat>Экран (4:3)</PresentationFormat>
  <Paragraphs>104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Солнцестояние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Вопрос:</vt:lpstr>
      <vt:lpstr>Вопрос:</vt:lpstr>
      <vt:lpstr>Слайд 13</vt:lpstr>
      <vt:lpstr>Вопрос:</vt:lpstr>
      <vt:lpstr>Вопрос:</vt:lpstr>
      <vt:lpstr>Ответ:</vt:lpstr>
      <vt:lpstr>Ответ:</vt:lpstr>
      <vt:lpstr>Слайд 18</vt:lpstr>
      <vt:lpstr>Ответ:</vt:lpstr>
      <vt:lpstr>Ответ: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              Компетентностный подход при  обучении географии </vt:lpstr>
      <vt:lpstr>Компетентность</vt:lpstr>
      <vt:lpstr>         Что даёт компетентностный подход?</vt:lpstr>
      <vt:lpstr>Слайд 34</vt:lpstr>
      <vt:lpstr>Слайд 35</vt:lpstr>
      <vt:lpstr>Слайд 36</vt:lpstr>
      <vt:lpstr>Слайд 37</vt:lpstr>
      <vt:lpstr>Слайд 38</vt:lpstr>
    </vt:vector>
  </TitlesOfParts>
  <Company>WORKGROUP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ВИЛЕАЛ</dc:creator>
  <cp:lastModifiedBy>Пользователь</cp:lastModifiedBy>
  <cp:revision>27</cp:revision>
  <dcterms:created xsi:type="dcterms:W3CDTF">2013-12-18T19:36:17Z</dcterms:created>
  <dcterms:modified xsi:type="dcterms:W3CDTF">2018-04-17T04:53:27Z</dcterms:modified>
</cp:coreProperties>
</file>