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85" r:id="rId6"/>
    <p:sldId id="261" r:id="rId7"/>
    <p:sldId id="284" r:id="rId8"/>
    <p:sldId id="263" r:id="rId9"/>
    <p:sldId id="264" r:id="rId10"/>
    <p:sldId id="267" r:id="rId11"/>
    <p:sldId id="265" r:id="rId12"/>
    <p:sldId id="272" r:id="rId13"/>
    <p:sldId id="268" r:id="rId14"/>
    <p:sldId id="274" r:id="rId15"/>
    <p:sldId id="273" r:id="rId16"/>
    <p:sldId id="275" r:id="rId17"/>
    <p:sldId id="276" r:id="rId18"/>
    <p:sldId id="277" r:id="rId19"/>
    <p:sldId id="278" r:id="rId2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DC3F195-8854-45C9-8194-4BE74979DA66}">
  <a:tblStyle styleId="{DDC3F195-8854-45C9-8194-4BE74979DA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6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3314" name="Google Shape;58;g35f391192_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87;g35ed75ccf_04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3794" name="Google Shape;188;g35ed75ccf_04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48;g35f391192_08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5842" name="Google Shape;149;g35f391192_08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08;g35ed75ccf_07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7890" name="Google Shape;209;g35ed75ccf_07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96;g35ed75ccf_05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9938" name="Google Shape;197;g35ed75ccf_05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15;g35ed75ccf_08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1986" name="Google Shape;216;g35ed75ccf_08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23;g35ed75ccf_09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4034" name="Google Shape;224;g35ed75ccf_09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31;g35ed75ccf_010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6082" name="Google Shape;232;g35ed75ccf_010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9;g35ed75ccf_011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8130" name="Google Shape;240;g35ed75ccf_01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5362" name="Google Shape;63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0" name="Google Shape;79;g35f391192_0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8" name="Google Shape;86;g35f391192_0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91;p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2530" name="Google Shape;92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110;g35f391192_0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0" name="Google Shape;118;g35f391192_04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39;g35f391192_07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9698" name="Google Shape;140;g35f391192_07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1746" name="Google Shape;127;g35f391192_05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;p2" descr="paint_transparent1.png"/>
          <p:cNvPicPr preferRelativeResize="0">
            <a:picLocks noChangeAspect="1" noChangeArrowheads="1"/>
          </p:cNvPicPr>
          <p:nvPr/>
        </p:nvPicPr>
        <p:blipFill>
          <a:blip r:embed="rId3"/>
          <a:srcRect l="55211"/>
          <a:stretch>
            <a:fillRect/>
          </a:stretch>
        </p:blipFill>
        <p:spPr bwMode="auto">
          <a:xfrm>
            <a:off x="0" y="0"/>
            <a:ext cx="4095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TITLE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descr="paint_transparent4.png"/>
          <p:cNvPicPr preferRelativeResize="0">
            <a:picLocks noChangeAspect="1" noChangeArrowheads="1"/>
          </p:cNvPicPr>
          <p:nvPr/>
        </p:nvPicPr>
        <p:blipFill>
          <a:blip r:embed="rId3"/>
          <a:srcRect r="49954"/>
          <a:stretch>
            <a:fillRect/>
          </a:stretch>
        </p:blipFill>
        <p:spPr bwMode="auto">
          <a:xfrm>
            <a:off x="4567238" y="0"/>
            <a:ext cx="45767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14;p3"/>
          <p:cNvSpPr>
            <a:spLocks noChangeArrowheads="1"/>
          </p:cNvSpPr>
          <p:nvPr/>
        </p:nvSpPr>
        <p:spPr bwMode="auto">
          <a:xfrm>
            <a:off x="0" y="0"/>
            <a:ext cx="5300663" cy="514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TITLE_1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;p4" descr="paint_transparent4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anchor="ctr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20;p4"/>
          <p:cNvSpPr txBox="1">
            <a:spLocks noGrp="1"/>
          </p:cNvSpPr>
          <p:nvPr>
            <p:ph type="sldNum" idx="10"/>
          </p:nvPr>
        </p:nvSpPr>
        <p:spPr bwMode="auto">
          <a:xfrm>
            <a:off x="4297363" y="4673600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defRPr/>
            </a:pPr>
            <a:fld id="{59ABDF5F-9B05-49B9-8370-632966B2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_AND_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;p5" descr="paint_transparent1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25;p5"/>
          <p:cNvSpPr txBox="1">
            <a:spLocks noGrp="1"/>
          </p:cNvSpPr>
          <p:nvPr>
            <p:ph type="sldNum" idx="10"/>
          </p:nvPr>
        </p:nvSpPr>
        <p:spPr bwMode="auto">
          <a:xfrm>
            <a:off x="8480425" y="4673600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defRPr/>
            </a:pPr>
            <a:fld id="{8A3C66A6-572C-4631-BB73-CB5C31A69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_AND_TWO_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7;p6" descr="paint_transparent1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" name="Google Shape;31;p6"/>
          <p:cNvSpPr txBox="1">
            <a:spLocks noGrp="1"/>
          </p:cNvSpPr>
          <p:nvPr>
            <p:ph type="sldNum" idx="10"/>
          </p:nvPr>
        </p:nvSpPr>
        <p:spPr bwMode="auto">
          <a:xfrm>
            <a:off x="8480425" y="4673600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defRPr/>
            </a:pPr>
            <a:fld id="{66C34462-2CFE-4B5D-ADF2-32BEFC6A9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_AND_TWO_COLUMNS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3;p7" descr="paint_transparent1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" name="Google Shape;38;p7"/>
          <p:cNvSpPr txBox="1">
            <a:spLocks noGrp="1"/>
          </p:cNvSpPr>
          <p:nvPr>
            <p:ph type="sldNum" idx="10"/>
          </p:nvPr>
        </p:nvSpPr>
        <p:spPr bwMode="auto">
          <a:xfrm>
            <a:off x="8480425" y="4673600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defRPr/>
            </a:pPr>
            <a:fld id="{FAEF88C6-BDE8-4D87-98C8-D50D6678D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0;p8" descr="paint_transparent1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42;p8"/>
          <p:cNvSpPr txBox="1">
            <a:spLocks noGrp="1"/>
          </p:cNvSpPr>
          <p:nvPr>
            <p:ph type="sldNum" idx="10"/>
          </p:nvPr>
        </p:nvSpPr>
        <p:spPr bwMode="auto">
          <a:xfrm>
            <a:off x="8480425" y="4673600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defRPr/>
            </a:pPr>
            <a:fld id="{8F141304-17C4-4ECA-8262-B56D8054C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4;p9" descr="paint_transparent1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" name="Google Shape;46;p9"/>
          <p:cNvSpPr txBox="1">
            <a:spLocks noGrp="1"/>
          </p:cNvSpPr>
          <p:nvPr>
            <p:ph type="sldNum" idx="10"/>
          </p:nvPr>
        </p:nvSpPr>
        <p:spPr bwMode="auto">
          <a:xfrm>
            <a:off x="8480425" y="4673600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defRPr/>
            </a:pPr>
            <a:fld id="{F500994F-2AFB-4380-A015-57BE6810D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half">
  <p:cSld name="BLANK_1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2" descr="paint_transparent1.png"/>
          <p:cNvPicPr preferRelativeResize="0">
            <a:picLocks noChangeAspect="1" noChangeArrowheads="1"/>
          </p:cNvPicPr>
          <p:nvPr/>
        </p:nvPicPr>
        <p:blipFill>
          <a:blip r:embed="rId3"/>
          <a:srcRect l="27161"/>
          <a:stretch>
            <a:fillRect/>
          </a:stretch>
        </p:blipFill>
        <p:spPr bwMode="auto">
          <a:xfrm>
            <a:off x="0" y="0"/>
            <a:ext cx="66611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54;p12"/>
          <p:cNvSpPr txBox="1">
            <a:spLocks noGrp="1"/>
          </p:cNvSpPr>
          <p:nvPr>
            <p:ph type="sldNum" idx="10"/>
          </p:nvPr>
        </p:nvSpPr>
        <p:spPr bwMode="auto">
          <a:xfrm>
            <a:off x="8480425" y="4673600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defRPr/>
            </a:pPr>
            <a:fld id="{DBB1917F-B922-462F-B476-9B016DEE3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1349375"/>
            <a:ext cx="5511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2244725"/>
            <a:ext cx="55118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80425" y="4673600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DDCAE57A-5A08-4439-A784-50CFDAA06BB9}" type="slidenum">
              <a:rPr lang="ru-RU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60;p13"/>
          <p:cNvSpPr txBox="1">
            <a:spLocks noGrp="1"/>
          </p:cNvSpPr>
          <p:nvPr>
            <p:ph type="ctrTitle"/>
          </p:nvPr>
        </p:nvSpPr>
        <p:spPr>
          <a:xfrm>
            <a:off x="2339975" y="1058863"/>
            <a:ext cx="5903913" cy="2952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Семинар на тему: «Профилактика синдрома  эмоционального выгорания»</a:t>
            </a:r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338388" y="190500"/>
            <a:ext cx="4514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dirty="0">
                <a:latin typeface="Times New Roman" pitchFamily="18" charset="0"/>
              </a:rPr>
              <a:t> </a:t>
            </a:r>
          </a:p>
          <a:p>
            <a:pPr algn="ctr">
              <a:tabLst>
                <a:tab pos="228600" algn="l"/>
              </a:tabLst>
            </a:pPr>
            <a:r>
              <a:rPr lang="ru-RU" sz="1800" b="1" dirty="0">
                <a:latin typeface="Times New Roman" pitchFamily="18" charset="0"/>
              </a:rPr>
              <a:t>МБДОУ «Детский сад </a:t>
            </a:r>
            <a:r>
              <a:rPr lang="ru-RU" sz="1800" b="1" dirty="0" smtClean="0">
                <a:latin typeface="Times New Roman" pitchFamily="18" charset="0"/>
              </a:rPr>
              <a:t>№</a:t>
            </a:r>
            <a:r>
              <a:rPr lang="ru-RU" sz="1800" b="1" dirty="0" smtClean="0">
                <a:latin typeface="Times New Roman" pitchFamily="18" charset="0"/>
              </a:rPr>
              <a:t>10</a:t>
            </a:r>
            <a:r>
              <a:rPr lang="ru-RU" sz="1800" b="1" dirty="0" smtClean="0">
                <a:latin typeface="Times New Roman" pitchFamily="18" charset="0"/>
              </a:rPr>
              <a:t> «Гнездышко»</a:t>
            </a:r>
            <a:endParaRPr lang="ru-RU" sz="1800" dirty="0">
              <a:latin typeface="Times New Roman" pitchFamily="18" charset="0"/>
            </a:endParaRPr>
          </a:p>
          <a:p>
            <a:pPr algn="ctr">
              <a:tabLst>
                <a:tab pos="228600" algn="l"/>
              </a:tabLst>
            </a:pPr>
            <a:r>
              <a:rPr lang="ru-RU" dirty="0">
                <a:latin typeface="Times New Roman" pitchFamily="18" charset="0"/>
              </a:rPr>
              <a:t> 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23850" y="3940175"/>
            <a:ext cx="2775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Подготовили: </a:t>
            </a:r>
            <a:r>
              <a:rPr lang="ru-RU" b="1" dirty="0" err="1" smtClean="0">
                <a:latin typeface="Times New Roman" pitchFamily="18" charset="0"/>
              </a:rPr>
              <a:t>Поляничко</a:t>
            </a:r>
            <a:r>
              <a:rPr lang="ru-RU" b="1" dirty="0" smtClean="0">
                <a:latin typeface="Times New Roman" pitchFamily="18" charset="0"/>
              </a:rPr>
              <a:t> Н.Н., </a:t>
            </a:r>
          </a:p>
          <a:p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                         </a:t>
            </a:r>
            <a:r>
              <a:rPr lang="ru-RU" b="1" dirty="0" smtClean="0">
                <a:latin typeface="Times New Roman" pitchFamily="18" charset="0"/>
              </a:rPr>
              <a:t>Голенкова </a:t>
            </a:r>
            <a:r>
              <a:rPr lang="ru-RU" b="1" dirty="0">
                <a:latin typeface="Times New Roman" pitchFamily="18" charset="0"/>
              </a:rPr>
              <a:t>В.А.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903663" y="4514850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г.Рубцовск,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42;p24"/>
          <p:cNvSpPr txBox="1">
            <a:spLocks noGrp="1"/>
          </p:cNvSpPr>
          <p:nvPr>
            <p:ph type="title"/>
          </p:nvPr>
        </p:nvSpPr>
        <p:spPr>
          <a:xfrm>
            <a:off x="468313" y="700088"/>
            <a:ext cx="6562725" cy="41767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Lato Hairline"/>
              <a:buNone/>
            </a:pPr>
            <a:r>
              <a:rPr lang="ru-RU" sz="1800" b="1" smtClean="0">
                <a:latin typeface="Arial" charset="0"/>
                <a:cs typeface="Arial" charset="0"/>
                <a:sym typeface="Lato Hairline"/>
              </a:rPr>
              <a:t>2 стадия:</a:t>
            </a:r>
            <a:r>
              <a:rPr lang="ru-RU" sz="1800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1800" smtClean="0">
                <a:latin typeface="Arial" charset="0"/>
                <a:cs typeface="Arial" charset="0"/>
                <a:sym typeface="Lato Hairline"/>
              </a:rPr>
            </a:br>
            <a:r>
              <a:rPr lang="ru-RU" sz="1800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1800" smtClean="0">
                <a:latin typeface="Arial" charset="0"/>
                <a:cs typeface="Arial" charset="0"/>
                <a:sym typeface="Lato Hairline"/>
              </a:rPr>
            </a:br>
            <a:r>
              <a:rPr lang="ru-RU" sz="1800" smtClean="0">
                <a:latin typeface="Arial" charset="0"/>
                <a:cs typeface="Arial" charset="0"/>
                <a:sym typeface="Lato Hairline"/>
              </a:rPr>
              <a:t>Наблюдается снижение интереса к работе, потребности в общении (в том числе и дома, с друзьями): «не хочется видеть» тех, с кем специалист общается по роду деятельности (школьники), «в четверг ощущение, что уже пятница», «неделя длится нескончаемо», нарастание апатии к концу недели, появление устойчивых соматических симптомов (нет сил, энергии, особенно к концу недели, головные боли по вечерам; «мертвый сон, без сновидений», увеличение числа простудных заболеваний); повышенная раздражительность, человек «заводится», как говорят, с пол оборота, хотя раньше подобного он за собой не замечал. Время формирования данной стадии в среднем от 5 до 15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30;p22"/>
          <p:cNvSpPr txBox="1">
            <a:spLocks noGrp="1"/>
          </p:cNvSpPr>
          <p:nvPr>
            <p:ph type="body" idx="4294967295"/>
          </p:nvPr>
        </p:nvSpPr>
        <p:spPr>
          <a:xfrm>
            <a:off x="468313" y="555625"/>
            <a:ext cx="4967287" cy="4064000"/>
          </a:xfrm>
        </p:spPr>
        <p:txBody>
          <a:bodyPr/>
          <a:lstStyle/>
          <a:p>
            <a:r>
              <a:rPr lang="ru-RU" sz="1800" b="1" smtClean="0">
                <a:latin typeface="Arial" charset="0"/>
                <a:cs typeface="Arial" charset="0"/>
                <a:sym typeface="Lato Light"/>
              </a:rPr>
              <a:t>3 стадия:</a:t>
            </a:r>
          </a:p>
          <a:p>
            <a:endParaRPr lang="ru-RU" sz="1800" smtClean="0">
              <a:latin typeface="Arial" charset="0"/>
              <a:cs typeface="Arial" charset="0"/>
              <a:sym typeface="Lato Light"/>
            </a:endParaRPr>
          </a:p>
          <a:p>
            <a:r>
              <a:rPr lang="ru-RU" sz="2000" smtClean="0">
                <a:latin typeface="Arial" charset="0"/>
                <a:cs typeface="Arial" charset="0"/>
                <a:sym typeface="Lato Light"/>
              </a:rPr>
              <a:t>Собственно личностное выгорание. Характерна полная потеря интереса к работе и жизни вообще, эмоциональное безразличие, ощущение постоянного отсутствия сил. На этой стадии ему гораздо приятнее общаться с животными и природой, чем с людьми. Стадия может формироваться от 10 до 20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90;p29"/>
          <p:cNvSpPr txBox="1">
            <a:spLocks noGrp="1"/>
          </p:cNvSpPr>
          <p:nvPr>
            <p:ph type="title"/>
          </p:nvPr>
        </p:nvSpPr>
        <p:spPr>
          <a:xfrm>
            <a:off x="468313" y="1347788"/>
            <a:ext cx="5511800" cy="36004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Lato Hairline"/>
              <a:buNone/>
            </a:pPr>
            <a:r>
              <a:rPr lang="ru-RU" sz="1800" b="1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18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1800" b="1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18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1800" b="1" smtClean="0">
                <a:latin typeface="Arial" charset="0"/>
                <a:cs typeface="Arial" charset="0"/>
                <a:sym typeface="Lato Hairline"/>
              </a:rPr>
              <a:t>Оценка результатов</a:t>
            </a:r>
            <a:br>
              <a:rPr lang="ru-RU" sz="18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1800" b="1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18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1800" b="1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18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>1 балл </a:t>
            </a: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- синдром выгорания вам не грозит.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>2-6 баллов</a:t>
            </a: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 – вам необходимо взять отпуск, отключиться от рабочих дел.</a:t>
            </a: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>7-9 баллов</a:t>
            </a: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 – пришло время решать: либо сменить работу, либо, что лучше, 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переменить стиль жизни.</a:t>
            </a: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>10 баллов</a:t>
            </a: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 – положение весьма серьезное, но, возможно, в вас еще теплится огонек; нужно, чтобы он не погас.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51;p25"/>
          <p:cNvSpPr txBox="1">
            <a:spLocks noGrp="1"/>
          </p:cNvSpPr>
          <p:nvPr>
            <p:ph type="title"/>
          </p:nvPr>
        </p:nvSpPr>
        <p:spPr>
          <a:xfrm>
            <a:off x="457200" y="627063"/>
            <a:ext cx="5511800" cy="2736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Lato Hairline"/>
              <a:buNone/>
            </a:pPr>
            <a:r>
              <a:rPr lang="ru-RU" sz="2000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1). Близкие значимые люди (семья).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2). Друзья.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3). Интересы, увлечения, хобби.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4). Работа.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endParaRPr lang="ru-RU" sz="2000" smtClean="0">
              <a:latin typeface="Arial" charset="0"/>
              <a:cs typeface="Arial" charset="0"/>
              <a:sym typeface="Lato Hairline"/>
            </a:endParaRPr>
          </a:p>
        </p:txBody>
      </p:sp>
      <p:sp>
        <p:nvSpPr>
          <p:cNvPr id="34819" name="Text Box 31"/>
          <p:cNvSpPr txBox="1">
            <a:spLocks noChangeArrowheads="1"/>
          </p:cNvSpPr>
          <p:nvPr/>
        </p:nvSpPr>
        <p:spPr bwMode="auto">
          <a:xfrm>
            <a:off x="1023938" y="193675"/>
            <a:ext cx="700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Ресурсы: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211;p31"/>
          <p:cNvSpPr txBox="1">
            <a:spLocks noGrp="1"/>
          </p:cNvSpPr>
          <p:nvPr>
            <p:ph type="body" idx="1"/>
          </p:nvPr>
        </p:nvSpPr>
        <p:spPr>
          <a:xfrm>
            <a:off x="468313" y="339725"/>
            <a:ext cx="8229600" cy="519113"/>
          </a:xfrm>
        </p:spPr>
        <p:txBody>
          <a:bodyPr/>
          <a:lstStyle/>
          <a:p>
            <a:pPr marL="0" indent="0" algn="ctr" eaLnBrk="1" hangingPunct="1">
              <a:spcBef>
                <a:spcPts val="363"/>
              </a:spcBef>
              <a:spcAft>
                <a:spcPct val="0"/>
              </a:spcAft>
              <a:buClr>
                <a:srgbClr val="B7B7B7"/>
              </a:buClr>
              <a:buFont typeface="Lato Light"/>
              <a:buNone/>
            </a:pPr>
            <a:r>
              <a:rPr lang="ru-RU" sz="1800" b="1" smtClean="0">
                <a:latin typeface="Arial" charset="0"/>
                <a:cs typeface="Arial" charset="0"/>
                <a:sym typeface="Lato Light"/>
              </a:rPr>
              <a:t>Упражнение «Звуковая гимнастика»</a:t>
            </a:r>
            <a:r>
              <a:rPr lang="ru-RU" sz="1800" smtClean="0">
                <a:latin typeface="Arial" charset="0"/>
                <a:cs typeface="Arial" charset="0"/>
                <a:sym typeface="Lato Light"/>
              </a:rPr>
              <a:t> </a:t>
            </a: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040063" y="10588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755650" y="1274763"/>
            <a:ext cx="58404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А </a:t>
            </a:r>
            <a:r>
              <a:rPr lang="ru-RU" sz="2000"/>
              <a:t>– воздействует благотворно на весь организм; </a:t>
            </a:r>
          </a:p>
          <a:p>
            <a:r>
              <a:rPr lang="ru-RU" sz="2000" b="1"/>
              <a:t>Е</a:t>
            </a:r>
            <a:r>
              <a:rPr lang="ru-RU" sz="2000"/>
              <a:t> – воздействует на щитовидную железу; </a:t>
            </a:r>
          </a:p>
          <a:p>
            <a:r>
              <a:rPr lang="ru-RU" sz="2000" b="1"/>
              <a:t>И</a:t>
            </a:r>
            <a:r>
              <a:rPr lang="ru-RU" sz="2000"/>
              <a:t> – воздействует на мозг, глаза, нос, уши; </a:t>
            </a:r>
          </a:p>
          <a:p>
            <a:r>
              <a:rPr lang="ru-RU" sz="2000" b="1"/>
              <a:t>О</a:t>
            </a:r>
            <a:r>
              <a:rPr lang="ru-RU" sz="2000"/>
              <a:t> – воздействует на сердце, легкие; </a:t>
            </a:r>
          </a:p>
          <a:p>
            <a:r>
              <a:rPr lang="ru-RU" sz="2000" b="1"/>
              <a:t>У</a:t>
            </a:r>
            <a:r>
              <a:rPr lang="ru-RU" sz="2000"/>
              <a:t> – воздействует на органы, расположенные в об­ласти живота; </a:t>
            </a:r>
          </a:p>
          <a:p>
            <a:r>
              <a:rPr lang="ru-RU" sz="2000" b="1"/>
              <a:t>Я </a:t>
            </a:r>
            <a:r>
              <a:rPr lang="ru-RU" sz="2000"/>
              <a:t>– воздействует на работу всего организма; </a:t>
            </a:r>
          </a:p>
          <a:p>
            <a:r>
              <a:rPr lang="ru-RU" sz="2000" b="1"/>
              <a:t>М</a:t>
            </a:r>
            <a:r>
              <a:rPr lang="ru-RU" sz="2000"/>
              <a:t> – воздействует на работу всего организма; </a:t>
            </a:r>
          </a:p>
          <a:p>
            <a:r>
              <a:rPr lang="ru-RU" sz="2000" b="1"/>
              <a:t>X </a:t>
            </a:r>
            <a:r>
              <a:rPr lang="ru-RU" sz="2000"/>
              <a:t>– помогает очищению организма; </a:t>
            </a:r>
          </a:p>
          <a:p>
            <a:r>
              <a:rPr lang="ru-RU" sz="2000" b="1"/>
              <a:t>ХА</a:t>
            </a:r>
            <a:r>
              <a:rPr lang="ru-RU" sz="2000"/>
              <a:t> – помогает повысить настроение.</a:t>
            </a:r>
            <a:r>
              <a:rPr lang="ru-RU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99;p30"/>
          <p:cNvSpPr txBox="1">
            <a:spLocks noGrp="1"/>
          </p:cNvSpPr>
          <p:nvPr>
            <p:ph type="title"/>
          </p:nvPr>
        </p:nvSpPr>
        <p:spPr>
          <a:xfrm>
            <a:off x="323850" y="842963"/>
            <a:ext cx="55118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Lato Hairline"/>
              <a:buNone/>
            </a:pP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>МУДРЫ - древний способ помочь себе</a:t>
            </a:r>
            <a:br>
              <a:rPr lang="ru-RU" sz="20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b="1" smtClean="0">
                <a:latin typeface="Arial" charset="0"/>
                <a:cs typeface="Arial" charset="0"/>
                <a:sym typeface="Lato Hairline"/>
              </a:rPr>
            </a:br>
            <a:r>
              <a:rPr lang="ru-RU" sz="1800" b="1" smtClean="0">
                <a:latin typeface="Arial" charset="0"/>
                <a:cs typeface="Arial" charset="0"/>
                <a:sym typeface="Lato Hairline"/>
              </a:rPr>
              <a:t>Мудра </a:t>
            </a:r>
            <a:r>
              <a:rPr lang="ru-RU" sz="1800" smtClean="0">
                <a:latin typeface="Arial" charset="0"/>
                <a:cs typeface="Arial" charset="0"/>
                <a:sym typeface="Lato Hairline"/>
              </a:rPr>
              <a:t>- это особое положение пальцев рук в соответствии с определенными правилами.</a:t>
            </a:r>
            <a:r>
              <a:rPr lang="ru-RU" smtClean="0">
                <a:latin typeface="Arial" charset="0"/>
                <a:cs typeface="Arial" charset="0"/>
                <a:sym typeface="Lato Hairline"/>
              </a:rPr>
              <a:t> </a:t>
            </a:r>
          </a:p>
        </p:txBody>
      </p:sp>
      <p:sp>
        <p:nvSpPr>
          <p:cNvPr id="38914" name="Google Shape;202;p30"/>
          <p:cNvSpPr txBox="1">
            <a:spLocks noGrp="1"/>
          </p:cNvSpPr>
          <p:nvPr>
            <p:ph type="body" idx="3"/>
          </p:nvPr>
        </p:nvSpPr>
        <p:spPr>
          <a:xfrm>
            <a:off x="4356100" y="2066925"/>
            <a:ext cx="1831975" cy="1387475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B7B7B7"/>
              </a:buClr>
              <a:buFont typeface="Lato Light"/>
              <a:buNone/>
            </a:pPr>
            <a:r>
              <a:rPr lang="ru-RU" sz="150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. </a:t>
            </a:r>
          </a:p>
          <a:p>
            <a:pPr marL="0" indent="0" eaLnBrk="1" hangingPunct="1">
              <a:spcAft>
                <a:spcPct val="0"/>
              </a:spcAft>
              <a:buClr>
                <a:srgbClr val="B7B7B7"/>
              </a:buClr>
              <a:buFont typeface="Lato Light"/>
              <a:buNone/>
            </a:pPr>
            <a:endParaRPr lang="ru-RU" sz="1500" smtClean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915" name="Text Box 10"/>
          <p:cNvSpPr txBox="1">
            <a:spLocks noChangeArrowheads="1"/>
          </p:cNvSpPr>
          <p:nvPr/>
        </p:nvSpPr>
        <p:spPr bwMode="auto">
          <a:xfrm>
            <a:off x="250825" y="1995488"/>
            <a:ext cx="61198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МУДРА ЗНАНИЯ</a:t>
            </a:r>
            <a:r>
              <a:rPr lang="ru-RU" sz="1800"/>
              <a:t> </a:t>
            </a:r>
          </a:p>
          <a:p>
            <a:r>
              <a:rPr lang="ru-RU" sz="1800"/>
              <a:t>Эта мудра одна из наиболее важных. Снимает эмоциональное напряжение, тревогу, беспокойство, меланхолию, печаль, тоску и депрессию. Улучшает мышление, активизирует память, концентрирует потенциальные возможности.</a:t>
            </a:r>
          </a:p>
        </p:txBody>
      </p:sp>
      <p:sp>
        <p:nvSpPr>
          <p:cNvPr id="38916" name="Text Box 11"/>
          <p:cNvSpPr txBox="1">
            <a:spLocks noChangeArrowheads="1"/>
          </p:cNvSpPr>
          <p:nvPr/>
        </p:nvSpPr>
        <p:spPr bwMode="auto">
          <a:xfrm>
            <a:off x="7956550" y="284956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8917" name="Рисунок 4" descr="Мудра Зн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266950"/>
            <a:ext cx="27352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218;p32"/>
          <p:cNvSpPr>
            <a:spLocks/>
          </p:cNvSpPr>
          <p:nvPr/>
        </p:nvSpPr>
        <p:spPr bwMode="auto">
          <a:xfrm>
            <a:off x="955675" y="490538"/>
            <a:ext cx="2074863" cy="4162425"/>
          </a:xfrm>
          <a:custGeom>
            <a:avLst/>
            <a:gdLst>
              <a:gd name="T0" fmla="*/ 1636514501 w 30819"/>
              <a:gd name="T1" fmla="*/ 890416125 h 61841"/>
              <a:gd name="T2" fmla="*/ 1491568335 w 30819"/>
              <a:gd name="T3" fmla="*/ 993786879 h 61841"/>
              <a:gd name="T4" fmla="*/ 1429318825 w 30819"/>
              <a:gd name="T5" fmla="*/ 848944406 h 61841"/>
              <a:gd name="T6" fmla="*/ 2147483647 w 30819"/>
              <a:gd name="T7" fmla="*/ 704097626 h 61841"/>
              <a:gd name="T8" fmla="*/ 2147483647 w 30819"/>
              <a:gd name="T9" fmla="*/ 973051020 h 61841"/>
              <a:gd name="T10" fmla="*/ 2147483647 w 30819"/>
              <a:gd name="T11" fmla="*/ 1076729777 h 61841"/>
              <a:gd name="T12" fmla="*/ 2147483647 w 30819"/>
              <a:gd name="T13" fmla="*/ 807472688 h 61841"/>
              <a:gd name="T14" fmla="*/ 2147483647 w 30819"/>
              <a:gd name="T15" fmla="*/ 1594210055 h 61841"/>
              <a:gd name="T16" fmla="*/ 435142132 w 30819"/>
              <a:gd name="T17" fmla="*/ 1614945376 h 61841"/>
              <a:gd name="T18" fmla="*/ 2147483647 w 30819"/>
              <a:gd name="T19" fmla="*/ 227785708 h 61841"/>
              <a:gd name="T20" fmla="*/ 2147483647 w 30819"/>
              <a:gd name="T21" fmla="*/ 310728942 h 61841"/>
              <a:gd name="T22" fmla="*/ 2147483647 w 30819"/>
              <a:gd name="T23" fmla="*/ 207357987 h 61841"/>
              <a:gd name="T24" fmla="*/ 745784167 w 30819"/>
              <a:gd name="T25" fmla="*/ 372936251 h 61841"/>
              <a:gd name="T26" fmla="*/ 310946071 w 30819"/>
              <a:gd name="T27" fmla="*/ 579682471 h 61841"/>
              <a:gd name="T28" fmla="*/ 165999837 w 30819"/>
              <a:gd name="T29" fmla="*/ 993786879 h 61841"/>
              <a:gd name="T30" fmla="*/ 145249866 w 30819"/>
              <a:gd name="T31" fmla="*/ 993786879 h 61841"/>
              <a:gd name="T32" fmla="*/ 290195965 w 30819"/>
              <a:gd name="T33" fmla="*/ 559254750 h 61841"/>
              <a:gd name="T34" fmla="*/ 745784167 w 30819"/>
              <a:gd name="T35" fmla="*/ 352200392 h 61841"/>
              <a:gd name="T36" fmla="*/ 2147483647 w 30819"/>
              <a:gd name="T37" fmla="*/ 186622127 h 61841"/>
              <a:gd name="T38" fmla="*/ 2147483647 w 30819"/>
              <a:gd name="T39" fmla="*/ 393368414 h 61841"/>
              <a:gd name="T40" fmla="*/ 2147483647 w 30819"/>
              <a:gd name="T41" fmla="*/ 641890048 h 61841"/>
              <a:gd name="T42" fmla="*/ 2147483647 w 30819"/>
              <a:gd name="T43" fmla="*/ 2147483647 h 61841"/>
              <a:gd name="T44" fmla="*/ 2147483647 w 30819"/>
              <a:gd name="T45" fmla="*/ 2147483647 h 61841"/>
              <a:gd name="T46" fmla="*/ 2147483647 w 30819"/>
              <a:gd name="T47" fmla="*/ 2147483647 h 61841"/>
              <a:gd name="T48" fmla="*/ 2147483647 w 30819"/>
              <a:gd name="T49" fmla="*/ 2147483647 h 61841"/>
              <a:gd name="T50" fmla="*/ 2147483647 w 30819"/>
              <a:gd name="T51" fmla="*/ 2147483647 h 61841"/>
              <a:gd name="T52" fmla="*/ 600838001 w 30819"/>
              <a:gd name="T53" fmla="*/ 2147483647 h 61841"/>
              <a:gd name="T54" fmla="*/ 227945984 w 30819"/>
              <a:gd name="T55" fmla="*/ 2147483647 h 61841"/>
              <a:gd name="T56" fmla="*/ 207196013 w 30819"/>
              <a:gd name="T57" fmla="*/ 2147483647 h 61841"/>
              <a:gd name="T58" fmla="*/ 497391911 w 30819"/>
              <a:gd name="T59" fmla="*/ 2147483647 h 61841"/>
              <a:gd name="T60" fmla="*/ 2112852675 w 30819"/>
              <a:gd name="T61" fmla="*/ 2147483647 h 61841"/>
              <a:gd name="T62" fmla="*/ 2147483647 w 30819"/>
              <a:gd name="T63" fmla="*/ 2147483647 h 61841"/>
              <a:gd name="T64" fmla="*/ 2147483647 w 30819"/>
              <a:gd name="T65" fmla="*/ 2147483647 h 61841"/>
              <a:gd name="T66" fmla="*/ 2147483647 w 30819"/>
              <a:gd name="T67" fmla="*/ 2147483647 h 61841"/>
              <a:gd name="T68" fmla="*/ 2147483647 w 30819"/>
              <a:gd name="T69" fmla="*/ 2147483647 h 61841"/>
              <a:gd name="T70" fmla="*/ 2147483647 w 30819"/>
              <a:gd name="T71" fmla="*/ 745265649 h 61841"/>
              <a:gd name="T72" fmla="*/ 2147483647 w 30819"/>
              <a:gd name="T73" fmla="*/ 455575992 h 61841"/>
              <a:gd name="T74" fmla="*/ 2147483647 w 30819"/>
              <a:gd name="T75" fmla="*/ 303561 h 61841"/>
              <a:gd name="T76" fmla="*/ 973730219 w 30819"/>
              <a:gd name="T77" fmla="*/ 165886403 h 61841"/>
              <a:gd name="T78" fmla="*/ 269445927 w 30819"/>
              <a:gd name="T79" fmla="*/ 372936251 h 61841"/>
              <a:gd name="T80" fmla="*/ 303699 w 30819"/>
              <a:gd name="T81" fmla="*/ 828208547 h 61841"/>
              <a:gd name="T82" fmla="*/ 41499959 w 30819"/>
              <a:gd name="T83" fmla="*/ 2147483647 h 61841"/>
              <a:gd name="T84" fmla="*/ 414392026 w 30819"/>
              <a:gd name="T85" fmla="*/ 2147483647 h 61841"/>
              <a:gd name="T86" fmla="*/ 2092410913 w 30819"/>
              <a:gd name="T87" fmla="*/ 2147483647 h 61841"/>
              <a:gd name="T88" fmla="*/ 2147483647 w 30819"/>
              <a:gd name="T89" fmla="*/ 2147483647 h 61841"/>
              <a:gd name="T90" fmla="*/ 2147483647 w 30819"/>
              <a:gd name="T91" fmla="*/ 2147483647 h 61841"/>
              <a:gd name="T92" fmla="*/ 2147483647 w 30819"/>
              <a:gd name="T93" fmla="*/ 2147483647 h 61841"/>
              <a:gd name="T94" fmla="*/ 2147483647 w 30819"/>
              <a:gd name="T95" fmla="*/ 2147483647 h 61841"/>
              <a:gd name="T96" fmla="*/ 2147483647 w 30819"/>
              <a:gd name="T97" fmla="*/ 828208547 h 61841"/>
              <a:gd name="T98" fmla="*/ 2147483647 w 30819"/>
              <a:gd name="T99" fmla="*/ 372936251 h 61841"/>
              <a:gd name="T100" fmla="*/ 2147483647 w 30819"/>
              <a:gd name="T101" fmla="*/ 165886403 h 61841"/>
              <a:gd name="T102" fmla="*/ 2147483647 w 30819"/>
              <a:gd name="T103" fmla="*/ 303561 h 618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0819"/>
              <a:gd name="T157" fmla="*/ 0 h 61841"/>
              <a:gd name="T158" fmla="*/ 30819 w 30819"/>
              <a:gd name="T159" fmla="*/ 61841 h 618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40963" name="Google Shape;220;p32"/>
          <p:cNvSpPr>
            <a:spLocks noChangeArrowheads="1"/>
          </p:cNvSpPr>
          <p:nvPr/>
        </p:nvSpPr>
        <p:spPr bwMode="auto">
          <a:xfrm>
            <a:off x="971550" y="771525"/>
            <a:ext cx="1887538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65" name="Рисунок 9" descr="Мудра Жиз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47813"/>
            <a:ext cx="23812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2051050" y="1030288"/>
            <a:ext cx="5041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1">
                <a:cs typeface="Times New Roman" pitchFamily="18" charset="0"/>
              </a:rPr>
              <a:t>МУДРА ЖИЗНИ</a:t>
            </a:r>
            <a:r>
              <a:rPr lang="ru-RU" sz="1800"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1800">
                <a:cs typeface="Times New Roman" pitchFamily="18" charset="0"/>
              </a:rPr>
              <a:t>Выполнение этой мудры выравнивает энергетический потенциал всего организма, способствует усилению его жизненных сил. Повышает работоспособность, дает бодрость, выносливость, улучшает общее самочувствие</a:t>
            </a:r>
            <a:r>
              <a:rPr lang="ru-RU" sz="8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226;p33"/>
          <p:cNvSpPr>
            <a:spLocks/>
          </p:cNvSpPr>
          <p:nvPr/>
        </p:nvSpPr>
        <p:spPr bwMode="auto">
          <a:xfrm>
            <a:off x="952500" y="622300"/>
            <a:ext cx="1863725" cy="3922713"/>
          </a:xfrm>
          <a:custGeom>
            <a:avLst/>
            <a:gdLst>
              <a:gd name="T0" fmla="*/ 2147483647 w 25999"/>
              <a:gd name="T1" fmla="*/ 925780652 h 54713"/>
              <a:gd name="T2" fmla="*/ 2147483647 w 25999"/>
              <a:gd name="T3" fmla="*/ 1176022612 h 54713"/>
              <a:gd name="T4" fmla="*/ 2147483647 w 25999"/>
              <a:gd name="T5" fmla="*/ 1075775897 h 54713"/>
              <a:gd name="T6" fmla="*/ 2147483647 w 25999"/>
              <a:gd name="T7" fmla="*/ 825533937 h 54713"/>
              <a:gd name="T8" fmla="*/ 2147483647 w 25999"/>
              <a:gd name="T9" fmla="*/ 1726254775 h 54713"/>
              <a:gd name="T10" fmla="*/ 2147483647 w 25999"/>
              <a:gd name="T11" fmla="*/ 1851561304 h 54713"/>
              <a:gd name="T12" fmla="*/ 2147483647 w 25999"/>
              <a:gd name="T13" fmla="*/ 1851561304 h 54713"/>
              <a:gd name="T14" fmla="*/ 2147483647 w 25999"/>
              <a:gd name="T15" fmla="*/ 1676131704 h 54713"/>
              <a:gd name="T16" fmla="*/ 2147483647 w 25999"/>
              <a:gd name="T17" fmla="*/ 2147483647 h 54713"/>
              <a:gd name="T18" fmla="*/ 725307158 w 25999"/>
              <a:gd name="T19" fmla="*/ 2147483647 h 54713"/>
              <a:gd name="T20" fmla="*/ 2147483647 w 25999"/>
              <a:gd name="T21" fmla="*/ 2147483647 h 54713"/>
              <a:gd name="T22" fmla="*/ 2147483647 w 25999"/>
              <a:gd name="T23" fmla="*/ 2147483647 h 54713"/>
              <a:gd name="T24" fmla="*/ 2147483647 w 25999"/>
              <a:gd name="T25" fmla="*/ 2147483647 h 54713"/>
              <a:gd name="T26" fmla="*/ 2147483647 w 25999"/>
              <a:gd name="T27" fmla="*/ 2147483647 h 54713"/>
              <a:gd name="T28" fmla="*/ 2147483647 w 25999"/>
              <a:gd name="T29" fmla="*/ 2147483647 h 54713"/>
              <a:gd name="T30" fmla="*/ 2147483647 w 25999"/>
              <a:gd name="T31" fmla="*/ 2147483647 h 54713"/>
              <a:gd name="T32" fmla="*/ 2147483647 w 25999"/>
              <a:gd name="T33" fmla="*/ 2147483647 h 54713"/>
              <a:gd name="T34" fmla="*/ 2147483647 w 25999"/>
              <a:gd name="T35" fmla="*/ 2147483647 h 54713"/>
              <a:gd name="T36" fmla="*/ 2147483647 w 25999"/>
              <a:gd name="T37" fmla="*/ 2147483647 h 54713"/>
              <a:gd name="T38" fmla="*/ 2147483647 w 25999"/>
              <a:gd name="T39" fmla="*/ 2147483647 h 54713"/>
              <a:gd name="T40" fmla="*/ 2147483647 w 25999"/>
              <a:gd name="T41" fmla="*/ 2147483647 h 54713"/>
              <a:gd name="T42" fmla="*/ 2147483647 w 25999"/>
              <a:gd name="T43" fmla="*/ 2147483647 h 54713"/>
              <a:gd name="T44" fmla="*/ 2147483647 w 25999"/>
              <a:gd name="T45" fmla="*/ 2147483647 h 54713"/>
              <a:gd name="T46" fmla="*/ 2147483647 w 25999"/>
              <a:gd name="T47" fmla="*/ 2147483647 h 54713"/>
              <a:gd name="T48" fmla="*/ 2147483647 w 25999"/>
              <a:gd name="T49" fmla="*/ 2147483647 h 54713"/>
              <a:gd name="T50" fmla="*/ 2147483647 w 25999"/>
              <a:gd name="T51" fmla="*/ 2147483647 h 54713"/>
              <a:gd name="T52" fmla="*/ 975426304 w 25999"/>
              <a:gd name="T53" fmla="*/ 350483943 h 54713"/>
              <a:gd name="T54" fmla="*/ 350313241 w 25999"/>
              <a:gd name="T55" fmla="*/ 975899134 h 54713"/>
              <a:gd name="T56" fmla="*/ 275165197 w 25999"/>
              <a:gd name="T57" fmla="*/ 2147483647 h 54713"/>
              <a:gd name="T58" fmla="*/ 775404277 w 25999"/>
              <a:gd name="T59" fmla="*/ 2147483647 h 54713"/>
              <a:gd name="T60" fmla="*/ 2147483647 w 25999"/>
              <a:gd name="T61" fmla="*/ 2147483647 h 54713"/>
              <a:gd name="T62" fmla="*/ 2147483647 w 25999"/>
              <a:gd name="T63" fmla="*/ 2147483647 h 54713"/>
              <a:gd name="T64" fmla="*/ 2147483647 w 25999"/>
              <a:gd name="T65" fmla="*/ 2147483647 h 54713"/>
              <a:gd name="T66" fmla="*/ 2147483647 w 25999"/>
              <a:gd name="T67" fmla="*/ 775780245 h 54713"/>
              <a:gd name="T68" fmla="*/ 2147483647 w 25999"/>
              <a:gd name="T69" fmla="*/ 275301273 h 54713"/>
              <a:gd name="T70" fmla="*/ 2147483647 w 25999"/>
              <a:gd name="T71" fmla="*/ 300360370 h 54713"/>
              <a:gd name="T72" fmla="*/ 2147483647 w 25999"/>
              <a:gd name="T73" fmla="*/ 950839893 h 54713"/>
              <a:gd name="T74" fmla="*/ 2147483647 w 25999"/>
              <a:gd name="T75" fmla="*/ 2147483647 h 54713"/>
              <a:gd name="T76" fmla="*/ 2147483647 w 25999"/>
              <a:gd name="T77" fmla="*/ 2147483647 h 54713"/>
              <a:gd name="T78" fmla="*/ 1450609728 w 25999"/>
              <a:gd name="T79" fmla="*/ 2147483647 h 54713"/>
              <a:gd name="T80" fmla="*/ 575381534 w 25999"/>
              <a:gd name="T81" fmla="*/ 2147483647 h 54713"/>
              <a:gd name="T82" fmla="*/ 200022528 w 25999"/>
              <a:gd name="T83" fmla="*/ 2147483647 h 54713"/>
              <a:gd name="T84" fmla="*/ 425091036 w 25999"/>
              <a:gd name="T85" fmla="*/ 750721004 h 54713"/>
              <a:gd name="T86" fmla="*/ 1200494883 w 25999"/>
              <a:gd name="T87" fmla="*/ 225177772 h 54713"/>
              <a:gd name="T88" fmla="*/ 900278618 w 25999"/>
              <a:gd name="T89" fmla="*/ 100241804 h 54713"/>
              <a:gd name="T90" fmla="*/ 100193701 w 25999"/>
              <a:gd name="T91" fmla="*/ 875657008 h 54713"/>
              <a:gd name="T92" fmla="*/ 25051006 w 25999"/>
              <a:gd name="T93" fmla="*/ 2147483647 h 54713"/>
              <a:gd name="T94" fmla="*/ 650159472 w 25999"/>
              <a:gd name="T95" fmla="*/ 2147483647 h 54713"/>
              <a:gd name="T96" fmla="*/ 2147483647 w 25999"/>
              <a:gd name="T97" fmla="*/ 2147483647 h 54713"/>
              <a:gd name="T98" fmla="*/ 2147483647 w 25999"/>
              <a:gd name="T99" fmla="*/ 2147483647 h 54713"/>
              <a:gd name="T100" fmla="*/ 2147483647 w 25999"/>
              <a:gd name="T101" fmla="*/ 2147483647 h 54713"/>
              <a:gd name="T102" fmla="*/ 2147483647 w 25999"/>
              <a:gd name="T103" fmla="*/ 625415048 h 54713"/>
              <a:gd name="T104" fmla="*/ 2147483647 w 25999"/>
              <a:gd name="T105" fmla="*/ 25059178 h 547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999"/>
              <a:gd name="T160" fmla="*/ 0 h 54713"/>
              <a:gd name="T161" fmla="*/ 25999 w 25999"/>
              <a:gd name="T162" fmla="*/ 54713 h 547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3059113" y="484188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cs typeface="Times New Roman" pitchFamily="18" charset="0"/>
              </a:rPr>
              <a:t>МУДРА ЗЕМЛИ</a:t>
            </a:r>
            <a:endParaRPr lang="ru-RU" sz="2000"/>
          </a:p>
        </p:txBody>
      </p:sp>
      <p:pic>
        <p:nvPicPr>
          <p:cNvPr id="43012" name="Рисунок 10" descr="Мудра Земл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859088"/>
            <a:ext cx="23812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1258888" y="1081088"/>
            <a:ext cx="6842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cs typeface="Times New Roman" pitchFamily="18" charset="0"/>
              </a:rPr>
              <a:t>  </a:t>
            </a:r>
            <a:endParaRPr lang="ru-RU" b="1">
              <a:cs typeface="Times New Roman" pitchFamily="18" charset="0"/>
            </a:endParaRPr>
          </a:p>
          <a:p>
            <a:pPr eaLnBrk="0" hangingPunct="0"/>
            <a:r>
              <a:rPr lang="ru-RU" sz="2000" b="1">
                <a:cs typeface="Times New Roman" pitchFamily="18" charset="0"/>
              </a:rPr>
              <a:t>Показания: </a:t>
            </a:r>
            <a:r>
              <a:rPr lang="ru-RU" sz="2000">
                <a:cs typeface="Times New Roman" pitchFamily="18" charset="0"/>
              </a:rPr>
              <a:t> ухудшение психофизического состояния организма, состояние психической слабости, стресса. Выполнение этой мудры улучшает объективную оценку собственной личности, доверие к себе, а также осуществляет защиту от негативных внешних энергетических воздействий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234;p34"/>
          <p:cNvSpPr>
            <a:spLocks/>
          </p:cNvSpPr>
          <p:nvPr/>
        </p:nvSpPr>
        <p:spPr bwMode="auto">
          <a:xfrm>
            <a:off x="409575" y="534988"/>
            <a:ext cx="2878138" cy="4073525"/>
          </a:xfrm>
          <a:custGeom>
            <a:avLst/>
            <a:gdLst>
              <a:gd name="T0" fmla="*/ 2147483647 w 60958"/>
              <a:gd name="T1" fmla="*/ 451207677 h 86210"/>
              <a:gd name="T2" fmla="*/ 2147483647 w 60958"/>
              <a:gd name="T3" fmla="*/ 422618450 h 86210"/>
              <a:gd name="T4" fmla="*/ 2147483647 w 60958"/>
              <a:gd name="T5" fmla="*/ 408271104 h 86210"/>
              <a:gd name="T6" fmla="*/ 2147483647 w 60958"/>
              <a:gd name="T7" fmla="*/ 458381539 h 86210"/>
              <a:gd name="T8" fmla="*/ 2147483647 w 60958"/>
              <a:gd name="T9" fmla="*/ 451207677 h 86210"/>
              <a:gd name="T10" fmla="*/ 2147483647 w 60958"/>
              <a:gd name="T11" fmla="*/ 401097620 h 86210"/>
              <a:gd name="T12" fmla="*/ 2147483647 w 60958"/>
              <a:gd name="T13" fmla="*/ 2147483647 h 86210"/>
              <a:gd name="T14" fmla="*/ 2147483647 w 60958"/>
              <a:gd name="T15" fmla="*/ 2147483647 h 86210"/>
              <a:gd name="T16" fmla="*/ 2147483647 w 60958"/>
              <a:gd name="T17" fmla="*/ 2147483647 h 86210"/>
              <a:gd name="T18" fmla="*/ 2147483647 w 60958"/>
              <a:gd name="T19" fmla="*/ 2147483647 h 86210"/>
              <a:gd name="T20" fmla="*/ 2147483647 w 60958"/>
              <a:gd name="T21" fmla="*/ 2147483647 h 86210"/>
              <a:gd name="T22" fmla="*/ 2147483647 w 60958"/>
              <a:gd name="T23" fmla="*/ 2147483647 h 86210"/>
              <a:gd name="T24" fmla="*/ 2147483647 w 60958"/>
              <a:gd name="T25" fmla="*/ 2147483647 h 86210"/>
              <a:gd name="T26" fmla="*/ 2147483647 w 60958"/>
              <a:gd name="T27" fmla="*/ 2147483647 h 86210"/>
              <a:gd name="T28" fmla="*/ 2147483647 w 60958"/>
              <a:gd name="T29" fmla="*/ 2147483647 h 86210"/>
              <a:gd name="T30" fmla="*/ 2147483647 w 60958"/>
              <a:gd name="T31" fmla="*/ 2147483647 h 86210"/>
              <a:gd name="T32" fmla="*/ 2147483647 w 60958"/>
              <a:gd name="T33" fmla="*/ 2147483647 h 86210"/>
              <a:gd name="T34" fmla="*/ 2147483647 w 60958"/>
              <a:gd name="T35" fmla="*/ 2147483647 h 86210"/>
              <a:gd name="T36" fmla="*/ 2147483647 w 60958"/>
              <a:gd name="T37" fmla="*/ 2147483647 h 86210"/>
              <a:gd name="T38" fmla="*/ 2147483647 w 60958"/>
              <a:gd name="T39" fmla="*/ 2147483647 h 86210"/>
              <a:gd name="T40" fmla="*/ 2147483647 w 60958"/>
              <a:gd name="T41" fmla="*/ 2147483647 h 86210"/>
              <a:gd name="T42" fmla="*/ 2147483647 w 60958"/>
              <a:gd name="T43" fmla="*/ 2147483647 h 86210"/>
              <a:gd name="T44" fmla="*/ 2147483647 w 60958"/>
              <a:gd name="T45" fmla="*/ 2147483647 h 86210"/>
              <a:gd name="T46" fmla="*/ 2147483647 w 60958"/>
              <a:gd name="T47" fmla="*/ 2147483647 h 86210"/>
              <a:gd name="T48" fmla="*/ 214299364 w 60958"/>
              <a:gd name="T49" fmla="*/ 136090415 h 86210"/>
              <a:gd name="T50" fmla="*/ 99991497 w 60958"/>
              <a:gd name="T51" fmla="*/ 315117403 h 86210"/>
              <a:gd name="T52" fmla="*/ 114307867 w 60958"/>
              <a:gd name="T53" fmla="*/ 2147483647 h 86210"/>
              <a:gd name="T54" fmla="*/ 285767330 w 60958"/>
              <a:gd name="T55" fmla="*/ 2147483647 h 86210"/>
              <a:gd name="T56" fmla="*/ 2147483647 w 60958"/>
              <a:gd name="T57" fmla="*/ 2147483647 h 86210"/>
              <a:gd name="T58" fmla="*/ 2147483647 w 60958"/>
              <a:gd name="T59" fmla="*/ 2147483647 h 86210"/>
              <a:gd name="T60" fmla="*/ 2147483647 w 60958"/>
              <a:gd name="T61" fmla="*/ 372403401 h 86210"/>
              <a:gd name="T62" fmla="*/ 2147483647 w 60958"/>
              <a:gd name="T63" fmla="*/ 171958307 h 86210"/>
              <a:gd name="T64" fmla="*/ 2147483647 w 60958"/>
              <a:gd name="T65" fmla="*/ 85980288 h 86210"/>
              <a:gd name="T66" fmla="*/ 2147483647 w 60958"/>
              <a:gd name="T67" fmla="*/ 157611151 h 86210"/>
              <a:gd name="T68" fmla="*/ 2147483647 w 60958"/>
              <a:gd name="T69" fmla="*/ 372403401 h 86210"/>
              <a:gd name="T70" fmla="*/ 2147483647 w 60958"/>
              <a:gd name="T71" fmla="*/ 2147483647 h 86210"/>
              <a:gd name="T72" fmla="*/ 2147483647 w 60958"/>
              <a:gd name="T73" fmla="*/ 2147483647 h 86210"/>
              <a:gd name="T74" fmla="*/ 278609145 w 60958"/>
              <a:gd name="T75" fmla="*/ 2147483647 h 86210"/>
              <a:gd name="T76" fmla="*/ 99991497 w 60958"/>
              <a:gd name="T77" fmla="*/ 2147483647 h 86210"/>
              <a:gd name="T78" fmla="*/ 78626222 w 60958"/>
              <a:gd name="T79" fmla="*/ 315117403 h 86210"/>
              <a:gd name="T80" fmla="*/ 207248074 w 60958"/>
              <a:gd name="T81" fmla="*/ 121848156 h 86210"/>
              <a:gd name="T82" fmla="*/ 300081433 w 60958"/>
              <a:gd name="T83" fmla="*/ 7173581 h 86210"/>
              <a:gd name="T84" fmla="*/ 64309852 w 60958"/>
              <a:gd name="T85" fmla="*/ 164784729 h 86210"/>
              <a:gd name="T86" fmla="*/ 0 w 60958"/>
              <a:gd name="T87" fmla="*/ 2147483647 h 86210"/>
              <a:gd name="T88" fmla="*/ 121463785 w 60958"/>
              <a:gd name="T89" fmla="*/ 2147483647 h 86210"/>
              <a:gd name="T90" fmla="*/ 407231068 w 60958"/>
              <a:gd name="T91" fmla="*/ 2147483647 h 86210"/>
              <a:gd name="T92" fmla="*/ 2147483647 w 60958"/>
              <a:gd name="T93" fmla="*/ 2147483647 h 86210"/>
              <a:gd name="T94" fmla="*/ 2147483647 w 60958"/>
              <a:gd name="T95" fmla="*/ 2147483647 h 86210"/>
              <a:gd name="T96" fmla="*/ 2147483647 w 60958"/>
              <a:gd name="T97" fmla="*/ 229244258 h 86210"/>
              <a:gd name="T98" fmla="*/ 2147483647 w 60958"/>
              <a:gd name="T99" fmla="*/ 21520741 h 862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958"/>
              <a:gd name="T151" fmla="*/ 0 h 86210"/>
              <a:gd name="T152" fmla="*/ 60958 w 60958"/>
              <a:gd name="T153" fmla="*/ 86210 h 8621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539750" y="339725"/>
            <a:ext cx="67976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МУДРА "ЧЕРЕПАХА"</a:t>
            </a:r>
            <a:r>
              <a:rPr lang="ru-RU" sz="1800"/>
              <a:t> </a:t>
            </a:r>
          </a:p>
          <a:p>
            <a:r>
              <a:rPr lang="ru-RU" sz="1800"/>
              <a:t>Черепаха - священное животное. По индийской мифологии черепаха помогла богам добыть амриту (священный напиток бессмертия) из океана.</a:t>
            </a:r>
            <a:br>
              <a:rPr lang="ru-RU" sz="1800"/>
            </a:br>
            <a:r>
              <a:rPr lang="ru-RU" sz="1800"/>
              <a:t>Замыкая все пальцы, мы перекрываем основы всех ручных меридианов. Образуя замкнутый круг, мы, таким образом, предотвращаем утечку энергии. Купол "Черепахи" образует энергетический сгусток, который утилизируется организмом для его нужд</a:t>
            </a:r>
            <a:r>
              <a:rPr lang="ru-RU"/>
              <a:t> </a:t>
            </a:r>
          </a:p>
        </p:txBody>
      </p:sp>
      <p:pic>
        <p:nvPicPr>
          <p:cNvPr id="45060" name="Рисунок 17" descr="Мудра &quot;Черепах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716213"/>
            <a:ext cx="23812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242;p35"/>
          <p:cNvSpPr>
            <a:spLocks/>
          </p:cNvSpPr>
          <p:nvPr/>
        </p:nvSpPr>
        <p:spPr bwMode="auto">
          <a:xfrm>
            <a:off x="515938" y="1071563"/>
            <a:ext cx="3856037" cy="3000375"/>
          </a:xfrm>
          <a:custGeom>
            <a:avLst/>
            <a:gdLst>
              <a:gd name="T0" fmla="*/ 1400709548 w 143434"/>
              <a:gd name="T1" fmla="*/ 47410815 h 111665"/>
              <a:gd name="T2" fmla="*/ 1402030935 w 143434"/>
              <a:gd name="T3" fmla="*/ 57944315 h 111665"/>
              <a:gd name="T4" fmla="*/ 1394103472 w 143434"/>
              <a:gd name="T5" fmla="*/ 64520660 h 111665"/>
              <a:gd name="T6" fmla="*/ 1384874409 w 143434"/>
              <a:gd name="T7" fmla="*/ 57944315 h 111665"/>
              <a:gd name="T8" fmla="*/ 1386195796 w 143434"/>
              <a:gd name="T9" fmla="*/ 47410815 h 111665"/>
              <a:gd name="T10" fmla="*/ 2147483647 w 143434"/>
              <a:gd name="T11" fmla="*/ 114569555 h 111665"/>
              <a:gd name="T12" fmla="*/ 114752013 w 143434"/>
              <a:gd name="T13" fmla="*/ 1738211372 h 111665"/>
              <a:gd name="T14" fmla="*/ 68586667 w 143434"/>
              <a:gd name="T15" fmla="*/ 0 h 111665"/>
              <a:gd name="T16" fmla="*/ 34313201 w 143434"/>
              <a:gd name="T17" fmla="*/ 13171556 h 111665"/>
              <a:gd name="T18" fmla="*/ 5284636 w 143434"/>
              <a:gd name="T19" fmla="*/ 47410815 h 111665"/>
              <a:gd name="T20" fmla="*/ 19518 w 143434"/>
              <a:gd name="T21" fmla="*/ 77692212 h 111665"/>
              <a:gd name="T22" fmla="*/ 1340663 w 143434"/>
              <a:gd name="T23" fmla="*/ 1790878881 h 111665"/>
              <a:gd name="T24" fmla="*/ 22441598 w 143434"/>
              <a:gd name="T25" fmla="*/ 1830375214 h 111665"/>
              <a:gd name="T26" fmla="*/ 62000378 w 143434"/>
              <a:gd name="T27" fmla="*/ 1851442561 h 111665"/>
              <a:gd name="T28" fmla="*/ 2147483647 w 143434"/>
              <a:gd name="T29" fmla="*/ 1851442561 h 111665"/>
              <a:gd name="T30" fmla="*/ 2147483647 w 143434"/>
              <a:gd name="T31" fmla="*/ 1830375214 h 111665"/>
              <a:gd name="T32" fmla="*/ 2147483647 w 143434"/>
              <a:gd name="T33" fmla="*/ 1790878881 h 111665"/>
              <a:gd name="T34" fmla="*/ 2147483647 w 143434"/>
              <a:gd name="T35" fmla="*/ 77692212 h 111665"/>
              <a:gd name="T36" fmla="*/ 2147483647 w 143434"/>
              <a:gd name="T37" fmla="*/ 47410815 h 111665"/>
              <a:gd name="T38" fmla="*/ 2147483647 w 143434"/>
              <a:gd name="T39" fmla="*/ 13171556 h 111665"/>
              <a:gd name="T40" fmla="*/ 2147483647 w 143434"/>
              <a:gd name="T41" fmla="*/ 0 h 111665"/>
              <a:gd name="T42" fmla="*/ 1063059853 w 143434"/>
              <a:gd name="T43" fmla="*/ 1984441478 h 111665"/>
              <a:gd name="T44" fmla="*/ 1044600866 w 143434"/>
              <a:gd name="T45" fmla="*/ 2099009260 h 111665"/>
              <a:gd name="T46" fmla="*/ 1034050415 w 143434"/>
              <a:gd name="T47" fmla="*/ 2121397293 h 111665"/>
              <a:gd name="T48" fmla="*/ 965463883 w 143434"/>
              <a:gd name="T49" fmla="*/ 2134568040 h 111665"/>
              <a:gd name="T50" fmla="*/ 915334617 w 143434"/>
              <a:gd name="T51" fmla="*/ 2143783607 h 111665"/>
              <a:gd name="T52" fmla="*/ 915334617 w 143434"/>
              <a:gd name="T53" fmla="*/ 2147483647 h 111665"/>
              <a:gd name="T54" fmla="*/ 998436622 w 143434"/>
              <a:gd name="T55" fmla="*/ 2147483647 h 111665"/>
              <a:gd name="T56" fmla="*/ 1781862646 w 143434"/>
              <a:gd name="T57" fmla="*/ 2147483647 h 111665"/>
              <a:gd name="T58" fmla="*/ 1866284748 w 143434"/>
              <a:gd name="T59" fmla="*/ 2147483647 h 111665"/>
              <a:gd name="T60" fmla="*/ 1866284748 w 143434"/>
              <a:gd name="T61" fmla="*/ 2143783607 h 111665"/>
              <a:gd name="T62" fmla="*/ 1816156343 w 143434"/>
              <a:gd name="T63" fmla="*/ 2134568040 h 111665"/>
              <a:gd name="T64" fmla="*/ 1747568520 w 143434"/>
              <a:gd name="T65" fmla="*/ 2121397293 h 111665"/>
              <a:gd name="T66" fmla="*/ 1735717328 w 143434"/>
              <a:gd name="T67" fmla="*/ 2099009260 h 111665"/>
              <a:gd name="T68" fmla="*/ 1717238555 w 143434"/>
              <a:gd name="T69" fmla="*/ 1984441478 h 111665"/>
              <a:gd name="T70" fmla="*/ 921941553 w 143434"/>
              <a:gd name="T71" fmla="*/ 2147483647 h 111665"/>
              <a:gd name="T72" fmla="*/ 923262940 w 143434"/>
              <a:gd name="T73" fmla="*/ 2147483647 h 111665"/>
              <a:gd name="T74" fmla="*/ 1212104756 w 143434"/>
              <a:gd name="T75" fmla="*/ 2147483647 h 111665"/>
              <a:gd name="T76" fmla="*/ 1833312009 w 143434"/>
              <a:gd name="T77" fmla="*/ 2147483647 h 111665"/>
              <a:gd name="T78" fmla="*/ 1859679533 w 143434"/>
              <a:gd name="T79" fmla="*/ 2147483647 h 111665"/>
              <a:gd name="T80" fmla="*/ 1772632722 w 143434"/>
              <a:gd name="T81" fmla="*/ 2147483647 h 111665"/>
              <a:gd name="T82" fmla="*/ 1008986213 w 143434"/>
              <a:gd name="T83" fmla="*/ 2147483647 h 1116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3434"/>
              <a:gd name="T127" fmla="*/ 0 h 111665"/>
              <a:gd name="T128" fmla="*/ 143434 w 143434"/>
              <a:gd name="T129" fmla="*/ 111665 h 1116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1619250" y="2211388"/>
            <a:ext cx="5976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65;p14"/>
          <p:cNvSpPr txBox="1">
            <a:spLocks noGrp="1"/>
          </p:cNvSpPr>
          <p:nvPr>
            <p:ph type="title"/>
          </p:nvPr>
        </p:nvSpPr>
        <p:spPr>
          <a:xfrm>
            <a:off x="468313" y="411163"/>
            <a:ext cx="55118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Lato Hairline"/>
              <a:buNone/>
            </a:pPr>
            <a:r>
              <a:rPr lang="ru-RU" sz="1800" b="1" smtClean="0">
                <a:latin typeface="Times New Roman" pitchFamily="18" charset="0"/>
                <a:cs typeface="Arial" charset="0"/>
                <a:sym typeface="Lato Light"/>
              </a:rPr>
              <a:t>Цель:</a:t>
            </a:r>
            <a:r>
              <a:rPr lang="ru-RU" sz="1800" smtClean="0">
                <a:latin typeface="Times New Roman" pitchFamily="18" charset="0"/>
                <a:cs typeface="Arial" charset="0"/>
                <a:sym typeface="Lato Light"/>
              </a:rPr>
              <a:t> профилактика эмоционального выгорания педагогов ДОУ.</a:t>
            </a:r>
          </a:p>
        </p:txBody>
      </p:sp>
      <p:sp>
        <p:nvSpPr>
          <p:cNvPr id="14338" name="Google Shape;67;p14"/>
          <p:cNvSpPr txBox="1">
            <a:spLocks noGrp="1"/>
          </p:cNvSpPr>
          <p:nvPr>
            <p:ph type="body" idx="1"/>
          </p:nvPr>
        </p:nvSpPr>
        <p:spPr>
          <a:xfrm>
            <a:off x="468313" y="1276350"/>
            <a:ext cx="7056437" cy="374332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endParaRPr lang="ru-RU" sz="1400" smtClean="0">
              <a:latin typeface="Arial" charset="0"/>
              <a:cs typeface="Arial" charset="0"/>
              <a:sym typeface="Lato Light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Arial" charset="0"/>
                <a:sym typeface="Lato Light"/>
              </a:rPr>
              <a:t> </a:t>
            </a:r>
            <a:r>
              <a:rPr lang="ru-RU" sz="2000" b="1" smtClean="0">
                <a:latin typeface="Times New Roman" pitchFamily="18" charset="0"/>
                <a:cs typeface="Arial" charset="0"/>
                <a:sym typeface="Lato Light"/>
              </a:rPr>
              <a:t>Задачи:</a:t>
            </a:r>
            <a:endParaRPr lang="ru-RU" sz="2000" smtClean="0">
              <a:latin typeface="Times New Roman" pitchFamily="18" charset="0"/>
              <a:cs typeface="Arial" charset="0"/>
              <a:sym typeface="Lato Light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Arial" charset="0"/>
                <a:sym typeface="Lato Light"/>
              </a:rPr>
              <a:t>1.</a:t>
            </a:r>
            <a:r>
              <a:rPr lang="ru-RU" sz="2000" smtClean="0">
                <a:latin typeface="Times New Roman" pitchFamily="18" charset="0"/>
                <a:cs typeface="Arial" charset="0"/>
                <a:sym typeface="Lato Light"/>
              </a:rPr>
              <a:t> Раскрыть понятие эмоционального выгорания.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Arial" charset="0"/>
                <a:sym typeface="Lato Light"/>
              </a:rPr>
              <a:t>2.</a:t>
            </a:r>
            <a:r>
              <a:rPr lang="ru-RU" sz="2000" smtClean="0">
                <a:latin typeface="Times New Roman" pitchFamily="18" charset="0"/>
                <a:cs typeface="Arial" charset="0"/>
                <a:sym typeface="Lato Light"/>
              </a:rPr>
              <a:t> Организовать условия, способствующие снятию напряжения, сплочению  коллектива, развитию навыков взаимоподдержки.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Arial" charset="0"/>
                <a:sym typeface="Lato Light"/>
              </a:rPr>
              <a:t>3.</a:t>
            </a:r>
            <a:r>
              <a:rPr lang="ru-RU" sz="2000" smtClean="0">
                <a:latin typeface="Times New Roman" pitchFamily="18" charset="0"/>
                <a:cs typeface="Arial" charset="0"/>
                <a:sym typeface="Lato Light"/>
              </a:rPr>
              <a:t> Развивать  навыки самоанализа и преодоления психологических барьеров.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Arial" charset="0"/>
                <a:sym typeface="Lato Light"/>
              </a:rPr>
              <a:t>4.</a:t>
            </a:r>
            <a:r>
              <a:rPr lang="ru-RU" sz="2000" smtClean="0">
                <a:latin typeface="Times New Roman" pitchFamily="18" charset="0"/>
                <a:cs typeface="Arial" charset="0"/>
                <a:sym typeface="Lato Light"/>
              </a:rPr>
              <a:t> Оказывать помощь в осознании личностных ресурсов педагогов.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1;p16"/>
          <p:cNvSpPr txBox="1">
            <a:spLocks noGrp="1"/>
          </p:cNvSpPr>
          <p:nvPr>
            <p:ph type="ctrTitle"/>
          </p:nvPr>
        </p:nvSpPr>
        <p:spPr>
          <a:xfrm>
            <a:off x="323850" y="484188"/>
            <a:ext cx="6192838" cy="39608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Lato Hairline"/>
              <a:buNone/>
            </a:pPr>
            <a:r>
              <a:rPr lang="ru-RU" sz="2000" b="1" u="sng" smtClean="0">
                <a:latin typeface="Arial" charset="0"/>
                <a:cs typeface="Arial" charset="0"/>
                <a:sym typeface="Lato Hairline"/>
              </a:rPr>
              <a:t>Причины напряженности педагога: </a:t>
            </a:r>
            <a:r>
              <a:rPr lang="ru-RU" sz="2000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/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•  особая  ответственность  педагога  за  выполнение  своих  профессиональных функций; 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•  загруженность рабочего дня; 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•  высокие эмоциональные и интеллектуальные нагрузки; 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•  чувствительность к имеющимся трудностям; 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•  неблагоприятные социальные условия и психологическая обстановка дома или на работе; 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•  требование творческого отношение к профессиональной деятельности; </a:t>
            </a:r>
            <a:br>
              <a:rPr lang="ru-RU" sz="2000" smtClean="0">
                <a:latin typeface="Arial" charset="0"/>
                <a:cs typeface="Arial" charset="0"/>
                <a:sym typeface="Lato Hairline"/>
              </a:rPr>
            </a:b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•  нестабильность заработной платы.</a:t>
            </a:r>
            <a:r>
              <a:rPr lang="ru-RU" sz="1400" smtClean="0">
                <a:latin typeface="Arial" charset="0"/>
                <a:cs typeface="Arial" charset="0"/>
                <a:sym typeface="Lato Hairline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88;p17"/>
          <p:cNvSpPr txBox="1">
            <a:spLocks noGrp="1"/>
          </p:cNvSpPr>
          <p:nvPr>
            <p:ph type="body" idx="1"/>
          </p:nvPr>
        </p:nvSpPr>
        <p:spPr>
          <a:xfrm>
            <a:off x="1331913" y="339725"/>
            <a:ext cx="6480175" cy="4392613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Font typeface="Lato Light"/>
              <a:buNone/>
            </a:pPr>
            <a:r>
              <a:rPr lang="ru-RU" sz="3600" b="1" smtClean="0">
                <a:solidFill>
                  <a:schemeClr val="tx1"/>
                </a:solidFill>
                <a:latin typeface="Arial" charset="0"/>
                <a:cs typeface="Arial" charset="0"/>
                <a:sym typeface="Lato Light"/>
              </a:rPr>
              <a:t>Эмоциональное выгорание</a:t>
            </a:r>
            <a:r>
              <a:rPr lang="ru-RU" sz="3600" smtClean="0">
                <a:solidFill>
                  <a:schemeClr val="tx1"/>
                </a:solidFill>
                <a:latin typeface="Arial" charset="0"/>
                <a:cs typeface="Arial" charset="0"/>
                <a:sym typeface="Lato Light"/>
              </a:rPr>
              <a:t> — это синдром, развивающийся на фоне хронического стресса и ведущий к истощению эмоционально-энергетических и личностных ресурсов работающего человека.</a:t>
            </a:r>
          </a:p>
        </p:txBody>
      </p:sp>
      <p:sp>
        <p:nvSpPr>
          <p:cNvPr id="18434" name="Google Shape;89;p1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B8857D-2CFD-48FF-947B-AA35F3895EA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Grp="1"/>
          </p:cNvSpPr>
          <p:nvPr>
            <p:ph type="title" idx="4294967295"/>
          </p:nvPr>
        </p:nvSpPr>
        <p:spPr>
          <a:xfrm>
            <a:off x="468313" y="268288"/>
            <a:ext cx="8135937" cy="503237"/>
          </a:xfrm>
        </p:spPr>
        <p:txBody>
          <a:bodyPr/>
          <a:lstStyle/>
          <a:p>
            <a:pPr algn="ctr"/>
            <a:r>
              <a:rPr lang="ru-RU" sz="2000" b="1" smtClean="0">
                <a:latin typeface="Arial" charset="0"/>
                <a:cs typeface="Arial" charset="0"/>
              </a:rPr>
              <a:t>Выделяют три фактора профессионального выгорания:</a:t>
            </a:r>
          </a:p>
        </p:txBody>
      </p:sp>
      <p:sp>
        <p:nvSpPr>
          <p:cNvPr id="20482" name="Text Box 3"/>
          <p:cNvSpPr txBox="1">
            <a:spLocks noGrp="1"/>
          </p:cNvSpPr>
          <p:nvPr>
            <p:ph type="body" idx="4294967295"/>
          </p:nvPr>
        </p:nvSpPr>
        <p:spPr>
          <a:xfrm>
            <a:off x="457200" y="700088"/>
            <a:ext cx="7067550" cy="4032250"/>
          </a:xfrm>
        </p:spPr>
        <p:txBody>
          <a:bodyPr/>
          <a:lstStyle/>
          <a:p>
            <a:pPr algn="ctr"/>
            <a:endParaRPr lang="ru-RU" sz="1200" b="1" smtClean="0">
              <a:latin typeface="Arial" charset="0"/>
              <a:cs typeface="Arial" charset="0"/>
            </a:endParaRPr>
          </a:p>
          <a:p>
            <a:pPr algn="ctr"/>
            <a:r>
              <a:rPr lang="ru-RU" sz="1800" b="1" i="1" smtClean="0">
                <a:latin typeface="Arial" charset="0"/>
                <a:cs typeface="Arial" charset="0"/>
              </a:rPr>
              <a:t>Личностный фактор</a:t>
            </a:r>
          </a:p>
          <a:p>
            <a:pPr algn="ctr"/>
            <a:endParaRPr lang="ru-RU" sz="1800" i="1" smtClean="0">
              <a:latin typeface="Arial" charset="0"/>
              <a:cs typeface="Arial" charset="0"/>
            </a:endParaRPr>
          </a:p>
          <a:p>
            <a:r>
              <a:rPr lang="ru-RU" sz="1800" smtClean="0">
                <a:latin typeface="Arial" charset="0"/>
                <a:cs typeface="Arial" charset="0"/>
              </a:rPr>
              <a:t>Завышенные ожидания относительно самого себя и окружающих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Высокий уровень вовлеченности, самоотверженности и идеализма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Потребность в тяжелой работе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Потребность доказать свою состоятельность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Сильная ориентация на достижение цели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Неумение говорить «нет»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Трудности с делегированием ответственности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Предрасположенность к самопожертвованию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Тенденция к тому, чтобы быть «дающим», а не «берущим»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95;p18"/>
          <p:cNvSpPr txBox="1">
            <a:spLocks noGrp="1"/>
          </p:cNvSpPr>
          <p:nvPr>
            <p:ph type="body" idx="1"/>
          </p:nvPr>
        </p:nvSpPr>
        <p:spPr>
          <a:xfrm>
            <a:off x="900113" y="0"/>
            <a:ext cx="5511800" cy="915988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r>
              <a:rPr lang="ru-RU" sz="2000" b="1" i="1" smtClean="0">
                <a:latin typeface="Arial" charset="0"/>
                <a:cs typeface="Arial" charset="0"/>
                <a:sym typeface="Lato Light"/>
              </a:rPr>
              <a:t>Ролевой фактор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endParaRPr lang="ru-RU" sz="2000" i="1" smtClean="0">
              <a:latin typeface="Arial" charset="0"/>
              <a:cs typeface="Arial" charset="0"/>
              <a:sym typeface="Lato Ligh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  <a:sym typeface="Lato Light"/>
              </a:rPr>
              <a:t>      </a:t>
            </a:r>
            <a:endParaRPr lang="ru-RU" sz="1800" smtClean="0">
              <a:latin typeface="Arial" charset="0"/>
              <a:cs typeface="Arial" charset="0"/>
              <a:sym typeface="Lato Light"/>
            </a:endParaRP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68313" y="555625"/>
            <a:ext cx="63373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/>
              <a:t>Исследования показали, что на развитие выгорания существенно влияют конфликт ролей и ролевая неопределенность, а также профессиональные ситуации, в которых совместные действия сотрудников в значительной степени не согласованы: отсутствует интеграция усилий, но при этом присутствует конкуренция. А вот слаженная, согласованная коллективная работа в ситуации распределенной ответственности как бы предохраняет работника развития синдрома эмоционального сгорания, несмотря на то, что рабочая нагрузка может быть существенно выше.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/>
          <p:cNvSpPr txBox="1">
            <a:spLocks noGrp="1"/>
          </p:cNvSpPr>
          <p:nvPr>
            <p:ph type="body" idx="4294967295"/>
          </p:nvPr>
        </p:nvSpPr>
        <p:spPr>
          <a:xfrm>
            <a:off x="611188" y="339725"/>
            <a:ext cx="6808787" cy="4438650"/>
          </a:xfrm>
        </p:spPr>
        <p:txBody>
          <a:bodyPr/>
          <a:lstStyle/>
          <a:p>
            <a:pPr algn="ctr"/>
            <a:r>
              <a:rPr lang="ru-RU" sz="1800" b="1" i="1" smtClean="0">
                <a:latin typeface="Arial" charset="0"/>
                <a:cs typeface="Arial" charset="0"/>
              </a:rPr>
              <a:t>Организационный фактор</a:t>
            </a:r>
          </a:p>
          <a:p>
            <a:pPr algn="ctr"/>
            <a:endParaRPr lang="ru-RU" sz="1800" smtClean="0">
              <a:latin typeface="Arial" charset="0"/>
              <a:cs typeface="Arial" charset="0"/>
            </a:endParaRPr>
          </a:p>
          <a:p>
            <a:r>
              <a:rPr lang="ru-RU" sz="2000" smtClean="0">
                <a:latin typeface="Arial" charset="0"/>
                <a:cs typeface="Arial" charset="0"/>
              </a:rPr>
              <a:t>На развитие «сгорания» влияет несправедливость и неравенство взаимоотношений в организации, работа, не получающая должной оценки, рабочие перегрузки, дефицит времени. Но организационный фактор сам по себе не является непосредственной причиной «выгорания». Его значение зависит от оценки восприятия работником ситуации, в которой он работает (в одном и том же учреждении люди по-разному реагируют на этот фактор).</a:t>
            </a:r>
            <a:br>
              <a:rPr lang="ru-RU" sz="2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/>
            </a:r>
            <a:br>
              <a:rPr lang="ru-RU" sz="2000" smtClean="0">
                <a:latin typeface="Arial" charset="0"/>
                <a:cs typeface="Arial" charset="0"/>
              </a:rPr>
            </a:br>
            <a:endParaRPr lang="ru-RU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12;p20"/>
          <p:cNvSpPr txBox="1">
            <a:spLocks noGrp="1"/>
          </p:cNvSpPr>
          <p:nvPr>
            <p:ph type="body" idx="1"/>
          </p:nvPr>
        </p:nvSpPr>
        <p:spPr>
          <a:xfrm>
            <a:off x="468313" y="987425"/>
            <a:ext cx="6551612" cy="386238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ru-RU" sz="1800" smtClean="0">
                <a:latin typeface="Arial" charset="0"/>
                <a:cs typeface="Arial" charset="0"/>
                <a:sym typeface="Lato Light"/>
              </a:rPr>
              <a:t>  Ухудшение отношений с коллегами и родственниками;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ru-RU" sz="1800" smtClean="0">
                <a:latin typeface="Arial" charset="0"/>
                <a:cs typeface="Arial" charset="0"/>
                <a:sym typeface="Lato Light"/>
              </a:rPr>
              <a:t>  Нарастающий негативизм по отношению к коллегам;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ru-RU" sz="1800" smtClean="0">
                <a:latin typeface="Arial" charset="0"/>
                <a:cs typeface="Arial" charset="0"/>
                <a:sym typeface="Lato Light"/>
              </a:rPr>
              <a:t>  Злоупотребление алкоголем, никотином, кофеином;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ru-RU" sz="1800" smtClean="0">
                <a:latin typeface="Arial" charset="0"/>
                <a:cs typeface="Arial" charset="0"/>
                <a:sym typeface="Lato Light"/>
              </a:rPr>
              <a:t>  Утрата чувства юмора, постоянное чувство неудачи и вины;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ru-RU" sz="1800" smtClean="0">
                <a:latin typeface="Arial" charset="0"/>
                <a:cs typeface="Arial" charset="0"/>
                <a:sym typeface="Lato Light"/>
              </a:rPr>
              <a:t>  Повышенная раздражительность на работе, дома;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ru-RU" sz="1800" smtClean="0">
                <a:latin typeface="Arial" charset="0"/>
                <a:cs typeface="Arial" charset="0"/>
                <a:sym typeface="Lato Light"/>
              </a:rPr>
              <a:t>  Упорное желание сменить род занятий;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ru-RU" sz="1800" smtClean="0">
                <a:latin typeface="Arial" charset="0"/>
                <a:cs typeface="Arial" charset="0"/>
                <a:sym typeface="Lato Light"/>
              </a:rPr>
              <a:t>  Рассеянность;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ru-RU" sz="1800" smtClean="0">
                <a:latin typeface="Arial" charset="0"/>
                <a:cs typeface="Arial" charset="0"/>
                <a:sym typeface="Lato Light"/>
              </a:rPr>
              <a:t>  Нарушение сна;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ru-RU" sz="1800" smtClean="0">
                <a:latin typeface="Arial" charset="0"/>
                <a:cs typeface="Arial" charset="0"/>
                <a:sym typeface="Lato Light"/>
              </a:rPr>
              <a:t>  Обостренная восприимчивость к инфекционным заболеваниям;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ru-RU" sz="1800" smtClean="0">
                <a:latin typeface="Arial" charset="0"/>
                <a:cs typeface="Arial" charset="0"/>
                <a:sym typeface="Lato Light"/>
              </a:rPr>
              <a:t>  Повышенная утомляемость, чувство усталости на протяжении всего рабочего дня.</a:t>
            </a:r>
          </a:p>
        </p:txBody>
      </p:sp>
      <p:sp>
        <p:nvSpPr>
          <p:cNvPr id="24578" name="Google Shape;113;p20"/>
          <p:cNvSpPr txBox="1">
            <a:spLocks noGrp="1"/>
          </p:cNvSpPr>
          <p:nvPr>
            <p:ph type="title"/>
          </p:nvPr>
        </p:nvSpPr>
        <p:spPr>
          <a:xfrm>
            <a:off x="457200" y="268288"/>
            <a:ext cx="7138988" cy="50323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Lato Hairline"/>
              <a:buNone/>
            </a:pPr>
            <a:r>
              <a:rPr lang="ru-RU" sz="1800" b="1" smtClean="0">
                <a:latin typeface="Arial" charset="0"/>
                <a:cs typeface="Arial" charset="0"/>
                <a:sym typeface="Lato Hairline"/>
              </a:rPr>
              <a:t>Основные симптомы СЭВ: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20;p21"/>
          <p:cNvSpPr txBox="1">
            <a:spLocks noGrp="1"/>
          </p:cNvSpPr>
          <p:nvPr>
            <p:ph type="title"/>
          </p:nvPr>
        </p:nvSpPr>
        <p:spPr>
          <a:xfrm>
            <a:off x="0" y="195263"/>
            <a:ext cx="8615363" cy="7921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Lato Hairline"/>
              <a:buNone/>
            </a:pPr>
            <a:r>
              <a:rPr lang="ru-RU" sz="2000" b="1" smtClean="0">
                <a:latin typeface="Arial" charset="0"/>
                <a:cs typeface="Arial" charset="0"/>
                <a:sym typeface="Lato Hairline"/>
              </a:rPr>
              <a:t>        Три основные стадии синдрома профессионального выгорания</a:t>
            </a:r>
            <a:r>
              <a:rPr lang="ru-RU" sz="2000" smtClean="0">
                <a:latin typeface="Arial" charset="0"/>
                <a:cs typeface="Arial" charset="0"/>
                <a:sym typeface="Lato Hairline"/>
              </a:rPr>
              <a:t>:</a:t>
            </a:r>
          </a:p>
        </p:txBody>
      </p:sp>
      <p:sp>
        <p:nvSpPr>
          <p:cNvPr id="26626" name="Google Shape;121;p21"/>
          <p:cNvSpPr txBox="1">
            <a:spLocks noGrp="1"/>
          </p:cNvSpPr>
          <p:nvPr>
            <p:ph type="body" idx="1"/>
          </p:nvPr>
        </p:nvSpPr>
        <p:spPr>
          <a:xfrm>
            <a:off x="250825" y="700088"/>
            <a:ext cx="7273925" cy="40322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endParaRPr lang="ru-RU" sz="1800" b="1" smtClean="0">
              <a:latin typeface="Arial" charset="0"/>
              <a:cs typeface="Arial" charset="0"/>
              <a:sym typeface="Lato Light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  <a:sym typeface="Lato Light"/>
              </a:rPr>
              <a:t>1 стадия: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endParaRPr lang="ru-RU" sz="1800" smtClean="0">
              <a:latin typeface="Arial" charset="0"/>
              <a:cs typeface="Arial" charset="0"/>
              <a:sym typeface="Lato Light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</a:pPr>
            <a:r>
              <a:rPr lang="ru-RU" sz="1800" smtClean="0">
                <a:latin typeface="Arial" charset="0"/>
                <a:cs typeface="Arial" charset="0"/>
                <a:sym typeface="Lato Light"/>
              </a:rPr>
              <a:t>Поведение характеризуется на уровне произвольного: забывание каких- то моментов, говоря бытовым языком, провалы в памяти (например, выключен ли дома утюг, внесена ли нужная запись или нет в документацию т.д.), сбои в выполнении каких-либо двигательных действий и т.д. Обычно на эти первоначальные симптомы мало кто обращает внимание, называя это в шутку «девичьей памятью» или «склерозом». В зависимости от характера деятельности, величины нервно-психических нагрузок и личностных особенностей педагога первая стадия может формироваться в течении 3-5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653</Words>
  <PresentationFormat>Экран (16:9)</PresentationFormat>
  <Paragraphs>82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Eglamour template</vt:lpstr>
      <vt:lpstr>Семинар на тему: «Профилактика синдрома  эмоционального выгорания» </vt:lpstr>
      <vt:lpstr>Цель: профилактика эмоционального выгорания педагогов ДОУ.</vt:lpstr>
      <vt:lpstr>Причины напряженности педагога:   •  особая  ответственность  педагога  за  выполнение  своих  профессиональных функций;  •  загруженность рабочего дня;  •  высокие эмоциональные и интеллектуальные нагрузки;  •  чувствительность к имеющимся трудностям;  •  неблагоприятные социальные условия и психологическая обстановка дома или на работе;  •  требование творческого отношение к профессиональной деятельности;  •  нестабильность заработной платы. </vt:lpstr>
      <vt:lpstr>Слайд 4</vt:lpstr>
      <vt:lpstr>Выделяют три фактора профессионального выгорания:</vt:lpstr>
      <vt:lpstr>Слайд 6</vt:lpstr>
      <vt:lpstr>Слайд 7</vt:lpstr>
      <vt:lpstr>Основные симптомы СЭВ:</vt:lpstr>
      <vt:lpstr>        Три основные стадии синдрома профессионального выгорания:</vt:lpstr>
      <vt:lpstr>2 стадия:  Наблюдается снижение интереса к работе, потребности в общении (в том числе и дома, с друзьями): «не хочется видеть» тех, с кем специалист общается по роду деятельности (школьники), «в четверг ощущение, что уже пятница», «неделя длится нескончаемо», нарастание апатии к концу недели, появление устойчивых соматических симптомов (нет сил, энергии, особенно к концу недели, головные боли по вечерам; «мертвый сон, без сновидений», увеличение числа простудных заболеваний); повышенная раздражительность, человек «заводится», как говорят, с пол оборота, хотя раньше подобного он за собой не замечал. Время формирования данной стадии в среднем от 5 до 15 лет.</vt:lpstr>
      <vt:lpstr>Слайд 11</vt:lpstr>
      <vt:lpstr>  Оценка результатов   1 балл - синдром выгорания вам не грозит.  2-6 баллов – вам необходимо взять отпуск, отключиться от рабочих дел.  7-9 баллов – пришло время решать: либо сменить работу, либо, что лучше,  переменить стиль жизни.  10 баллов – положение весьма серьезное, но, возможно, в вас еще теплится огонек; нужно, чтобы он не погас.</vt:lpstr>
      <vt:lpstr>    1). Близкие значимые люди (семья).  2). Друзья.  3). Интересы, увлечения, хобби.  4). Работа. </vt:lpstr>
      <vt:lpstr>Слайд 14</vt:lpstr>
      <vt:lpstr>МУДРЫ - древний способ помочь себе   Мудра - это особое положение пальцев рук в соответствии с определенными правилами.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на тему: «Профилактика синдрома  эмоционального выгорания» </dc:title>
  <cp:lastModifiedBy>User</cp:lastModifiedBy>
  <cp:revision>10</cp:revision>
  <dcterms:modified xsi:type="dcterms:W3CDTF">2020-09-28T09:38:01Z</dcterms:modified>
</cp:coreProperties>
</file>