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6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69" r:id="rId12"/>
    <p:sldId id="259" r:id="rId13"/>
    <p:sldId id="270" r:id="rId14"/>
    <p:sldId id="271" r:id="rId15"/>
    <p:sldId id="272" r:id="rId16"/>
    <p:sldId id="273" r:id="rId17"/>
    <p:sldId id="274" r:id="rId18"/>
    <p:sldId id="279" r:id="rId19"/>
    <p:sldId id="275" r:id="rId20"/>
    <p:sldId id="278" r:id="rId21"/>
    <p:sldId id="276" r:id="rId22"/>
    <p:sldId id="277" r:id="rId23"/>
    <p:sldId id="280" r:id="rId24"/>
    <p:sldId id="281" r:id="rId25"/>
    <p:sldId id="282" r:id="rId26"/>
    <p:sldId id="283" r:id="rId27"/>
    <p:sldId id="285" r:id="rId28"/>
    <p:sldId id="286" r:id="rId29"/>
    <p:sldId id="284" r:id="rId30"/>
    <p:sldId id="287" r:id="rId31"/>
    <p:sldId id="289" r:id="rId32"/>
    <p:sldId id="288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6ED7B-FF96-4019-9D91-7C6EF6862D7A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AB39B-B073-418F-A4CD-29383CFFE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09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AB39B-B073-418F-A4CD-29383CFFE4E8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D01BA-640C-4564-B5F7-A2FE52B887A0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EAA7-F1B7-439E-9C5D-C50CE02625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D01BA-640C-4564-B5F7-A2FE52B887A0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EAA7-F1B7-439E-9C5D-C50CE02625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D01BA-640C-4564-B5F7-A2FE52B887A0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EAA7-F1B7-439E-9C5D-C50CE02625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D01BA-640C-4564-B5F7-A2FE52B887A0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EAA7-F1B7-439E-9C5D-C50CE02625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D01BA-640C-4564-B5F7-A2FE52B887A0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EAA7-F1B7-439E-9C5D-C50CE02625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D01BA-640C-4564-B5F7-A2FE52B887A0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EAA7-F1B7-439E-9C5D-C50CE02625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D01BA-640C-4564-B5F7-A2FE52B887A0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EAA7-F1B7-439E-9C5D-C50CE02625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D01BA-640C-4564-B5F7-A2FE52B887A0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EAA7-F1B7-439E-9C5D-C50CE02625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D01BA-640C-4564-B5F7-A2FE52B887A0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EAA7-F1B7-439E-9C5D-C50CE02625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D01BA-640C-4564-B5F7-A2FE52B887A0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EAA7-F1B7-439E-9C5D-C50CE02625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D01BA-640C-4564-B5F7-A2FE52B887A0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EAA7-F1B7-439E-9C5D-C50CE02625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D01BA-640C-4564-B5F7-A2FE52B887A0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2EAA7-F1B7-439E-9C5D-C50CE026253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nearyou.ru/0play/lit/bak_natu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2381250" cy="3333750"/>
          </a:xfrm>
          <a:prstGeom prst="rect">
            <a:avLst/>
          </a:prstGeom>
          <a:noFill/>
        </p:spPr>
      </p:pic>
      <p:pic>
        <p:nvPicPr>
          <p:cNvPr id="33796" name="Picture 4" descr="http://img0.liveinternet.ru/images/attach/c/2/73/243/73243456_3208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509120"/>
            <a:ext cx="2286000" cy="1924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03848" y="2132856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/>
              <a:t>Русский модерн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s017.radikal.ru/i415/1111/91/e2dc11a6f7d3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3996000" cy="5504075"/>
          </a:xfrm>
          <a:prstGeom prst="rect">
            <a:avLst/>
          </a:prstGeom>
          <a:noFill/>
        </p:spPr>
      </p:pic>
      <p:pic>
        <p:nvPicPr>
          <p:cNvPr id="39940" name="Picture 4" descr="http://s017.radikal.ru/i433/1111/be/fd2bd1218499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32656"/>
            <a:ext cx="4248000" cy="59888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museum.ru/uploads/posts/2011-11/1321740862_portret-marii-markovny-klyachko-plemyannicy-hudozhn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3924000" cy="5769643"/>
          </a:xfrm>
          <a:prstGeom prst="rect">
            <a:avLst/>
          </a:prstGeom>
          <a:noFill/>
        </p:spPr>
      </p:pic>
      <p:pic>
        <p:nvPicPr>
          <p:cNvPr id="41988" name="Picture 4" descr="http://img1.liveinternet.ru/images/attach/c/10/111/168/111168709_Portret_LPGricenko_1903__YEto_supruga_Baksta_i_doch_Pavla_Mihaylovicha_Tretyakova_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88640"/>
            <a:ext cx="4536000" cy="637960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427984" y="6453336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Портрет Л.П. </a:t>
            </a:r>
            <a:r>
              <a:rPr lang="ru-RU" dirty="0" err="1" smtClean="0"/>
              <a:t>Гриценко</a:t>
            </a:r>
            <a:r>
              <a:rPr lang="ru-RU" dirty="0" smtClean="0"/>
              <a:t>, жены. 1903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ultured.com/images/image_files/64/555_m_narcisse_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16632"/>
            <a:ext cx="5076000" cy="65405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sochinenie-po-kartine.ru/wp-content/uploads/2013/02/Bakst-Lev-Samuilovich-Portret-madam-T.-650x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3"/>
            <a:ext cx="4320000" cy="6126394"/>
          </a:xfrm>
          <a:prstGeom prst="rect">
            <a:avLst/>
          </a:prstGeom>
          <a:noFill/>
        </p:spPr>
      </p:pic>
      <p:pic>
        <p:nvPicPr>
          <p:cNvPr id="44036" name="Picture 4" descr="http://img-fotki.yandex.ru/get/3308/innalove.13/0_9cd5_bf7c476e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32656"/>
            <a:ext cx="4212000" cy="640259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03648" y="6381328"/>
            <a:ext cx="190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Портрет мадам Т.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erov Sel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80728"/>
            <a:ext cx="2095500" cy="2714626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3491880" y="1882701"/>
            <a:ext cx="432048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Валенти́н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Алекса́ндрович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Серо́в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(1865, Санкт-Петербург —1911, Москва) — русский живописец и график, мастер портрета.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img3.goodfon.ru/wallpaper/big/d/1d/valentin-serov-pohischen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620688"/>
            <a:ext cx="5676900" cy="3619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35896" y="4725144"/>
            <a:ext cx="2694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Похищение Европы. 1910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 descr="http://4.bp.blogspot.com/-aGd9WAwvP4Y/UH5VuxD3WdI/AAAAAAAABMc/3ZbAoy0Alsk/s1600/_serov_deti_18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4896000" cy="645912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84168" y="692696"/>
            <a:ext cx="2613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Дети (Саша и Юра). 1899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img-fotki.yandex.ru/get/9168/86441892.547/0_c5612_8f36b645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4356000" cy="65659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148064" y="1340768"/>
            <a:ext cx="243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Портрет Александра </a:t>
            </a:r>
            <a:r>
              <a:rPr lang="en-US" dirty="0" smtClean="0"/>
              <a:t>III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www.hudojnik-impressionist.ru/wp-content/uploads/2016/02/9vser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8137296" cy="6120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6381328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Пётр </a:t>
            </a:r>
            <a:r>
              <a:rPr lang="en-US" dirty="0" smtClean="0"/>
              <a:t>I. 1907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img-fotki.yandex.ru/get/3214/144337373.1f1/0_1182da_d7f9146f_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8856000" cy="506563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87824" y="6021288"/>
            <a:ext cx="297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Пётр </a:t>
            </a:r>
            <a:r>
              <a:rPr lang="en-US" dirty="0" smtClean="0"/>
              <a:t>I</a:t>
            </a:r>
            <a:r>
              <a:rPr lang="ru-RU" dirty="0" smtClean="0"/>
              <a:t> на псовой охоте. 1902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dirty="0"/>
              <a:t>Для живописи модерна характерно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- стремление </a:t>
            </a:r>
            <a:r>
              <a:rPr lang="ru-RU" sz="2000" dirty="0"/>
              <a:t>к созданию самостоятельной художественной </a:t>
            </a:r>
            <a:r>
              <a:rPr lang="ru-RU" sz="2000" dirty="0" smtClean="0"/>
              <a:t>системы;</a:t>
            </a:r>
            <a:br>
              <a:rPr lang="ru-RU" sz="2000" dirty="0" smtClean="0"/>
            </a:br>
            <a:r>
              <a:rPr lang="ru-RU" sz="2000" dirty="0" smtClean="0"/>
              <a:t>- </a:t>
            </a:r>
            <a:r>
              <a:rPr lang="ru-RU" sz="2000" dirty="0"/>
              <a:t>парадоксальное сочетание декоративной условности, орнаментальных «ковровых фонов» и «вылепленных» со скульптурной чёткостью фигур и лиц первого </a:t>
            </a:r>
            <a:r>
              <a:rPr lang="ru-RU" sz="2000" dirty="0" smtClean="0"/>
              <a:t>плана;</a:t>
            </a:r>
            <a:br>
              <a:rPr lang="ru-RU" sz="2000" dirty="0" smtClean="0"/>
            </a:br>
            <a:r>
              <a:rPr lang="ru-RU" sz="2000" dirty="0" smtClean="0"/>
              <a:t>- большие цветовые плоскости; </a:t>
            </a:r>
            <a:br>
              <a:rPr lang="ru-RU" sz="2000" dirty="0" smtClean="0"/>
            </a:br>
            <a:r>
              <a:rPr lang="ru-RU" sz="2000" dirty="0" smtClean="0"/>
              <a:t>- тонкие подчеркнутые нюансы; </a:t>
            </a:r>
            <a:br>
              <a:rPr lang="ru-RU" sz="2000" dirty="0" smtClean="0"/>
            </a:br>
            <a:r>
              <a:rPr lang="ru-RU" sz="2000" dirty="0" smtClean="0"/>
              <a:t>- символика </a:t>
            </a:r>
            <a:r>
              <a:rPr lang="ru-RU" sz="2000" dirty="0"/>
              <a:t>линии и </a:t>
            </a:r>
            <a:r>
              <a:rPr lang="ru-RU" sz="2000" dirty="0" smtClean="0"/>
              <a:t>цвета;</a:t>
            </a:r>
            <a:br>
              <a:rPr lang="ru-RU" sz="2000" dirty="0" smtClean="0"/>
            </a:br>
            <a:r>
              <a:rPr lang="ru-RU" sz="2000" dirty="0" smtClean="0"/>
              <a:t>- темы </a:t>
            </a:r>
            <a:r>
              <a:rPr lang="ru-RU" sz="2000" dirty="0"/>
              <a:t>мировой скорби, смерти, эротики;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- обращение </a:t>
            </a:r>
            <a:r>
              <a:rPr lang="ru-RU" sz="2000" dirty="0"/>
              <a:t>художников к миру тайны, сна, легенды, сказки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https://upload.wikimedia.org/wikipedia/commons/d/d4/SerovElizabethDepartingOnAHu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8640"/>
            <a:ext cx="5760000" cy="650147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88224" y="1484784"/>
            <a:ext cx="2232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Пётр </a:t>
            </a:r>
            <a:r>
              <a:rPr lang="en-US" dirty="0" smtClean="0"/>
              <a:t>II</a:t>
            </a:r>
            <a:r>
              <a:rPr lang="ru-RU" dirty="0" smtClean="0"/>
              <a:t> и цесаревна</a:t>
            </a:r>
            <a:r>
              <a:rPr lang="en-US" dirty="0" smtClean="0"/>
              <a:t> </a:t>
            </a:r>
            <a:r>
              <a:rPr lang="ru-RU" dirty="0" smtClean="0"/>
              <a:t>Елизавета на псовой охоте. 1900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artwall.ru/files/products/poster_p-397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6632"/>
            <a:ext cx="5580000" cy="649194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84168" y="836712"/>
            <a:ext cx="261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Портрет Николая </a:t>
            </a:r>
            <a:r>
              <a:rPr lang="en-US" dirty="0" smtClean="0"/>
              <a:t>II</a:t>
            </a:r>
            <a:r>
              <a:rPr lang="ru-RU" dirty="0" smtClean="0"/>
              <a:t>. 1900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s019.radikal.ru/i612/1203/12/ecf86dea675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5139540" cy="6552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652121" y="76470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Портрет Иды Рубинштейн (Причуды </a:t>
            </a:r>
            <a:r>
              <a:rPr lang="ru-RU" dirty="0" err="1" smtClean="0"/>
              <a:t>Саломеи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upload.wikimedia.org/wikipedia/commons/8/8d/Portrait_of_Princess_Zinaida_Yusupo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6632"/>
            <a:ext cx="4716000" cy="653334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36096" y="692696"/>
            <a:ext cx="304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Портрет З.Н. Юсуповой. 1902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www.hudojnik-peredvijnik.ru/wp-content/uploads/2014/11/ser_pav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5724000" cy="656388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300192" y="836712"/>
            <a:ext cx="2436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Анна Павлова в балете «Сильфиды». 1909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s://upload.wikimedia.org/wikipedia/commons/6/60/Vrubel_1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3286125" cy="49149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95937" y="1268760"/>
            <a:ext cx="4248471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err="1" smtClean="0"/>
              <a:t>Михаи́л</a:t>
            </a:r>
            <a:r>
              <a:rPr lang="ru-RU" b="1" dirty="0" smtClean="0"/>
              <a:t> </a:t>
            </a:r>
            <a:r>
              <a:rPr lang="ru-RU" b="1" dirty="0" err="1" smtClean="0"/>
              <a:t>Алекса́ндрович</a:t>
            </a:r>
            <a:r>
              <a:rPr lang="ru-RU" b="1" dirty="0" smtClean="0"/>
              <a:t> </a:t>
            </a:r>
            <a:r>
              <a:rPr lang="ru-RU" b="1" dirty="0" err="1" smtClean="0"/>
              <a:t>Вру́бель</a:t>
            </a:r>
            <a:r>
              <a:rPr lang="ru-RU" dirty="0" smtClean="0"/>
              <a:t> (1856, Омск,—1910, Санкт-Петербург) — русский художник рубежа XIX—XX веков, работавший практически во всех видах и жанрах изобразительного искусства: живописи, графике, декоративной скульптуре и театральном искусстве.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galleryego.ru/image/avtor/V/Vrubel/V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5400675" cy="30194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24128" y="548680"/>
            <a:ext cx="236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Демон сидящий. 1890</a:t>
            </a:r>
            <a:endParaRPr lang="ru-RU" dirty="0"/>
          </a:p>
        </p:txBody>
      </p:sp>
      <p:pic>
        <p:nvPicPr>
          <p:cNvPr id="6" name="Picture 2" descr="http://cs543100.vk.me/v543100851/c37d/5j-uHhtZTj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212976"/>
            <a:ext cx="5753100" cy="34861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5536" y="6165304"/>
            <a:ext cx="2864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Демон поверженный. 1902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mtdata.ru/u28/photo9CAA/20984046542-0/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6372000" cy="395064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347864" y="479715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Голова Демона. 1890-1891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royalreplica.ru/wa-data/public/shop/products/20/09/920/images/10607/10607.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48680"/>
            <a:ext cx="6667500" cy="4724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5661248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Шестикрылый Серафим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www.tanais.info/vrubel/vrubel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5508000" cy="648159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660232" y="764704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Пан. 1899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41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600" dirty="0" smtClean="0"/>
              <a:t>Величайшие представители </a:t>
            </a:r>
            <a:r>
              <a:rPr lang="ru-RU" sz="3600" b="1" dirty="0" smtClean="0"/>
              <a:t>модерна</a:t>
            </a:r>
            <a:r>
              <a:rPr lang="ru-RU" sz="3600" dirty="0" smtClean="0"/>
              <a:t> в живописи среди художников России – </a:t>
            </a:r>
            <a:r>
              <a:rPr lang="ru-RU" sz="3600" b="1" dirty="0" smtClean="0"/>
              <a:t>Лев </a:t>
            </a:r>
            <a:r>
              <a:rPr lang="ru-RU" sz="3600" b="1" dirty="0" err="1" smtClean="0"/>
              <a:t>Бакст</a:t>
            </a:r>
            <a:r>
              <a:rPr lang="ru-RU" sz="3600" b="1" dirty="0" smtClean="0"/>
              <a:t>, Валентин Серов, Михаил Врубель, Константин Сомов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img0.liveinternet.ru/images/attach/c/1/53/846/53846517_vrubel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88640"/>
            <a:ext cx="5940000" cy="6447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www.wroubel.ru/cms.ashx?imageid=84da5a02-172a-495d-b403-fdd3e8a8b9e6&amp;req=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620688"/>
            <a:ext cx="6667500" cy="34766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31640" y="479715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Сирень. 1900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img-fotki.yandex.ru/get/5405/svetikhr.fe/0_46015_4ee73fb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0"/>
            <a:ext cx="4176000" cy="668718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148064" y="1196752"/>
            <a:ext cx="2176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Роза в стакане. 1904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photopoint.com.ua/wp-content/uploads/2014/12/Romeo-i-Dzhuletta-Mikhail-Vrubel-1895-1896-god-910x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6632"/>
            <a:ext cx="6300000" cy="623067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652534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Ромео и Джульетта.1895-1896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rudocs.exdat.com/pars_docs/tw_refs/310/309568/309568_html_m6d411bf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76672"/>
            <a:ext cx="7267575" cy="5353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43608" y="6093296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Портрет сына. 1902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4.bp.blogspot.com/-2TEx9kpy9OI/UMJK9YlOnoI/AAAAAAAADu8/HAThbwOaea8/s640/0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32656"/>
            <a:ext cx="4448175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allpainters.ru/img/stories/paintings/piet-18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20688"/>
            <a:ext cx="6800850" cy="4905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s://img-fotki.yandex.ru/get/4201/96386024.39d/0_11f048_cbdc7cfa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6632"/>
            <a:ext cx="4464000" cy="65770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64088" y="908720"/>
            <a:ext cx="32403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Царевна –Лебедь. 1900 </a:t>
            </a:r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i="1" dirty="0"/>
              <a:t>Дали слепы, дни </a:t>
            </a:r>
            <a:r>
              <a:rPr lang="ru-RU" i="1" dirty="0" err="1"/>
              <a:t>безгневны</a:t>
            </a:r>
            <a:r>
              <a:rPr lang="ru-RU" i="1" dirty="0"/>
              <a:t>, </a:t>
            </a:r>
            <a:r>
              <a:rPr lang="ru-RU" i="1" dirty="0" err="1"/>
              <a:t>Cомкнуты</a:t>
            </a:r>
            <a:r>
              <a:rPr lang="ru-RU" i="1" dirty="0"/>
              <a:t> уста. </a:t>
            </a:r>
            <a:endParaRPr lang="ru-RU" i="1" dirty="0" smtClean="0"/>
          </a:p>
          <a:p>
            <a:pPr algn="ctr"/>
            <a:r>
              <a:rPr lang="ru-RU" i="1" dirty="0" smtClean="0"/>
              <a:t>В </a:t>
            </a:r>
            <a:r>
              <a:rPr lang="ru-RU" i="1" dirty="0"/>
              <a:t>непробудном сне царевны Синева пуста. </a:t>
            </a:r>
            <a:endParaRPr lang="ru-RU" i="1" dirty="0" smtClean="0"/>
          </a:p>
          <a:p>
            <a:pPr algn="ctr"/>
            <a:r>
              <a:rPr lang="ru-RU" i="1" dirty="0" smtClean="0"/>
              <a:t>Что </a:t>
            </a:r>
            <a:r>
              <a:rPr lang="ru-RU" i="1" dirty="0"/>
              <a:t>мгновенные бессилья? Время - легкий дым... </a:t>
            </a:r>
            <a:endParaRPr lang="ru-RU" i="1" dirty="0" smtClean="0"/>
          </a:p>
          <a:p>
            <a:pPr algn="ctr"/>
            <a:r>
              <a:rPr lang="ru-RU" i="1" dirty="0" smtClean="0"/>
              <a:t>Мы </a:t>
            </a:r>
            <a:r>
              <a:rPr lang="ru-RU" i="1" dirty="0"/>
              <a:t>опять расплещем крылья, </a:t>
            </a:r>
            <a:r>
              <a:rPr lang="ru-RU" i="1" dirty="0" err="1"/>
              <a:t>Cнова</a:t>
            </a:r>
            <a:r>
              <a:rPr lang="ru-RU" i="1" dirty="0"/>
              <a:t> полетим! </a:t>
            </a:r>
            <a:endParaRPr lang="ru-RU" i="1" dirty="0" smtClean="0"/>
          </a:p>
          <a:p>
            <a:pPr algn="ctr"/>
            <a:r>
              <a:rPr lang="ru-RU" i="1" dirty="0" smtClean="0"/>
              <a:t>И </a:t>
            </a:r>
            <a:r>
              <a:rPr lang="ru-RU" i="1" dirty="0"/>
              <a:t>опять, в безумной смене </a:t>
            </a:r>
            <a:endParaRPr lang="ru-RU" i="1" dirty="0" smtClean="0"/>
          </a:p>
          <a:p>
            <a:pPr algn="ctr"/>
            <a:r>
              <a:rPr lang="ru-RU" i="1" dirty="0" smtClean="0"/>
              <a:t>Рассекая </a:t>
            </a:r>
            <a:r>
              <a:rPr lang="ru-RU" i="1" dirty="0"/>
              <a:t>твердь, </a:t>
            </a:r>
            <a:endParaRPr lang="ru-RU" i="1" dirty="0" smtClean="0"/>
          </a:p>
          <a:p>
            <a:pPr algn="ctr"/>
            <a:r>
              <a:rPr lang="ru-RU" i="1" dirty="0" smtClean="0"/>
              <a:t>Встретим </a:t>
            </a:r>
            <a:r>
              <a:rPr lang="ru-RU" i="1" dirty="0"/>
              <a:t>новый вихрь видений, </a:t>
            </a:r>
            <a:endParaRPr lang="ru-RU" i="1" dirty="0" smtClean="0"/>
          </a:p>
          <a:p>
            <a:pPr algn="ctr"/>
            <a:r>
              <a:rPr lang="ru-RU" i="1" dirty="0" smtClean="0"/>
              <a:t>Встретим </a:t>
            </a:r>
            <a:r>
              <a:rPr lang="ru-RU" i="1" dirty="0"/>
              <a:t>жизнь и смерть</a:t>
            </a:r>
            <a:r>
              <a:rPr lang="ru-RU" i="1" dirty="0" smtClean="0"/>
              <a:t>!</a:t>
            </a:r>
          </a:p>
          <a:p>
            <a:pPr algn="ctr"/>
            <a:r>
              <a:rPr lang="ru-RU" i="1" dirty="0" smtClean="0"/>
              <a:t>А. Блок - Врубелю</a:t>
            </a: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vrubel-world.ru/img/vrubel-graphic/lermontov-dem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6632"/>
            <a:ext cx="4911725" cy="6552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508105" y="1340768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Иллюстрация к поэме М.Ю. Лермонтова «Демон». Тамара и Демон. 1890</a:t>
            </a: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s://upload.wikimedia.org/wikipedia/commons/4/4f/Konstantin_Som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6632"/>
            <a:ext cx="4608000" cy="65606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20072" y="980728"/>
            <a:ext cx="3528392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err="1" smtClean="0"/>
              <a:t>Константи́н</a:t>
            </a:r>
            <a:r>
              <a:rPr lang="ru-RU" b="1" dirty="0" smtClean="0"/>
              <a:t> </a:t>
            </a:r>
            <a:r>
              <a:rPr lang="ru-RU" b="1" dirty="0" err="1" smtClean="0"/>
              <a:t>Андре́евич</a:t>
            </a:r>
            <a:r>
              <a:rPr lang="ru-RU" b="1" dirty="0" smtClean="0"/>
              <a:t> </a:t>
            </a:r>
            <a:r>
              <a:rPr lang="ru-RU" b="1" dirty="0" err="1" smtClean="0"/>
              <a:t>Со́мов</a:t>
            </a:r>
            <a:r>
              <a:rPr lang="ru-RU" dirty="0" smtClean="0"/>
              <a:t> (1869, Санкт-Петербург —1939, Париж) — русский живописец и график, мастер портрета и пейзажа, иллюстратор, один из основателей общества «Мир искусства» и одноименного журнала.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s://upload.wikimedia.org/wikipedia/commons/0/00/Bakst_sel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3600000" cy="6238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44008" y="476672"/>
            <a:ext cx="4032448" cy="420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err="1" smtClean="0"/>
              <a:t>Лео́н</a:t>
            </a:r>
            <a:r>
              <a:rPr lang="ru-RU" b="1" dirty="0" smtClean="0"/>
              <a:t> </a:t>
            </a:r>
            <a:r>
              <a:rPr lang="ru-RU" b="1" dirty="0" err="1" smtClean="0"/>
              <a:t>Само́йлович</a:t>
            </a:r>
            <a:r>
              <a:rPr lang="ru-RU" b="1" dirty="0" smtClean="0"/>
              <a:t> </a:t>
            </a:r>
            <a:r>
              <a:rPr lang="ru-RU" b="1" dirty="0" err="1" smtClean="0"/>
              <a:t>Бакст</a:t>
            </a:r>
            <a:r>
              <a:rPr lang="ru-RU" dirty="0" smtClean="0"/>
              <a:t> (настоящее имя — </a:t>
            </a:r>
            <a:r>
              <a:rPr lang="ru-RU" b="1" dirty="0" err="1" smtClean="0"/>
              <a:t>Лейба</a:t>
            </a:r>
            <a:r>
              <a:rPr lang="ru-RU" b="1" dirty="0" smtClean="0"/>
              <a:t> </a:t>
            </a:r>
            <a:r>
              <a:rPr lang="ru-RU" b="1" dirty="0" err="1" smtClean="0"/>
              <a:t>Ха́им</a:t>
            </a:r>
            <a:r>
              <a:rPr lang="ru-RU" b="1" dirty="0" smtClean="0"/>
              <a:t> </a:t>
            </a:r>
            <a:r>
              <a:rPr lang="ru-RU" b="1" dirty="0" err="1" smtClean="0"/>
              <a:t>Изра́илевич</a:t>
            </a:r>
            <a:r>
              <a:rPr lang="ru-RU" b="1" dirty="0" smtClean="0"/>
              <a:t> Розенберг</a:t>
            </a:r>
            <a:r>
              <a:rPr lang="ru-RU" dirty="0" smtClean="0"/>
              <a:t> , 1866 —1924) — русский художник, сценограф, книжный иллюстратор, мастер станковой живописи и театральной графики, один из виднейших деятелей объединения «Мир искусства» и театрально-художественных проектов С. П. Дягилева.</a:t>
            </a: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art-russia-europe.narod.ru/img/somov/da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6819900" cy="63341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64289" y="515719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Дама в голубом. 1897-1900</a:t>
            </a:r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://www.ljplus.ru/img4/m/a/marinni/Spyatshaya-molodaya-zhentshina.-19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784000" cy="6271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img-fotki.yandex.ru/get/5805/251413519.e6/0_5060b7_e5bb93f2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7620000" cy="6048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img0.liveinternet.ru/images/attach/c/0/45/879/45879081_image0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0"/>
            <a:ext cx="5143500" cy="66579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24128" y="1052736"/>
            <a:ext cx="2337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Арлекин и дама. 1921</a:t>
            </a:r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76056" y="1196752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Наташа Нестерова на садовой скамейке. 1914</a:t>
            </a:r>
            <a:endParaRPr lang="ru-RU" dirty="0"/>
          </a:p>
        </p:txBody>
      </p:sp>
      <p:pic>
        <p:nvPicPr>
          <p:cNvPr id="107526" name="Picture 6" descr="http://msalisa.ru/wp-content/uploads/2012/01/natasha-nesterova-na-sadovoj-skame-.-som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4857750" cy="5057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www.artscroll.ru/Images/2008/s/Somov%20Konstantin%20Andreevich/000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5364000" cy="66495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12160" y="692696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Портрет Александры Левченко. 1934</a:t>
            </a:r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gallerix.ru/pic/Somov/image/glrx-16508275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88640"/>
            <a:ext cx="7620000" cy="6429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artscroll.ru/Images/2008d/s/Somov%20Konstantin%20Andreevich/000225_dis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836712"/>
            <a:ext cx="5905500" cy="38481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91680" y="508518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Фигуры в парке</a:t>
            </a:r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www.artscroll.ru/Images/2008/s/Somov%20Konstantin%20Andreevich/000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0"/>
            <a:ext cx="5457825" cy="68484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308304" y="638132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Дама у пруда</a:t>
            </a:r>
            <a:endParaRPr lang="ru-R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artscroll.ru/Images/2008/s/Somov%20Konstantin%20Andreevich/00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0"/>
            <a:ext cx="5133975" cy="68484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96136" y="908720"/>
            <a:ext cx="23762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     Волшебница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ebstarco.narod.ru/union/big/images/bak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5652000" cy="63795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300192" y="692696"/>
            <a:ext cx="1030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Элизиум</a:t>
            </a:r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www.artscroll.ru/Images/2008d/s/Somov%20Konstantin%20Andreevich/000049_dis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932000" cy="654263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580112" y="980728"/>
            <a:ext cx="319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Дама, снимающая маску. 1906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img1.liveinternet.ru/images/attach/b/4/103/9/103009211_L_Bakst_Portret_Z_N_Gippius_1906_g_Bumaga_past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4791075" cy="5715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652120" y="836712"/>
            <a:ext cx="281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Портрет З.Н. Гиппиус. 1906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dic.academic.ru/pictures/enc_pictures/140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6632"/>
            <a:ext cx="6696000" cy="6505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://s58.radikal.ru/i161/1105/84/7b53417e765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4664"/>
            <a:ext cx="7620000" cy="6000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bibliotekar.ru/kBakst/8.files/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60648"/>
            <a:ext cx="7286625" cy="614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447</Words>
  <Application>Microsoft Office PowerPoint</Application>
  <PresentationFormat>Экран (4:3)</PresentationFormat>
  <Paragraphs>120</Paragraphs>
  <Slides>50</Slides>
  <Notes>50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Презентация PowerPoint</vt:lpstr>
      <vt:lpstr>Для живописи модерна характерно  - стремление к созданию самостоятельной художественной системы; - парадоксальное сочетание декоративной условности, орнаментальных «ковровых фонов» и «вылепленных» со скульптурной чёткостью фигур и лиц первого плана; - большие цветовые плоскости;  - тонкие подчеркнутые нюансы;  - символика линии и цвета; - темы мировой скорби, смерти, эротики;  - обращение художников к миру тайны, сна, легенды, сказки </vt:lpstr>
      <vt:lpstr>Величайшие представители модерна в живописи среди художников России – Лев Бакст, Валентин Серов, Михаил Врубель, Константин Сомов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Протасова</cp:lastModifiedBy>
  <cp:revision>20</cp:revision>
  <dcterms:created xsi:type="dcterms:W3CDTF">2016-04-15T17:52:15Z</dcterms:created>
  <dcterms:modified xsi:type="dcterms:W3CDTF">2017-10-25T01:19:00Z</dcterms:modified>
</cp:coreProperties>
</file>