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56" autoAdjust="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28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57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9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46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6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70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46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17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45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02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0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44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F0D4CD6-33D4-424D-A5E2-6B31568A6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75D8972-B141-4145-956E-6BF400E90B4C}"/>
              </a:ext>
            </a:extLst>
          </p:cNvPr>
          <p:cNvSpPr/>
          <p:nvPr/>
        </p:nvSpPr>
        <p:spPr>
          <a:xfrm>
            <a:off x="857224" y="848112"/>
            <a:ext cx="7603208" cy="15807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92943" y="1076910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Тренировочный   тест для подготовки к ОГЭ 2022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Задание 7. Анализ средств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выразительности речи.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4986993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Подготовила тест-тренажёр учитель русского языка и литературы МБОУ «СОШ №24 имени В.Г.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Столля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Шуваева Р.В.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AED6A2B-10FF-4E39-903A-FF40336F48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594549"/>
            <a:ext cx="2743200" cy="1666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02D366B-99B1-4FD6-88E9-1DD22379C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64381" y="150345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Орфографический анализ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EC99AD-47A4-484A-B464-688714E476FC}"/>
              </a:ext>
            </a:extLst>
          </p:cNvPr>
          <p:cNvSpPr txBox="1"/>
          <p:nvPr/>
        </p:nvSpPr>
        <p:spPr>
          <a:xfrm>
            <a:off x="323528" y="584071"/>
            <a:ext cx="8643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средством выразительности является     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фразеологизм.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7210D7B-CC7B-4C80-96FE-22DB79753A37}"/>
              </a:ext>
            </a:extLst>
          </p:cNvPr>
          <p:cNvSpPr/>
          <p:nvPr/>
        </p:nvSpPr>
        <p:spPr>
          <a:xfrm>
            <a:off x="467544" y="1293635"/>
            <a:ext cx="482453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1.На носилках, укрытые серыми одеялами, лежали люди.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060C4649-42F8-4F2C-9786-7B385605CF79}"/>
              </a:ext>
            </a:extLst>
          </p:cNvPr>
          <p:cNvSpPr/>
          <p:nvPr/>
        </p:nvSpPr>
        <p:spPr>
          <a:xfrm>
            <a:off x="5946228" y="1484784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56C241D-12D4-4505-8422-A08D3336D373}"/>
              </a:ext>
            </a:extLst>
          </p:cNvPr>
          <p:cNvSpPr/>
          <p:nvPr/>
        </p:nvSpPr>
        <p:spPr>
          <a:xfrm>
            <a:off x="467544" y="2397261"/>
            <a:ext cx="4824536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2.Я посмотрел на эту женщину, и мне стало страшно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17BA644-9BCD-4801-8BB6-3659C2412149}"/>
              </a:ext>
            </a:extLst>
          </p:cNvPr>
          <p:cNvSpPr/>
          <p:nvPr/>
        </p:nvSpPr>
        <p:spPr>
          <a:xfrm>
            <a:off x="5946228" y="2462263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3B6219A-5026-46EC-8278-85179C17AA52}"/>
              </a:ext>
            </a:extLst>
          </p:cNvPr>
          <p:cNvSpPr/>
          <p:nvPr/>
        </p:nvSpPr>
        <p:spPr>
          <a:xfrm>
            <a:off x="470180" y="3212855"/>
            <a:ext cx="4821899" cy="8234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Пойдем вниз, но я никак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глаз от женщины: вдруг она правда бросится вниз.</a:t>
            </a:r>
          </a:p>
          <a:p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0F2F6F5-0A22-487C-A3D1-227DE3025C1B}"/>
              </a:ext>
            </a:extLst>
          </p:cNvPr>
          <p:cNvSpPr/>
          <p:nvPr/>
        </p:nvSpPr>
        <p:spPr>
          <a:xfrm>
            <a:off x="467544" y="5506762"/>
            <a:ext cx="4821898" cy="72515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Внизу эшелон снова показался мне муравейником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D08D573-1AD2-431B-8246-5A2E1066CE74}"/>
              </a:ext>
            </a:extLst>
          </p:cNvPr>
          <p:cNvSpPr/>
          <p:nvPr/>
        </p:nvSpPr>
        <p:spPr>
          <a:xfrm>
            <a:off x="467544" y="4320659"/>
            <a:ext cx="4821898" cy="69998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Теперь мне всё было понятно, всё</a:t>
            </a:r>
            <a:endParaRPr lang="ru-RU" dirty="0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6FB44E46-8242-4E67-8517-4F31FEE4CD88}"/>
              </a:ext>
            </a:extLst>
          </p:cNvPr>
          <p:cNvSpPr/>
          <p:nvPr/>
        </p:nvSpPr>
        <p:spPr>
          <a:xfrm>
            <a:off x="5946228" y="3352400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AD690852-F047-4B7A-A741-5B6106C14B56}"/>
              </a:ext>
            </a:extLst>
          </p:cNvPr>
          <p:cNvSpPr/>
          <p:nvPr/>
        </p:nvSpPr>
        <p:spPr>
          <a:xfrm>
            <a:off x="5946228" y="5623627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1310BF7B-A2D1-4BA6-9122-70CEA30E4B18}"/>
              </a:ext>
            </a:extLst>
          </p:cNvPr>
          <p:cNvSpPr/>
          <p:nvPr/>
        </p:nvSpPr>
        <p:spPr>
          <a:xfrm>
            <a:off x="5946228" y="4320660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F3D09B-5871-4CD3-B40C-312F7A79ABC0}"/>
              </a:ext>
            </a:extLst>
          </p:cNvPr>
          <p:cNvSpPr txBox="1"/>
          <p:nvPr/>
        </p:nvSpPr>
        <p:spPr>
          <a:xfrm>
            <a:off x="3197773" y="3180886"/>
            <a:ext cx="245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мог оторвать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2E4EC2-6F72-481E-92D6-7E73BE552936}"/>
              </a:ext>
            </a:extLst>
          </p:cNvPr>
          <p:cNvSpPr txBox="1"/>
          <p:nvPr/>
        </p:nvSpPr>
        <p:spPr>
          <a:xfrm>
            <a:off x="4139952" y="44859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</a:t>
            </a:r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9C9847-DE21-4BF7-BCC1-863DAE59CE1E}"/>
              </a:ext>
            </a:extLst>
          </p:cNvPr>
          <p:cNvSpPr txBox="1"/>
          <p:nvPr/>
        </p:nvSpPr>
        <p:spPr>
          <a:xfrm>
            <a:off x="677493" y="470970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последней капельки.</a:t>
            </a:r>
            <a:endParaRPr lang="ru-RU" dirty="0"/>
          </a:p>
        </p:txBody>
      </p:sp>
      <p:sp>
        <p:nvSpPr>
          <p:cNvPr id="24" name="Управляющая кнопка: &quot;Вперед&quot; или &quot;Следующий&quot; 2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F18C610-575C-42BC-AFF9-A48C1969B85F}"/>
              </a:ext>
            </a:extLst>
          </p:cNvPr>
          <p:cNvSpPr/>
          <p:nvPr/>
        </p:nvSpPr>
        <p:spPr>
          <a:xfrm>
            <a:off x="8100392" y="6237312"/>
            <a:ext cx="1043608" cy="604639"/>
          </a:xfrm>
          <a:prstGeom prst="actionButtonForwardNex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20" grpId="0" animBg="1"/>
      <p:bldP spid="21" grpId="0" animBg="1"/>
      <p:bldP spid="22" grpId="0" animBg="1"/>
      <p:bldP spid="14" grpId="0"/>
      <p:bldP spid="18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6672B36-7D93-4EF4-A7B3-B7D287217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9144" y="509102"/>
            <a:ext cx="8061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средством          выразительности является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сравнение.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F1F998-1971-4B1B-9FA9-111FC27FAC5A}"/>
              </a:ext>
            </a:extLst>
          </p:cNvPr>
          <p:cNvSpPr/>
          <p:nvPr/>
        </p:nvSpPr>
        <p:spPr>
          <a:xfrm>
            <a:off x="467543" y="1329848"/>
            <a:ext cx="4752529" cy="79928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Все они стояли здесь: Катя, пушистая,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	           ,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курносая Верка, с розовыми, словно полированными щеками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D959FBE-FBF3-4D10-9EC0-DD8381FB3AFD}"/>
              </a:ext>
            </a:extLst>
          </p:cNvPr>
          <p:cNvSpPr/>
          <p:nvPr/>
        </p:nvSpPr>
        <p:spPr>
          <a:xfrm>
            <a:off x="467542" y="2307653"/>
            <a:ext cx="4752529" cy="79928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А Танюшка щебетала,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«Ты на всё лето приехал?»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BDFF327-B485-4258-A31C-C3588CA64A4B}"/>
              </a:ext>
            </a:extLst>
          </p:cNvPr>
          <p:cNvSpPr/>
          <p:nvPr/>
        </p:nvSpPr>
        <p:spPr>
          <a:xfrm>
            <a:off x="467542" y="3356992"/>
            <a:ext cx="4752529" cy="7324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Светлана поглядела 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Аниску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 любопытством.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C5F1731-F18F-4FE6-8CB0-CD07E7C7E3D0}"/>
              </a:ext>
            </a:extLst>
          </p:cNvPr>
          <p:cNvSpPr/>
          <p:nvPr/>
        </p:nvSpPr>
        <p:spPr>
          <a:xfrm>
            <a:off x="467542" y="4270623"/>
            <a:ext cx="4752528" cy="9576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4.Аниска вдруг почувствовала, что сердце у неё большое-большое, во  всю  грудь, и оно всё такое живое и тёплое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C4314-0CAC-498B-A119-53108E25BE95}"/>
              </a:ext>
            </a:extLst>
          </p:cNvPr>
          <p:cNvSpPr/>
          <p:nvPr/>
        </p:nvSpPr>
        <p:spPr>
          <a:xfrm>
            <a:off x="467542" y="5409484"/>
            <a:ext cx="4752528" cy="99164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Глаза засветились,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в них заглянет  солнце.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9F43577B-E692-4AF8-B9C9-6B551A75F165}"/>
              </a:ext>
            </a:extLst>
          </p:cNvPr>
          <p:cNvSpPr/>
          <p:nvPr/>
        </p:nvSpPr>
        <p:spPr>
          <a:xfrm>
            <a:off x="5939543" y="1400169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D8357379-33AF-48EA-BE6D-2C121DAB1FCC}"/>
              </a:ext>
            </a:extLst>
          </p:cNvPr>
          <p:cNvSpPr/>
          <p:nvPr/>
        </p:nvSpPr>
        <p:spPr>
          <a:xfrm>
            <a:off x="5939543" y="2391907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96A8101D-136E-4874-9E86-ED55B7950ECE}"/>
              </a:ext>
            </a:extLst>
          </p:cNvPr>
          <p:cNvSpPr/>
          <p:nvPr/>
        </p:nvSpPr>
        <p:spPr>
          <a:xfrm>
            <a:off x="5939543" y="3427987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B9CF4893-B62E-4D66-97EC-19DEF93153BA}"/>
              </a:ext>
            </a:extLst>
          </p:cNvPr>
          <p:cNvSpPr/>
          <p:nvPr/>
        </p:nvSpPr>
        <p:spPr>
          <a:xfrm>
            <a:off x="5939543" y="4469503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7F382146-633F-46AC-B1E1-B1E7E9CAAE27}"/>
              </a:ext>
            </a:extLst>
          </p:cNvPr>
          <p:cNvSpPr/>
          <p:nvPr/>
        </p:nvSpPr>
        <p:spPr>
          <a:xfrm>
            <a:off x="5939543" y="5566727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E5E083-2F74-403A-82EF-305CF3650F4F}"/>
              </a:ext>
            </a:extLst>
          </p:cNvPr>
          <p:cNvSpPr txBox="1"/>
          <p:nvPr/>
        </p:nvSpPr>
        <p:spPr>
          <a:xfrm>
            <a:off x="539552" y="1284059"/>
            <a:ext cx="4780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							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одуванчик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34100D-E1EE-426E-84AD-5621B8BF35C5}"/>
              </a:ext>
            </a:extLst>
          </p:cNvPr>
          <p:cNvSpPr txBox="1"/>
          <p:nvPr/>
        </p:nvSpPr>
        <p:spPr>
          <a:xfrm>
            <a:off x="2930015" y="2388865"/>
            <a:ext cx="1353953" cy="375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как воробей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943599-A141-4EF3-AA4C-CF5AD1F0F7D7}"/>
              </a:ext>
            </a:extLst>
          </p:cNvPr>
          <p:cNvSpPr txBox="1"/>
          <p:nvPr/>
        </p:nvSpPr>
        <p:spPr>
          <a:xfrm>
            <a:off x="2558814" y="5588006"/>
            <a:ext cx="2013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как вода в озере</a:t>
            </a:r>
            <a:endParaRPr lang="ru-RU" dirty="0"/>
          </a:p>
        </p:txBody>
      </p:sp>
      <p:sp>
        <p:nvSpPr>
          <p:cNvPr id="9" name="Управляющая кнопка: &quot;Вперед&quot; или &quot;Следующий&quot; 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7328779-6686-4D47-AED1-1BBD78EEF6DB}"/>
              </a:ext>
            </a:extLst>
          </p:cNvPr>
          <p:cNvSpPr/>
          <p:nvPr/>
        </p:nvSpPr>
        <p:spPr>
          <a:xfrm>
            <a:off x="8100392" y="6237312"/>
            <a:ext cx="1043608" cy="604639"/>
          </a:xfrm>
          <a:prstGeom prst="actionButtonForwardNex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A05EB4C-D714-4361-B1E0-29A43DEB0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332657"/>
            <a:ext cx="8319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средством выразительности речи является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</a:p>
          <a:p>
            <a:endParaRPr lang="ru-RU" sz="2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8C1D8A0-3CEB-44C9-BA34-03D514BDAC4B}"/>
              </a:ext>
            </a:extLst>
          </p:cNvPr>
          <p:cNvSpPr/>
          <p:nvPr/>
        </p:nvSpPr>
        <p:spPr>
          <a:xfrm>
            <a:off x="467544" y="1124744"/>
            <a:ext cx="4752528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1.Когда Сеня блуждал по                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знаменитых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известных всем  с малолетства, Ваня страдал.</a:t>
            </a:r>
          </a:p>
          <a:p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9AEBB60-4198-4162-9822-121C11A4E6A8}"/>
              </a:ext>
            </a:extLst>
          </p:cNvPr>
          <p:cNvSpPr/>
          <p:nvPr/>
        </p:nvSpPr>
        <p:spPr>
          <a:xfrm>
            <a:off x="467544" y="2436743"/>
            <a:ext cx="4752528" cy="7664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2.Ему казалось, что любые                            к людям как бы за его, Сенькин, счёт.</a:t>
            </a:r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2048A84-B541-48B7-B955-8C801E54BB59}"/>
              </a:ext>
            </a:extLst>
          </p:cNvPr>
          <p:cNvSpPr/>
          <p:nvPr/>
        </p:nvSpPr>
        <p:spPr>
          <a:xfrm>
            <a:off x="464578" y="3386991"/>
            <a:ext cx="4752528" cy="8957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На большой перемене мы с директором в опустевшем классе стали      	</a:t>
            </a: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голубкинской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15FCA4F-B9EB-47E0-871F-3958CCBFF008}"/>
              </a:ext>
            </a:extLst>
          </p:cNvPr>
          <p:cNvSpPr/>
          <p:nvPr/>
        </p:nvSpPr>
        <p:spPr>
          <a:xfrm>
            <a:off x="467544" y="4385308"/>
            <a:ext cx="4752528" cy="105447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457200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Мне стало ясно, зачем он появился в окне: мы должны были поверить, что он способен на всё!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3FCDD5A-C6B4-4034-9249-57DE9E1FF1E5}"/>
              </a:ext>
            </a:extLst>
          </p:cNvPr>
          <p:cNvSpPr/>
          <p:nvPr/>
        </p:nvSpPr>
        <p:spPr>
          <a:xfrm>
            <a:off x="467544" y="5668093"/>
            <a:ext cx="4749562" cy="83274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5.Мне не хотелось, чтоб он считал меня уж слишком наивной и думал, что я поверил его признанию, произнесённому с подоконника.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34F66502-41E4-4B3C-9159-00720E1B1298}"/>
              </a:ext>
            </a:extLst>
          </p:cNvPr>
          <p:cNvSpPr/>
          <p:nvPr/>
        </p:nvSpPr>
        <p:spPr>
          <a:xfrm>
            <a:off x="5940152" y="1348319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D1C61FA7-184C-462E-AE23-4F9E445BFB79}"/>
              </a:ext>
            </a:extLst>
          </p:cNvPr>
          <p:cNvSpPr/>
          <p:nvPr/>
        </p:nvSpPr>
        <p:spPr>
          <a:xfrm>
            <a:off x="5940152" y="2549120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912DE705-4191-4D1A-896B-9A553F075194}"/>
              </a:ext>
            </a:extLst>
          </p:cNvPr>
          <p:cNvSpPr/>
          <p:nvPr/>
        </p:nvSpPr>
        <p:spPr>
          <a:xfrm>
            <a:off x="5938836" y="3498259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8CB92C67-D916-4BED-B3A0-F5017F619052}"/>
              </a:ext>
            </a:extLst>
          </p:cNvPr>
          <p:cNvSpPr/>
          <p:nvPr/>
        </p:nvSpPr>
        <p:spPr>
          <a:xfrm>
            <a:off x="5938836" y="4641701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204EC2CC-E005-4155-BD1D-F70486A7FA73}"/>
              </a:ext>
            </a:extLst>
          </p:cNvPr>
          <p:cNvSpPr/>
          <p:nvPr/>
        </p:nvSpPr>
        <p:spPr>
          <a:xfrm>
            <a:off x="5938836" y="5753868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F63424-DCD3-4E3D-B5C3-95BF8366234D}"/>
              </a:ext>
            </a:extLst>
          </p:cNvPr>
          <p:cNvSpPr txBox="1"/>
          <p:nvPr/>
        </p:nvSpPr>
        <p:spPr>
          <a:xfrm>
            <a:off x="3024730" y="3386991"/>
            <a:ext cx="1590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пробиваться 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5B13C4-2093-40DC-A49B-B3AD71FD3B01}"/>
              </a:ext>
            </a:extLst>
          </p:cNvPr>
          <p:cNvSpPr txBox="1"/>
          <p:nvPr/>
        </p:nvSpPr>
        <p:spPr>
          <a:xfrm>
            <a:off x="3131840" y="250218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удачи приходят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FC7282-0188-484C-B13B-7E8DA120F901}"/>
              </a:ext>
            </a:extLst>
          </p:cNvPr>
          <p:cNvSpPr txBox="1"/>
          <p:nvPr/>
        </p:nvSpPr>
        <p:spPr>
          <a:xfrm>
            <a:off x="1843609" y="391336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совести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49E700-6951-48E5-9239-B60992117F42}"/>
              </a:ext>
            </a:extLst>
          </p:cNvPr>
          <p:cNvSpPr txBox="1"/>
          <p:nvPr/>
        </p:nvSpPr>
        <p:spPr>
          <a:xfrm>
            <a:off x="1751929" y="14763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четверостиший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E4CAD-9E19-4D87-A07E-6C3FC7188C07}"/>
              </a:ext>
            </a:extLst>
          </p:cNvPr>
          <p:cNvSpPr txBox="1"/>
          <p:nvPr/>
        </p:nvSpPr>
        <p:spPr>
          <a:xfrm>
            <a:off x="2970076" y="1189067"/>
            <a:ext cx="13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лабиринтам</a:t>
            </a:r>
          </a:p>
        </p:txBody>
      </p:sp>
      <p:sp>
        <p:nvSpPr>
          <p:cNvPr id="23" name="Управляющая кнопка: &quot;Вперед&quot; или &quot;Следующий&quot;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F9C0846-2E44-4746-BEBF-77ED30BE6169}"/>
              </a:ext>
            </a:extLst>
          </p:cNvPr>
          <p:cNvSpPr/>
          <p:nvPr/>
        </p:nvSpPr>
        <p:spPr>
          <a:xfrm>
            <a:off x="8100392" y="6237312"/>
            <a:ext cx="1043608" cy="604639"/>
          </a:xfrm>
          <a:prstGeom prst="actionButtonForwardNex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CFFAD98-1C71-4D50-8F72-790CE50C3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349401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средством выразительности речи является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перифраз.</a:t>
            </a:r>
          </a:p>
          <a:p>
            <a:pPr algn="ctr"/>
            <a:endParaRPr lang="ru-RU" sz="20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AC2C835-5117-4CA7-A54D-59835183ACE2}"/>
              </a:ext>
            </a:extLst>
          </p:cNvPr>
          <p:cNvSpPr/>
          <p:nvPr/>
        </p:nvSpPr>
        <p:spPr>
          <a:xfrm>
            <a:off x="428596" y="1156874"/>
            <a:ext cx="4810964" cy="10156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Вот так я попала в свой первый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Крутовскую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начальную школу, хозяйкой которой была Надежда Ивановна.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C329095-F611-41B1-9F01-7E5CEDD4452C}"/>
              </a:ext>
            </a:extLst>
          </p:cNvPr>
          <p:cNvSpPr/>
          <p:nvPr/>
        </p:nvSpPr>
        <p:spPr>
          <a:xfrm>
            <a:off x="428596" y="2442899"/>
            <a:ext cx="4810964" cy="7664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.Она была членом каждой деревенской  все домашние секреты , привычки и традиции.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5D27EAC-8CBF-4321-9ECD-083DE4E4CDE5}"/>
              </a:ext>
            </a:extLst>
          </p:cNvPr>
          <p:cNvSpPr/>
          <p:nvPr/>
        </p:nvSpPr>
        <p:spPr>
          <a:xfrm>
            <a:off x="428596" y="3396710"/>
            <a:ext cx="4810964" cy="7664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3.Некоторые ребята никогда не пробовали этого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A0FDB74-39D3-4308-8B66-FE372977FAF2}"/>
              </a:ext>
            </a:extLst>
          </p:cNvPr>
          <p:cNvSpPr/>
          <p:nvPr/>
        </p:nvSpPr>
        <p:spPr>
          <a:xfrm>
            <a:off x="428596" y="4292412"/>
            <a:ext cx="4810964" cy="10149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4.Надежда Ивановна доставала со шкафа огромную коробку с драгоценными ёлочными игрушками.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B55468CC-99CF-4827-AD3B-FBA4AC840A59}"/>
              </a:ext>
            </a:extLst>
          </p:cNvPr>
          <p:cNvSpPr/>
          <p:nvPr/>
        </p:nvSpPr>
        <p:spPr>
          <a:xfrm>
            <a:off x="428596" y="5506858"/>
            <a:ext cx="4810964" cy="100789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5.Много лет спустя искренне радовалась она моему решению связать свою судьбу со школой.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0C052251-39CB-4790-BEAC-C93230D5F50C}"/>
              </a:ext>
            </a:extLst>
          </p:cNvPr>
          <p:cNvSpPr/>
          <p:nvPr/>
        </p:nvSpPr>
        <p:spPr>
          <a:xfrm>
            <a:off x="5940152" y="1291208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13C0451D-D1CF-4A5E-AFCB-EB76B7BA9986}"/>
              </a:ext>
            </a:extLst>
          </p:cNvPr>
          <p:cNvSpPr/>
          <p:nvPr/>
        </p:nvSpPr>
        <p:spPr>
          <a:xfrm>
            <a:off x="5940152" y="2492009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B846C410-D610-4B10-86E7-A06CF6B8B5E2}"/>
              </a:ext>
            </a:extLst>
          </p:cNvPr>
          <p:cNvSpPr/>
          <p:nvPr/>
        </p:nvSpPr>
        <p:spPr>
          <a:xfrm>
            <a:off x="5938836" y="3441148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398D0031-DF3A-47B6-BA5D-75EB13597D5B}"/>
              </a:ext>
            </a:extLst>
          </p:cNvPr>
          <p:cNvSpPr/>
          <p:nvPr/>
        </p:nvSpPr>
        <p:spPr>
          <a:xfrm>
            <a:off x="5938836" y="4551343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7EF81BB6-3EA0-458A-A25D-D0AACD13C4CF}"/>
              </a:ext>
            </a:extLst>
          </p:cNvPr>
          <p:cNvSpPr/>
          <p:nvPr/>
        </p:nvSpPr>
        <p:spPr>
          <a:xfrm>
            <a:off x="5938836" y="5591088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169266-9EE3-4616-9C9F-98786894712C}"/>
              </a:ext>
            </a:extLst>
          </p:cNvPr>
          <p:cNvSpPr txBox="1"/>
          <p:nvPr/>
        </p:nvSpPr>
        <p:spPr>
          <a:xfrm>
            <a:off x="3789656" y="11952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храм науки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972119-D035-4892-A67F-99ED2136041E}"/>
              </a:ext>
            </a:extLst>
          </p:cNvPr>
          <p:cNvSpPr txBox="1"/>
          <p:nvPr/>
        </p:nvSpPr>
        <p:spPr>
          <a:xfrm>
            <a:off x="971600" y="3729180"/>
            <a:ext cx="2078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заморского дива</a:t>
            </a:r>
          </a:p>
        </p:txBody>
      </p:sp>
      <p:sp>
        <p:nvSpPr>
          <p:cNvPr id="25" name="Управляющая кнопка: &quot;Вперед&quot; или &quot;Следующий&quot; 2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BC05E38-E593-465C-8343-A0CDC66D0405}"/>
              </a:ext>
            </a:extLst>
          </p:cNvPr>
          <p:cNvSpPr/>
          <p:nvPr/>
        </p:nvSpPr>
        <p:spPr>
          <a:xfrm>
            <a:off x="8100392" y="6237312"/>
            <a:ext cx="1043608" cy="604639"/>
          </a:xfrm>
          <a:prstGeom prst="actionButtonForwardNex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923DE65-EF43-4D35-B238-D94BEBD79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448585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средством выразительности речи является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эпитет.</a:t>
            </a:r>
          </a:p>
          <a:p>
            <a:endParaRPr lang="ru-RU" sz="20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160966-3ED7-4F4D-9F37-0807540A287B}"/>
              </a:ext>
            </a:extLst>
          </p:cNvPr>
          <p:cNvSpPr/>
          <p:nvPr/>
        </p:nvSpPr>
        <p:spPr>
          <a:xfrm>
            <a:off x="435496" y="1283836"/>
            <a:ext cx="4856584" cy="7564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Летит над лесом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русская песня.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BEA406C-4E77-45D7-84FB-06FEED7415C0}"/>
              </a:ext>
            </a:extLst>
          </p:cNvPr>
          <p:cNvSpPr/>
          <p:nvPr/>
        </p:nvSpPr>
        <p:spPr>
          <a:xfrm>
            <a:off x="435496" y="2286401"/>
            <a:ext cx="4856584" cy="699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2.Она ещё полна фронтовых впечатлений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CD5A822-3FEA-44C1-806F-FFD209B891F7}"/>
              </a:ext>
            </a:extLst>
          </p:cNvPr>
          <p:cNvSpPr/>
          <p:nvPr/>
        </p:nvSpPr>
        <p:spPr>
          <a:xfrm>
            <a:off x="435496" y="3227772"/>
            <a:ext cx="4856584" cy="7979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3.Звуки                                 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голоса смешиваются с взрывами и свистом вражеских мин, летящих через голову.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46B5B2F-3D71-46F0-A3D2-8048C17EE026}"/>
              </a:ext>
            </a:extLst>
          </p:cNvPr>
          <p:cNvSpPr/>
          <p:nvPr/>
        </p:nvSpPr>
        <p:spPr>
          <a:xfrm>
            <a:off x="428596" y="4267190"/>
            <a:ext cx="4863484" cy="8174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4.И перед моими глазами возникает незабываемая,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картина.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EED759-9F6E-4D9E-BE93-71F5900CA7F3}"/>
              </a:ext>
            </a:extLst>
          </p:cNvPr>
          <p:cNvSpPr/>
          <p:nvPr/>
        </p:nvSpPr>
        <p:spPr>
          <a:xfrm>
            <a:off x="435496" y="5380274"/>
            <a:ext cx="4863484" cy="9177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5.Рядом западная дорога, по которой идут автомобили, сани, походная кухня.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A4DE3E43-9B7B-4D6A-BFEB-9ACFAD3F23BE}"/>
              </a:ext>
            </a:extLst>
          </p:cNvPr>
          <p:cNvSpPr/>
          <p:nvPr/>
        </p:nvSpPr>
        <p:spPr>
          <a:xfrm>
            <a:off x="5925711" y="1464248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42CDC1C7-552D-458A-83D3-862DCF7245F2}"/>
              </a:ext>
            </a:extLst>
          </p:cNvPr>
          <p:cNvSpPr/>
          <p:nvPr/>
        </p:nvSpPr>
        <p:spPr>
          <a:xfrm>
            <a:off x="5925711" y="2438514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EF64FF5A-0E9B-4CB9-AB62-F83BE56718B2}"/>
              </a:ext>
            </a:extLst>
          </p:cNvPr>
          <p:cNvSpPr/>
          <p:nvPr/>
        </p:nvSpPr>
        <p:spPr>
          <a:xfrm>
            <a:off x="5925711" y="3412780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D097F8D-290E-4A6A-AF94-6BACC26313AD}"/>
              </a:ext>
            </a:extLst>
          </p:cNvPr>
          <p:cNvSpPr/>
          <p:nvPr/>
        </p:nvSpPr>
        <p:spPr>
          <a:xfrm>
            <a:off x="5925711" y="4521895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D337B4C0-E8D1-46DB-9A51-6C918536B9F4}"/>
              </a:ext>
            </a:extLst>
          </p:cNvPr>
          <p:cNvSpPr/>
          <p:nvPr/>
        </p:nvSpPr>
        <p:spPr>
          <a:xfrm>
            <a:off x="5925711" y="5631010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9088D0-94E6-4EC3-A459-38196EB50CA2}"/>
              </a:ext>
            </a:extLst>
          </p:cNvPr>
          <p:cNvSpPr txBox="1"/>
          <p:nvPr/>
        </p:nvSpPr>
        <p:spPr>
          <a:xfrm>
            <a:off x="2339752" y="147740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широкая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237511-EB05-4FDD-89F6-3772410D53F8}"/>
              </a:ext>
            </a:extLst>
          </p:cNvPr>
          <p:cNvSpPr txBox="1"/>
          <p:nvPr/>
        </p:nvSpPr>
        <p:spPr>
          <a:xfrm>
            <a:off x="1205103" y="3178297"/>
            <a:ext cx="2214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 и сильного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DFCF53-BC46-480B-912B-F18D32294E7A}"/>
              </a:ext>
            </a:extLst>
          </p:cNvPr>
          <p:cNvSpPr txBox="1"/>
          <p:nvPr/>
        </p:nvSpPr>
        <p:spPr>
          <a:xfrm>
            <a:off x="1907704" y="46406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волнующая</a:t>
            </a:r>
          </a:p>
        </p:txBody>
      </p:sp>
      <p:sp>
        <p:nvSpPr>
          <p:cNvPr id="19" name="Управляющая кнопка: &quot;Вперед&quot; или &quot;Следующий&quot;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F445A43-72E3-49F8-979A-63CA33A12335}"/>
              </a:ext>
            </a:extLst>
          </p:cNvPr>
          <p:cNvSpPr/>
          <p:nvPr/>
        </p:nvSpPr>
        <p:spPr>
          <a:xfrm>
            <a:off x="8100392" y="6237312"/>
            <a:ext cx="1043608" cy="604639"/>
          </a:xfrm>
          <a:prstGeom prst="actionButtonForwardNex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21419C1-6190-406E-817B-A1B7B8685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404664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средством выразительности речи является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антитеза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85AF5BA-9AA4-4D0F-BF9E-C81246B86393}"/>
              </a:ext>
            </a:extLst>
          </p:cNvPr>
          <p:cNvSpPr/>
          <p:nvPr/>
        </p:nvSpPr>
        <p:spPr>
          <a:xfrm>
            <a:off x="428596" y="1374042"/>
            <a:ext cx="4791476" cy="8405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1.Им даже стало весело: за материнскими крыльями творится что-то                  , а они в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	       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9C8546-5665-49EE-AF6D-31EAF090A435}"/>
              </a:ext>
            </a:extLst>
          </p:cNvPr>
          <p:cNvSpPr/>
          <p:nvPr/>
        </p:nvSpPr>
        <p:spPr>
          <a:xfrm>
            <a:off x="428596" y="2376607"/>
            <a:ext cx="4791476" cy="75647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Крылья существуют прежде всего для того, чтобы прикрывать детей, а потом уж для того, чтобы летать.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54414C1-14A2-4029-9143-7D2FD46113FA}"/>
              </a:ext>
            </a:extLst>
          </p:cNvPr>
          <p:cNvSpPr/>
          <p:nvPr/>
        </p:nvSpPr>
        <p:spPr>
          <a:xfrm>
            <a:off x="428596" y="3317978"/>
            <a:ext cx="4791476" cy="7979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3.Когда жизнь счастливая, когда на душе мир и покой, мать часто оказывается забытой.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17B8C70-FAD6-49DA-987A-7A9C040D44DD}"/>
              </a:ext>
            </a:extLst>
          </p:cNvPr>
          <p:cNvSpPr/>
          <p:nvPr/>
        </p:nvSpPr>
        <p:spPr>
          <a:xfrm>
            <a:off x="428596" y="4357396"/>
            <a:ext cx="4791476" cy="9913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4.Им и в голову не приходило, что крыло имеет две стороны: внутри было </a:t>
            </a:r>
            <a:r>
              <a:rPr lang="ru-RU" sz="1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снаружи –                                .</a:t>
            </a:r>
            <a:endParaRPr lang="ru-RU" sz="17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81751D2-E54A-4DBB-B721-7596F8F46B70}"/>
              </a:ext>
            </a:extLst>
          </p:cNvPr>
          <p:cNvSpPr/>
          <p:nvPr/>
        </p:nvSpPr>
        <p:spPr>
          <a:xfrm>
            <a:off x="428596" y="5571292"/>
            <a:ext cx="4791476" cy="9913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5.Они </a:t>
            </a:r>
            <a:r>
              <a:rPr lang="ru-RU" sz="1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потому что, если дитя чувствует крепкую, сильную материнскую руку, оно просит, а требует.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908248" y="1500174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B7BCD521-69B9-4016-93AA-225FF7B7BCF5}"/>
              </a:ext>
            </a:extLst>
          </p:cNvPr>
          <p:cNvSpPr/>
          <p:nvPr/>
        </p:nvSpPr>
        <p:spPr>
          <a:xfrm>
            <a:off x="5908248" y="2474440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B85CBFDA-2BB7-42C7-895B-5430F4E20478}"/>
              </a:ext>
            </a:extLst>
          </p:cNvPr>
          <p:cNvSpPr/>
          <p:nvPr/>
        </p:nvSpPr>
        <p:spPr>
          <a:xfrm>
            <a:off x="5908248" y="3448706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0F3F680F-9808-4676-BD14-A25561FD7A31}"/>
              </a:ext>
            </a:extLst>
          </p:cNvPr>
          <p:cNvSpPr/>
          <p:nvPr/>
        </p:nvSpPr>
        <p:spPr>
          <a:xfrm>
            <a:off x="5908248" y="4557821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96C15CEA-B775-4B41-A061-A7F4E2D0176A}"/>
              </a:ext>
            </a:extLst>
          </p:cNvPr>
          <p:cNvSpPr/>
          <p:nvPr/>
        </p:nvSpPr>
        <p:spPr>
          <a:xfrm>
            <a:off x="5908248" y="5684584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087A51-B039-420C-99FB-829E40AD24E1}"/>
              </a:ext>
            </a:extLst>
          </p:cNvPr>
          <p:cNvSpPr txBox="1"/>
          <p:nvPr/>
        </p:nvSpPr>
        <p:spPr>
          <a:xfrm>
            <a:off x="3059832" y="16035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страшное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C6E47B-E2E8-4DC0-AA99-0105EA932C2B}"/>
              </a:ext>
            </a:extLst>
          </p:cNvPr>
          <p:cNvSpPr txBox="1"/>
          <p:nvPr/>
        </p:nvSpPr>
        <p:spPr>
          <a:xfrm>
            <a:off x="427614" y="1880518"/>
            <a:ext cx="148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тепле и уюте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B98B06-BFDA-4EB7-B527-5A0C16CE960D}"/>
              </a:ext>
            </a:extLst>
          </p:cNvPr>
          <p:cNvSpPr txBox="1"/>
          <p:nvPr/>
        </p:nvSpPr>
        <p:spPr>
          <a:xfrm>
            <a:off x="2876365" y="466841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 и уютно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4F61CD-664B-4DEC-AF10-02723228F93E}"/>
              </a:ext>
            </a:extLst>
          </p:cNvPr>
          <p:cNvSpPr txBox="1"/>
          <p:nvPr/>
        </p:nvSpPr>
        <p:spPr>
          <a:xfrm>
            <a:off x="1403648" y="4935187"/>
            <a:ext cx="2013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 и опасно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1E294B-D6F9-46DC-A482-F205FA3418A1}"/>
              </a:ext>
            </a:extLst>
          </p:cNvPr>
          <p:cNvSpPr txBox="1"/>
          <p:nvPr/>
        </p:nvSpPr>
        <p:spPr>
          <a:xfrm>
            <a:off x="1076161" y="562729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просили, а требовали</a:t>
            </a:r>
          </a:p>
        </p:txBody>
      </p:sp>
      <p:sp>
        <p:nvSpPr>
          <p:cNvPr id="22" name="Управляющая кнопка: &quot;Вперед&quot; или &quot;Следующий&quot;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2340FA8-D562-4717-AAA7-22A1C5AAA5E5}"/>
              </a:ext>
            </a:extLst>
          </p:cNvPr>
          <p:cNvSpPr/>
          <p:nvPr/>
        </p:nvSpPr>
        <p:spPr>
          <a:xfrm>
            <a:off x="8100392" y="6237312"/>
            <a:ext cx="1043608" cy="604639"/>
          </a:xfrm>
          <a:prstGeom prst="actionButtonForwardNex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A1EFD61-B8A7-4CC0-8702-A2675D662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357166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средством выразительности речи является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парцелляция.</a:t>
            </a:r>
          </a:p>
          <a:p>
            <a:endParaRPr lang="ru-RU" sz="20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428596" y="1374042"/>
            <a:ext cx="5007500" cy="7564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 один из «суровых дней» я пришёл из школы голодный и усталый.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DBA61BA-9E90-4731-ACCA-3A2B4BA5A26F}"/>
              </a:ext>
            </a:extLst>
          </p:cNvPr>
          <p:cNvSpPr/>
          <p:nvPr/>
        </p:nvSpPr>
        <p:spPr>
          <a:xfrm>
            <a:off x="428596" y="2376607"/>
            <a:ext cx="5007500" cy="699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2.На тарелке лежал розовый кружок колбасы. Я съел его мгновенно. Он растаял во рту.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1A80796-2D48-41A0-ADF3-A48E3630EFC4}"/>
              </a:ext>
            </a:extLst>
          </p:cNvPr>
          <p:cNvSpPr/>
          <p:nvPr/>
        </p:nvSpPr>
        <p:spPr>
          <a:xfrm>
            <a:off x="428596" y="3317978"/>
            <a:ext cx="5007500" cy="7979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3.Время все отдаляет, но оно приблизило ко мне этот день.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A87882F-B76B-4A21-A108-B410C29A9477}"/>
              </a:ext>
            </a:extLst>
          </p:cNvPr>
          <p:cNvSpPr/>
          <p:nvPr/>
        </p:nvSpPr>
        <p:spPr>
          <a:xfrm>
            <a:off x="428596" y="4357694"/>
            <a:ext cx="5007500" cy="8718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4.Когда мама стояла у окна, её плечи слегка вздрагивали от беззвучных слёз. Но я этого не заметил.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A4C38D-6B2E-4F06-AAC0-C30DB7307F4C}"/>
              </a:ext>
            </a:extLst>
          </p:cNvPr>
          <p:cNvSpPr/>
          <p:nvPr/>
        </p:nvSpPr>
        <p:spPr>
          <a:xfrm>
            <a:off x="428596" y="5487137"/>
            <a:ext cx="5007500" cy="10301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5.В старых избах с потемневших образов смотрит женщина с ребёнком на руках.                                              											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069157" y="1509291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53CF77ED-66B7-4F0A-B523-DC4FEFA23B01}"/>
              </a:ext>
            </a:extLst>
          </p:cNvPr>
          <p:cNvSpPr/>
          <p:nvPr/>
        </p:nvSpPr>
        <p:spPr>
          <a:xfrm>
            <a:off x="6069157" y="2500419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16B9CED-71C0-4819-9115-0D4F8B3050D5}"/>
              </a:ext>
            </a:extLst>
          </p:cNvPr>
          <p:cNvSpPr/>
          <p:nvPr/>
        </p:nvSpPr>
        <p:spPr>
          <a:xfrm>
            <a:off x="6069157" y="3448706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37A29844-FAFF-42E1-9CD4-32B323970C36}"/>
              </a:ext>
            </a:extLst>
          </p:cNvPr>
          <p:cNvSpPr/>
          <p:nvPr/>
        </p:nvSpPr>
        <p:spPr>
          <a:xfrm>
            <a:off x="6069157" y="4557821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55FCD788-520C-4C9C-A581-DE29601BB6DD}"/>
              </a:ext>
            </a:extLst>
          </p:cNvPr>
          <p:cNvSpPr/>
          <p:nvPr/>
        </p:nvSpPr>
        <p:spPr>
          <a:xfrm>
            <a:off x="6069157" y="5666936"/>
            <a:ext cx="201318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95A3DA-979A-4714-8DCA-017C63709D6D}"/>
              </a:ext>
            </a:extLst>
          </p:cNvPr>
          <p:cNvSpPr txBox="1"/>
          <p:nvPr/>
        </p:nvSpPr>
        <p:spPr>
          <a:xfrm>
            <a:off x="2483768" y="16965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Бросил портфель. Разделся.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E6470B-A22B-41BF-AAC4-1AD1ED56647B}"/>
              </a:ext>
            </a:extLst>
          </p:cNvPr>
          <p:cNvSpPr txBox="1"/>
          <p:nvPr/>
        </p:nvSpPr>
        <p:spPr>
          <a:xfrm>
            <a:off x="1475656" y="3663687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многие другие дни.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D0D0B2-C5BB-4EF6-A88C-CB391000FC54}"/>
              </a:ext>
            </a:extLst>
          </p:cNvPr>
          <p:cNvSpPr txBox="1"/>
          <p:nvPr/>
        </p:nvSpPr>
        <p:spPr>
          <a:xfrm>
            <a:off x="428596" y="5919834"/>
            <a:ext cx="500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Грустная, задумчивая, улыбающаяся, озабоченная, счастливая</a:t>
            </a:r>
          </a:p>
        </p:txBody>
      </p:sp>
      <p:sp>
        <p:nvSpPr>
          <p:cNvPr id="21" name="Управляющая кнопка: &quot;Вперед&quot; или &quot;Следующий&quot; 2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10F612C-CE58-472B-A225-F366D148AC36}"/>
              </a:ext>
            </a:extLst>
          </p:cNvPr>
          <p:cNvSpPr/>
          <p:nvPr/>
        </p:nvSpPr>
        <p:spPr>
          <a:xfrm>
            <a:off x="8100392" y="6237312"/>
            <a:ext cx="1043608" cy="604639"/>
          </a:xfrm>
          <a:prstGeom prst="actionButtonForwardNex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D3D292-5A6C-4A60-9273-558362106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00100" y="714356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Использованные ресурсы: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Н.А. Сенина, С.В. Андреева . Русский язык . Подготовка к ОГЭ-2022 . ЛЕГИОН. Ростов-на-Дону. 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2022.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 И.П.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Цыбулько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Т.Н. Малышева. ОГЭ. Русский язык: типовые экзаменационные варианты:36 вариантов. Национальное образование. Москва.2021.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790</TotalTime>
  <Words>901</Words>
  <Application>Microsoft Office PowerPoint</Application>
  <PresentationFormat>Экран (4:3)</PresentationFormat>
  <Paragraphs>120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Danicimo</cp:lastModifiedBy>
  <cp:revision>93</cp:revision>
  <dcterms:created xsi:type="dcterms:W3CDTF">2021-10-06T19:07:13Z</dcterms:created>
  <dcterms:modified xsi:type="dcterms:W3CDTF">2021-10-10T16:23:50Z</dcterms:modified>
</cp:coreProperties>
</file>