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99" r:id="rId4"/>
    <p:sldId id="282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3" r:id="rId21"/>
    <p:sldId id="277" r:id="rId22"/>
    <p:sldId id="278" r:id="rId23"/>
    <p:sldId id="284" r:id="rId24"/>
    <p:sldId id="285" r:id="rId25"/>
    <p:sldId id="286" r:id="rId26"/>
    <p:sldId id="288" r:id="rId27"/>
    <p:sldId id="290" r:id="rId28"/>
    <p:sldId id="296" r:id="rId29"/>
    <p:sldId id="297" r:id="rId30"/>
    <p:sldId id="298" r:id="rId31"/>
    <p:sldId id="279" r:id="rId32"/>
    <p:sldId id="301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zhdu-strok.ru/page/gramotnost-chtenija" TargetMode="External"/><Relationship Id="rId2" Type="http://schemas.openxmlformats.org/officeDocument/2006/relationships/hyperlink" Target="http://mezhdu-strok.ru/page/sostavlenie-voprosnogo-pla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обучения смысловому чтению</a:t>
            </a:r>
          </a:p>
          <a:p>
            <a:pPr algn="ctr">
              <a:defRPr/>
            </a:pPr>
            <a:endParaRPr lang="ru-RU" sz="6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1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ru-RU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Дневник двойных записей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7211144" cy="551723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сформировать умение задавать вопросы  во   время чтения,       критически оценивать информацию, сопоставлять прочитанное с собственным опытом.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1.Учитель дает указание учащимся разделить тетрадь на две части.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 2. В процессе чтения ученики должны в левой части записать моменты, которые поразили, удивили, напомнили о   каких-то    фактах,    вызвали     какие- либо ассоциации; в правой – написать    лаконичный      комментарий: почему     именно   этот  момент удивил, какие ассоциации вызвал, на какие мысли натолкнул.</a:t>
            </a: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Чтение с пометками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6085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сформировать умение читать вдумчиво,   оценивать    информацию,  формулировать мысли автора своими словами.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Учитель дает ученикам задание написать на полях значками информацию по следующему алгоритму: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Знакомая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Новая информация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Я думал (думала) иначе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Это меня заинтересовало (удивило), хочу       узнать больше.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Ассоциативный куст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один из основных приёмов работы с информацией до чтения.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Учитель даёт ключевое слово или заголовок текста, ученики записывают вокруг него все возможные ассоциации, обозначая стрелочками смысловые связи между понятиями.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позволяет актуализировать уже имеющиеся знания, активизировать познавательную активность учащихся и мотивировать их на дальнейшую работу с текстом.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Ассоциативный куст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asso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064896" cy="44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Составление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вопросного плана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Один из эффективных приёмов работы с текстом, направленный на формирование умения выделять логическую и последовательную структуру текста.</a:t>
            </a:r>
          </a:p>
          <a:p>
            <a:pPr fontAlgn="base"/>
            <a:r>
              <a:rPr lang="ru-RU" sz="3000" dirty="0" smtClean="0">
                <a:latin typeface="Arial" pitchFamily="34" charset="0"/>
                <a:cs typeface="Arial" pitchFamily="34" charset="0"/>
              </a:rPr>
              <a:t>В ходе работы ученик проводит смысловую группировку текста, выделяет опорные пункты, расчленяет текст на смысловые части и озаглавливает каждую часть ключевым вопросом.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Памятка для учащегося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внимательно прочитать текст;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выделить главные мысли текста;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проверить, как они соотносятся между собой;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сгруппировать текст вокруг главной мысли (разделить его на смысловые части);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определить количество пунктов плана по количеству главных мыслей;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сформулировать каждую главную мысль в виде вопроса и записать как пункты плана;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прочитать текст ещё раз, проверить, не пропущено ли что-то важное.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Ромашка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Блума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075240" cy="5760640"/>
          </a:xfrm>
        </p:spPr>
        <p:txBody>
          <a:bodyPr>
            <a:noAutofit/>
          </a:bodyPr>
          <a:lstStyle/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Одним из основных приёмов осмысления информации является 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постановка вопросов к тексту и поиск ответов на 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Наиболее удачная классификация вопросов была предложена американским психологом и педагогом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Бенджамином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Блумом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Учащиеся с удовольствием изготавливают ромашку, на каждом из шести лепестков которой записываются вопросы разных типов. Работа может быть индивидуальной, парной или групповой. Цель - с помощью 6 вопросов выйти на понимание содержащейся в тексте информации, на осмысление авторской позиции (в художественных и публицистических текстах).</a:t>
            </a:r>
          </a:p>
          <a:p>
            <a:pPr fontAlgn="base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отработке приёма необходимо указывать учащимся на качество вопросов, отсеивая неинформативные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случайные.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Ромашка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Блума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435280" cy="468052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Простые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Проверяют знание текста. Ответом на них должно быть краткое и точное воспроизведение содержащейся в тексте информации.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Как звали главного героя? Куда впадает Волга?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Уточняющие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Выводят на уровень понимания текста. Это провокационные вопросы, требующие ответов "да" - "нет" и проверяющие подлинность текстовой информации.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Правда ли, что... Если я правильно понял, то...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Такие вопросы вносят ощутимый вклад в формирование навыка ведения дискуссии. Важно научить задавать их без негативной окраски.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Творческие вопросы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Подразумевают синтез полученной информации. В них всегда есть частица БЫ или будущее время, а формулировка содержит элемент прогноза, фантазии или предположения. 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Что бы произошло, если... Что бы изменилось, если бы у человека было 4 руки? Как, вы думаете, сложилась бы судьба героя, если бы он остался жив?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Оценочные вопросы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Направлены на выяснение критериев оценки явлений, событий, фактов. 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Как вы относитесь к ... ? Что лучше? Правильно ли поступил ...?</a:t>
            </a: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чтение-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219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</a:rPr>
              <a:t>умение воспринимать текст как </a:t>
            </a:r>
            <a:r>
              <a:rPr lang="ru-RU" sz="2800" b="1" i="1" dirty="0" smtClean="0">
                <a:latin typeface="Arial" pitchFamily="34" charset="0"/>
              </a:rPr>
              <a:t>единое смысловое целое (точно и полно понять </a:t>
            </a:r>
            <a:r>
              <a:rPr lang="ru-RU" sz="2800" dirty="0" smtClean="0">
                <a:latin typeface="Arial" pitchFamily="34" charset="0"/>
              </a:rPr>
              <a:t>содержание текста и практически осмыслить извлеченную информацию)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Классификация вопросов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Б.Блума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Объясняющие (интерпретационные)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Используются для анализа текстовой информации. Начинаются со слова 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"Почему"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Направлены на выявление причинно-следственных связей. Важно, чтобы ответа на такой вопрос не содержалось в тексте в готовом виде, иначе он перейдёт в разряд просты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Практические вопросы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Нацелен на применение, на поиск взаимосвязи меду теорией и практикой.</a:t>
            </a: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Как бы я поступил на месте героя?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Антиципация -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предвосхищение, предугадывание содержания.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Является эффективным средством отработки техники чтения: при систематических тренировках ребёнок учится по начальным буквам угадывать слово, по начальным словам - фразу, по начальным фразам - содержание текста. Это существенно ускоряет темп чтения.</a:t>
            </a:r>
          </a:p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Один из важнейших приёмов работы с текстом до чтен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Разновидности антиципации: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4824537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а) Прогнозирование содержания текста по названию, фамилии автора, эпиграфу.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б) Восстановление текста с пропущенными элементами.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в)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Составление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до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/>
              </a:rPr>
              <a:t>чтения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плана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текста с опорой на имеющиеся знания, читательский опыт, заголовок, жанр и стиль текста.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г) Угадывание хода мысли автора при чтении с остановками: 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Как вы думаете, что произойдёт дальше? Как будут развиваться события? К какому выводу придёт автор?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Прием «Толстые и тонкие вопросы»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Толстые вопросы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Дайте несколько объяснений, почему...?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Вы считаете…?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чем различие…?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Предположите, что будет, если…?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Что, если…?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Толстые вопросы требуют неоднозначных ответов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Прием «Толстые и тонкие вопросы»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Тонкие вопросы</a:t>
            </a:r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Кто…?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Может…?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Будет…?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Согласны ли Вы…?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Чтение с остановками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стадия - вызов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Конструирование предполагаемого текста по опорным словам, обсуждение заглавия рассказа и прогноз его содержания и проблематики.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данной стадии на основе лишь заглавия текста и информации об авторе дети должны предположить о чем будет текст.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стадия - осмысление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 Чтение текста небольшими отрывками с обсуждением содержания каждого и прогнозом развития сюжета. Вопросы, задаваемые учителем, должны охватывать все уровни таблицы вопросов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Блума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Обязателен вопрос: «Что будет дальше и почему?»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Здесь, познакомившись с частью текста, учащиеся уточняют свое представление о материале. Особенность приема в том, что момент уточнения своего представления (стадия осмысление) одновременно является и стадией вызова для знакомства со следующим фрагментом.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стадия - рефлексия.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Заключительная беседа.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Приём таблица «ЗХУ»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468" y="1268760"/>
          <a:ext cx="7357404" cy="48245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52468"/>
                <a:gridCol w="2452468"/>
                <a:gridCol w="2452468"/>
              </a:tblGrid>
              <a:tr h="117671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 – что мы знаем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 – что мы хотим узнать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– что мы узнали, и что нам осталось узнать</a:t>
                      </a:r>
                      <a:endParaRPr lang="ru-RU" sz="20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7820">
                <a:tc>
                  <a:txBody>
                    <a:bodyPr/>
                    <a:lstStyle/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Произведение «Ванька» написал А. П. Чехов;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Это рассказ;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Ванька писал письмо дедушке в деревню;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Ванька жаловался на тяжёлый труд;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Внешность, одежда, жесты, походка Ваньки.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Обязанности Ваньки;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Обстановка - интерьер;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Поведение;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Поступки;</a:t>
                      </a:r>
                    </a:p>
                    <a:p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424863" cy="566261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endParaRPr lang="ru-RU" sz="3600" b="1">
              <a:solidFill>
                <a:schemeClr val="accent2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419475" y="1412875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66"/>
                </a:solidFill>
              </a:rPr>
              <a:t>ТЕМА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1520" y="188640"/>
            <a:ext cx="8497888" cy="57626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Дерево предсказаний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7848600" cy="706437"/>
          </a:xfr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Описание метода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897437"/>
          </a:xfrm>
          <a:ln w="76200" cmpd="tri">
            <a:solidFill>
              <a:srgbClr val="006600"/>
            </a:solidFill>
          </a:ln>
        </p:spPr>
        <p:txBody>
          <a:bodyPr/>
          <a:lstStyle/>
          <a:p>
            <a:r>
              <a:rPr lang="ru-RU"/>
              <a:t>Ствол дерева – тема.</a:t>
            </a:r>
          </a:p>
          <a:p>
            <a:r>
              <a:rPr lang="ru-RU">
                <a:solidFill>
                  <a:srgbClr val="003300"/>
                </a:solidFill>
              </a:rPr>
              <a:t>Ветви – предположения.</a:t>
            </a:r>
          </a:p>
          <a:p>
            <a:r>
              <a:rPr lang="ru-RU"/>
              <a:t>Предположения по двум направлениям:</a:t>
            </a:r>
          </a:p>
          <a:p>
            <a:pPr lvl="1"/>
            <a:r>
              <a:rPr lang="ru-RU"/>
              <a:t>«возможно» </a:t>
            </a:r>
          </a:p>
          <a:p>
            <a:pPr lvl="1"/>
            <a:r>
              <a:rPr lang="ru-RU"/>
              <a:t>«вероятно»</a:t>
            </a:r>
          </a:p>
          <a:p>
            <a:r>
              <a:rPr lang="ru-RU">
                <a:solidFill>
                  <a:srgbClr val="003300"/>
                </a:solidFill>
              </a:rPr>
              <a:t>Количество ветвей не ограничено.</a:t>
            </a:r>
          </a:p>
          <a:p>
            <a:endParaRPr lang="ru-RU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115888"/>
            <a:ext cx="8569325" cy="6492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«Варианты развития событий»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23850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Схематичная модель «дерева предсказаний»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77050" y="5157788"/>
            <a:ext cx="2087563" cy="5762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563938" y="5661025"/>
            <a:ext cx="2087562" cy="576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79388" y="5157788"/>
            <a:ext cx="2087562" cy="5762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Вариант 1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611188" y="3933825"/>
            <a:ext cx="2016125" cy="1223963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372225" y="3933825"/>
            <a:ext cx="2374900" cy="1223963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499992" y="4293096"/>
            <a:ext cx="571" cy="1367929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68538" y="3140968"/>
            <a:ext cx="4535487" cy="1938992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CCFF99"/>
              </a:gs>
              <a:gs pos="100000">
                <a:srgbClr val="99FF99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1.Что будет дальше?</a:t>
            </a:r>
          </a:p>
          <a:p>
            <a:pPr algn="ctr"/>
            <a:r>
              <a:rPr lang="ru-RU" sz="2400" b="1" dirty="0"/>
              <a:t>2.Чем закончится рассказ?</a:t>
            </a:r>
          </a:p>
          <a:p>
            <a:pPr algn="ctr"/>
            <a:r>
              <a:rPr lang="ru-RU" sz="2400" b="1" dirty="0"/>
              <a:t>3.Как будут развиваться события после финала?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Новый Федеральный государственный стандарт </a:t>
            </a:r>
            <a:r>
              <a:rPr lang="ru-RU" dirty="0" smtClean="0"/>
              <a:t>устанавливает требования к результатам обучающихся</a:t>
            </a:r>
            <a:r>
              <a:rPr lang="ru-RU" dirty="0" smtClean="0"/>
              <a:t>, освоивших основную образовательную программу начального образования. В частности в разделе </a:t>
            </a:r>
            <a:r>
              <a:rPr lang="ru-RU" b="1" i="1" dirty="0" err="1" smtClean="0"/>
              <a:t>метапредметных</a:t>
            </a:r>
            <a:r>
              <a:rPr lang="ru-RU" dirty="0" smtClean="0"/>
              <a:t> требований одной из ключевых компетенций является развитие </a:t>
            </a:r>
            <a:r>
              <a:rPr lang="ru-RU" b="1" i="1" dirty="0" smtClean="0"/>
              <a:t>познавательных </a:t>
            </a:r>
            <a:r>
              <a:rPr lang="ru-RU" dirty="0" smtClean="0"/>
              <a:t>универсальных учебных действий, составляющих одну из основ умения учиться. В разделе 12.1 «Филология. Литературное чтение на родном языке» </a:t>
            </a:r>
            <a:r>
              <a:rPr lang="ru-RU" i="1" dirty="0" smtClean="0"/>
              <a:t>понимание роли чтения, использование разных видов чтения (ознакомительное, изучающее, выборочное, поисковое); умение осознанно воспринимать и оценивать содержание и специфику различных текстов, участвовать в их обсуждении, давать и обосновывать нравственную оценку поступков героев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8318500" cy="5040313"/>
          </a:xfrm>
        </p:spPr>
        <p:txBody>
          <a:bodyPr/>
          <a:lstStyle/>
          <a:p>
            <a:r>
              <a:rPr lang="ru-RU" sz="2800" dirty="0"/>
              <a:t>Использовать после первой или второй остановки «чтения со </a:t>
            </a:r>
            <a:r>
              <a:rPr lang="ru-RU" sz="2800" dirty="0" err="1"/>
              <a:t>стопом</a:t>
            </a:r>
            <a:r>
              <a:rPr lang="ru-RU" sz="2800" dirty="0"/>
              <a:t>» при работе с сюжетными текстами.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Тема должна содержать вопрос, адресованный в будущее.</a:t>
            </a:r>
          </a:p>
          <a:p>
            <a:r>
              <a:rPr lang="ru-RU" sz="2800" dirty="0"/>
              <a:t>Не использовать прием больше одного раза на уроке.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Все версии аргументировать содержанием текста, а не домыслами.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260350"/>
            <a:ext cx="8641655" cy="64928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76200" cmpd="tri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В начальной школе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Информационные ресурсы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начального общего образования // [Электронный ресурс] http://standart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edu.ru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/catalog.aspx?CatalogId=959.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Бондаренко Г. И. Развитие умений смыслового чтения в начальной школе / Г. И. Бондаренко // Начальная школа плюс: до и после // Электронный ресурс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www.school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2100.ru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Климанова Л. Обучение чтению в начальных классах//Школа 2007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Львов М.Р., Горецкий В.Г.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Сосновская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О.В. Методика преподавания русского языка в начальных классах. – М.:2000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20" y="260648"/>
            <a:ext cx="8229600" cy="1143000"/>
          </a:xfrm>
        </p:spPr>
        <p:txBody>
          <a:bodyPr/>
          <a:lstStyle/>
          <a:p>
            <a:r>
              <a:rPr lang="ru-RU" dirty="0" smtClean="0"/>
              <a:t> Прогнозирование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Задание. </a:t>
            </a:r>
            <a:r>
              <a:rPr lang="ru-RU" dirty="0"/>
              <a:t>Подумайте, о чем может идти речь в книгах или главах, которые называются:</a:t>
            </a:r>
          </a:p>
          <a:p>
            <a:pPr lvl="0"/>
            <a:r>
              <a:rPr lang="ru-RU" dirty="0"/>
              <a:t>Сто лет тому вперед.</a:t>
            </a:r>
          </a:p>
          <a:p>
            <a:pPr lvl="0"/>
            <a:r>
              <a:rPr lang="ru-RU" dirty="0"/>
              <a:t>Целый том чепухи.</a:t>
            </a:r>
          </a:p>
          <a:p>
            <a:pPr lvl="0"/>
            <a:r>
              <a:rPr lang="ru-RU" dirty="0"/>
              <a:t>Пока хозяина не было дома.</a:t>
            </a:r>
          </a:p>
          <a:p>
            <a:r>
              <a:rPr lang="ru-RU" dirty="0"/>
              <a:t> </a:t>
            </a:r>
            <a:r>
              <a:rPr lang="ru-RU" b="1" dirty="0" smtClean="0"/>
              <a:t>Задание</a:t>
            </a:r>
            <a:r>
              <a:rPr lang="ru-RU" b="1" dirty="0"/>
              <a:t>. </a:t>
            </a:r>
            <a:r>
              <a:rPr lang="ru-RU" dirty="0"/>
              <a:t>Можно ли заранее что-то знать о содержании предложения, если в нем употреблено слово «наотрез»? Что именно? Попробуйте сделать общий прогноз содержания предложения с этим словом.</a:t>
            </a:r>
          </a:p>
        </p:txBody>
      </p:sp>
    </p:spTree>
    <p:extLst>
      <p:ext uri="{BB962C8B-B14F-4D97-AF65-F5344CB8AC3E}">
        <p14:creationId xmlns:p14="http://schemas.microsoft.com/office/powerpoint/2010/main" val="1903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«Скважины»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14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еще последние колена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Последних соловьев не отгремели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смутно брезжит у твоей постели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Боярышника розовая пена...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900" dirty="0" smtClean="0"/>
              <a:t>    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В Примерной основной образовательной программе начального общего образования под смысловым чтением понимается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7400" b="1" dirty="0" smtClean="0">
                <a:latin typeface="Arial" pitchFamily="34" charset="0"/>
                <a:cs typeface="Arial" pitchFamily="34" charset="0"/>
              </a:rPr>
              <a:t>осмысление </a:t>
            </a:r>
            <a:r>
              <a:rPr lang="ru-RU" sz="7400" b="1" dirty="0" smtClean="0">
                <a:latin typeface="Arial" pitchFamily="34" charset="0"/>
                <a:cs typeface="Arial" pitchFamily="34" charset="0"/>
              </a:rPr>
              <a:t>цели чтения и выбор вида чтения в зависимости от цели; </a:t>
            </a:r>
            <a:r>
              <a:rPr lang="ru-RU" sz="7400" i="1" dirty="0" smtClean="0">
                <a:latin typeface="Arial" pitchFamily="34" charset="0"/>
                <a:cs typeface="Arial" pitchFamily="34" charset="0"/>
              </a:rPr>
              <a:t>извлечение необходимой информации из прослушанных текстов различных жанров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7400" b="1" dirty="0" smtClean="0">
                <a:latin typeface="Arial" pitchFamily="34" charset="0"/>
                <a:cs typeface="Arial" pitchFamily="34" charset="0"/>
              </a:rPr>
              <a:t>определение основной и второстепенной информации; </a:t>
            </a:r>
            <a:r>
              <a:rPr lang="ru-RU" sz="7400" i="1" dirty="0" smtClean="0">
                <a:latin typeface="Arial" pitchFamily="34" charset="0"/>
                <a:cs typeface="Arial" pitchFamily="34" charset="0"/>
              </a:rPr>
              <a:t>свободная ориентация и восприятие текстов художественного, научного, публицистического и официально - делового стилей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7400" b="1" dirty="0" smtClean="0">
                <a:latin typeface="Arial" pitchFamily="34" charset="0"/>
                <a:cs typeface="Arial" pitchFamily="34" charset="0"/>
              </a:rPr>
              <a:t>понимание и адекватная оценка языка средств массовой информации» </a:t>
            </a:r>
            <a:endParaRPr lang="ru-RU" sz="7400" dirty="0" smtClean="0">
              <a:latin typeface="Arial" pitchFamily="34" charset="0"/>
              <a:cs typeface="Arial" pitchFamily="34" charset="0"/>
            </a:endParaRPr>
          </a:p>
          <a:p>
            <a:endParaRPr lang="ru-RU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Смысловое чтение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992888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   представляет собой 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комплексное УУД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, состоящее из: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осмысления цели чтения (для чего?),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выбирать вид чтения в зависимости от его цели (как? каким образом?),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определять основную и второстепенную информацию.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свободно ориентироваться и воспринимать тексты различных стилей,</a:t>
            </a:r>
          </a:p>
          <a:p>
            <a:pPr lvl="0"/>
            <a:r>
              <a:rPr lang="ru-RU" sz="3300" dirty="0" smtClean="0">
                <a:latin typeface="Arial" pitchFamily="34" charset="0"/>
                <a:cs typeface="Arial" pitchFamily="34" charset="0"/>
              </a:rPr>
              <a:t>умения адекватно оценивать информацию, полученную из текста.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Arial" pitchFamily="34" charset="0"/>
                <a:cs typeface="Arial" pitchFamily="34" charset="0"/>
              </a:rPr>
              <a:t>Технология продуктивного чтения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1 этап. Работа с текстом до чтения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Антиципация (предвосхищение, предугадывание предстоящего чтения).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смысловой, тематической, эмоциональной направленности текста, выделение его героев по названию произведения, имени автора, ключевым словам, предшествующей тексту иллюстрации с опорой на читательский опыт.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Постановка целей урока с учетом общей (учебной, мотивационной, эмоциональной, психологической) готовности учащихся к работе.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2этап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Работа с текстом во время чтения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6200" b="1" dirty="0" smtClean="0"/>
              <a:t>    1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.    Первичное чтение текста.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Самостоятельное чтение в классе или чтение-слушание, или комбинированное чтение (на выбор учителя) в соответствии с особенностями текста, возрастными и индивидуальными возможностями учащихся.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 Выявление первичного восприятия (с помощью беседы, фиксации первичных впечатлений, смежных видов искусств – на выбор учителя). </a:t>
            </a:r>
          </a:p>
          <a:p>
            <a:pPr>
              <a:buFont typeface="Wingdings" pitchFamily="2" charset="2"/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2.   </a:t>
            </a:r>
            <a:r>
              <a:rPr lang="ru-RU" sz="6200" b="1" dirty="0" err="1" smtClean="0">
                <a:latin typeface="Arial" pitchFamily="34" charset="0"/>
                <a:cs typeface="Arial" pitchFamily="34" charset="0"/>
              </a:rPr>
              <a:t>Перечитывание</a:t>
            </a: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текста.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Медленное «вдумчивое» повторное чтение (всего текста или его отдельных фрагментов). Анализ текста (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Постановка уточняющего вопроса к каждой смысловой части. </a:t>
            </a:r>
          </a:p>
          <a:p>
            <a:pPr>
              <a:buFont typeface="Wingdings" pitchFamily="2" charset="2"/>
              <a:buNone/>
            </a:pPr>
            <a:r>
              <a:rPr lang="ru-RU" sz="6200" b="1" dirty="0" smtClean="0">
                <a:latin typeface="Arial" pitchFamily="34" charset="0"/>
                <a:cs typeface="Arial" pitchFamily="34" charset="0"/>
              </a:rPr>
              <a:t>      3. Беседа по содержанию текста.</a:t>
            </a:r>
            <a:r>
              <a:rPr lang="ru-RU" sz="6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Обобщение прочитанного. Выявление скрытого смысла произведения, если таковой имеется. Постановка к тексту обобщающих вопросов, как учителем, так и детьми.</a:t>
            </a:r>
            <a:br>
              <a:rPr lang="ru-RU" sz="6200" dirty="0" smtClean="0">
                <a:latin typeface="Arial" pitchFamily="34" charset="0"/>
                <a:cs typeface="Arial" pitchFamily="34" charset="0"/>
              </a:rPr>
            </a:br>
            <a:r>
              <a:rPr lang="ru-RU" sz="6200" dirty="0" smtClean="0">
                <a:latin typeface="Arial" pitchFamily="34" charset="0"/>
                <a:cs typeface="Arial" pitchFamily="34" charset="0"/>
              </a:rPr>
              <a:t>Обращение (в случае нео</a:t>
            </a:r>
            <a:r>
              <a:rPr lang="ru-RU" sz="6200" dirty="0" smtClean="0"/>
              <a:t>бходимости) к отдельным фрагментам текста. </a:t>
            </a:r>
          </a:p>
          <a:p>
            <a:pPr>
              <a:buFont typeface="Wingdings" pitchFamily="2" charset="2"/>
              <a:buNone/>
            </a:pPr>
            <a:r>
              <a:rPr lang="ru-RU" sz="6200" dirty="0" smtClean="0"/>
              <a:t>      </a:t>
            </a:r>
            <a:r>
              <a:rPr lang="ru-RU" sz="6200" b="1" dirty="0" smtClean="0"/>
              <a:t>4. Выразительное чтение. </a:t>
            </a:r>
          </a:p>
          <a:p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 этап.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Работа с текстом после чтения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  Концептуальная (смысловая) беседа по тексту.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Коллективное обсуждение прочитанного, дискуссия. Соотнесение читательских интерпретаций (истолкований, оценок) произведения с авторской позицией. Выявление и формулирование основной идеи текста или совокупности его главных смыслов.</a:t>
            </a:r>
          </a:p>
          <a:p>
            <a:pPr>
              <a:buFont typeface="Wingdings" pitchFamily="2" charset="2"/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2. Знакомство с писателем.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Рассказ о писателе. Беседа о личности писателя. Работа с материалами учебника, дополнительными источниками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3. Работа с заглавием, иллюстрациями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Обсуждение смысла заглавия. Обращение учащихся к готовым иллюстрациям. Соотнесение видения художника с читательским представлением. </a:t>
            </a:r>
          </a:p>
          <a:p>
            <a:pPr>
              <a:buFont typeface="Wingdings" pitchFamily="2" charset="2"/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4. Творческие задания,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опирающиеся на какую-либо сферу читательской деятельности учащихся (эмоции, воображение, осмысление содержания</a:t>
            </a:r>
            <a:r>
              <a:rPr lang="ru-RU" sz="3400" dirty="0" smtClean="0"/>
              <a:t>, художествен</a:t>
            </a:r>
            <a:r>
              <a:rPr lang="ru-RU" dirty="0" smtClean="0"/>
              <a:t>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Читаем и спрашиваем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сформировать умение самостоятельно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работать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   печатной   информацией, формулировать вопросы, работать в парах.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1.Ученики про себя читают предложенный текст или часть текста, выбранные учителем.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2.Ученики объединяются в пары.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3.Один из учеников формулирует вопрос, другой – отвечает на него.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4.Обсуждение вопросов и ответов в классе.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1236</Words>
  <Application>Microsoft Office PowerPoint</Application>
  <PresentationFormat>Экран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Смысловое чтение-</vt:lpstr>
      <vt:lpstr>Презентация PowerPoint</vt:lpstr>
      <vt:lpstr>Смысловое чтение</vt:lpstr>
      <vt:lpstr>Смысловое чтение</vt:lpstr>
      <vt:lpstr>Технология продуктивного чтения.</vt:lpstr>
      <vt:lpstr>2этап Работа с текстом во время чтения </vt:lpstr>
      <vt:lpstr>3 этап.  Работа с текстом после чтения</vt:lpstr>
      <vt:lpstr>Читаем и спрашиваем.</vt:lpstr>
      <vt:lpstr>Дневник двойных записей</vt:lpstr>
      <vt:lpstr>Чтение с пометками</vt:lpstr>
      <vt:lpstr>Ассоциативный куст</vt:lpstr>
      <vt:lpstr>Ассоциативный куст</vt:lpstr>
      <vt:lpstr>Составление  вопросного плана </vt:lpstr>
      <vt:lpstr>Памятка для учащегося:</vt:lpstr>
      <vt:lpstr>Ромашка Блума</vt:lpstr>
      <vt:lpstr>Ромашка Блума</vt:lpstr>
      <vt:lpstr>Классификация вопросов Б.Блума:</vt:lpstr>
      <vt:lpstr>Классификация вопросов Б.Блума:</vt:lpstr>
      <vt:lpstr>Классификация вопросов Б.Блума:</vt:lpstr>
      <vt:lpstr>Антиципация - </vt:lpstr>
      <vt:lpstr>Разновидности антиципации:</vt:lpstr>
      <vt:lpstr>Прием «Толстые и тонкие вопросы»   </vt:lpstr>
      <vt:lpstr>Прием «Толстые и тонкие вопросы»</vt:lpstr>
      <vt:lpstr>Чтение с остановками   </vt:lpstr>
      <vt:lpstr>Приём таблица «ЗХУ»</vt:lpstr>
      <vt:lpstr>Презентация PowerPoint</vt:lpstr>
      <vt:lpstr>Описание метода</vt:lpstr>
      <vt:lpstr>Презентация PowerPoint</vt:lpstr>
      <vt:lpstr>Презентация PowerPoint</vt:lpstr>
      <vt:lpstr>Информационные ресурсы</vt:lpstr>
      <vt:lpstr> Прогнозирование</vt:lpstr>
      <vt:lpstr>«Скважины»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Забродченко</cp:lastModifiedBy>
  <cp:revision>29</cp:revision>
  <dcterms:created xsi:type="dcterms:W3CDTF">2014-06-15T09:49:01Z</dcterms:created>
  <dcterms:modified xsi:type="dcterms:W3CDTF">2016-12-22T03:58:07Z</dcterms:modified>
</cp:coreProperties>
</file>