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28"/>
  </p:notesMasterIdLst>
  <p:handoutMasterIdLst>
    <p:handoutMasterId r:id="rId29"/>
  </p:handoutMasterIdLst>
  <p:sldIdLst>
    <p:sldId id="287" r:id="rId2"/>
    <p:sldId id="342" r:id="rId3"/>
    <p:sldId id="365" r:id="rId4"/>
    <p:sldId id="337" r:id="rId5"/>
    <p:sldId id="292" r:id="rId6"/>
    <p:sldId id="347" r:id="rId7"/>
    <p:sldId id="297" r:id="rId8"/>
    <p:sldId id="361" r:id="rId9"/>
    <p:sldId id="356" r:id="rId10"/>
    <p:sldId id="350" r:id="rId11"/>
    <p:sldId id="362" r:id="rId12"/>
    <p:sldId id="363" r:id="rId13"/>
    <p:sldId id="367" r:id="rId14"/>
    <p:sldId id="368" r:id="rId15"/>
    <p:sldId id="369" r:id="rId16"/>
    <p:sldId id="353" r:id="rId17"/>
    <p:sldId id="345" r:id="rId18"/>
    <p:sldId id="354" r:id="rId19"/>
    <p:sldId id="352" r:id="rId20"/>
    <p:sldId id="358" r:id="rId21"/>
    <p:sldId id="359" r:id="rId22"/>
    <p:sldId id="357" r:id="rId23"/>
    <p:sldId id="341" r:id="rId24"/>
    <p:sldId id="296" r:id="rId25"/>
    <p:sldId id="366" r:id="rId26"/>
    <p:sldId id="34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00"/>
    <a:srgbClr val="FDF58D"/>
    <a:srgbClr val="808080"/>
    <a:srgbClr val="FCFCFC"/>
    <a:srgbClr val="E8E8E8"/>
    <a:srgbClr val="FF0066"/>
    <a:srgbClr val="213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4660"/>
  </p:normalViewPr>
  <p:slideViewPr>
    <p:cSldViewPr>
      <p:cViewPr varScale="1">
        <p:scale>
          <a:sx n="155" d="100"/>
          <a:sy n="155" d="100"/>
        </p:scale>
        <p:origin x="2052"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3147DA-4152-472C-9F8D-CED8F7806706}" type="slidenum">
              <a:rPr lang="en-US" altLang="ru-RU"/>
              <a:pPr/>
              <a:t>‹#›</a:t>
            </a:fld>
            <a:endParaRPr lang="en-US" altLang="ru-RU"/>
          </a:p>
        </p:txBody>
      </p:sp>
    </p:spTree>
    <p:extLst>
      <p:ext uri="{BB962C8B-B14F-4D97-AF65-F5344CB8AC3E}">
        <p14:creationId xmlns:p14="http://schemas.microsoft.com/office/powerpoint/2010/main" val="276522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4CFAB2-32F8-4B7D-B871-7D98A60D280B}" type="slidenum">
              <a:rPr lang="en-US" altLang="ru-RU"/>
              <a:pPr/>
              <a:t>‹#›</a:t>
            </a:fld>
            <a:endParaRPr lang="en-US" altLang="ru-RU"/>
          </a:p>
        </p:txBody>
      </p:sp>
    </p:spTree>
    <p:extLst>
      <p:ext uri="{BB962C8B-B14F-4D97-AF65-F5344CB8AC3E}">
        <p14:creationId xmlns:p14="http://schemas.microsoft.com/office/powerpoint/2010/main" val="3275969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0"/>
          <p:cNvSpPr>
            <a:spLocks/>
          </p:cNvSpPr>
          <p:nvPr/>
        </p:nvSpPr>
        <p:spPr bwMode="gray">
          <a:xfrm>
            <a:off x="0" y="6048375"/>
            <a:ext cx="2762250" cy="809625"/>
          </a:xfrm>
          <a:custGeom>
            <a:avLst/>
            <a:gdLst>
              <a:gd name="T0" fmla="*/ 0 w 1740"/>
              <a:gd name="T1" fmla="*/ 0 h 510"/>
              <a:gd name="T2" fmla="*/ 0 w 1740"/>
              <a:gd name="T3" fmla="*/ 2147483647 h 510"/>
              <a:gd name="T4" fmla="*/ 2147483647 w 1740"/>
              <a:gd name="T5" fmla="*/ 2147483647 h 510"/>
              <a:gd name="T6" fmla="*/ 2147483647 w 1740"/>
              <a:gd name="T7" fmla="*/ 2147483647 h 510"/>
              <a:gd name="T8" fmla="*/ 0 w 1740"/>
              <a:gd name="T9" fmla="*/ 0 h 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41"/>
          <p:cNvSpPr>
            <a:spLocks/>
          </p:cNvSpPr>
          <p:nvPr/>
        </p:nvSpPr>
        <p:spPr bwMode="gray">
          <a:xfrm>
            <a:off x="2590800" y="4705350"/>
            <a:ext cx="6400800" cy="2152650"/>
          </a:xfrm>
          <a:custGeom>
            <a:avLst/>
            <a:gdLst>
              <a:gd name="T0" fmla="*/ 2147483647 w 4032"/>
              <a:gd name="T1" fmla="*/ 0 h 1356"/>
              <a:gd name="T2" fmla="*/ 2147483647 w 4032"/>
              <a:gd name="T3" fmla="*/ 2147483647 h 1356"/>
              <a:gd name="T4" fmla="*/ 2147483647 w 4032"/>
              <a:gd name="T5" fmla="*/ 2147483647 h 1356"/>
              <a:gd name="T6" fmla="*/ 2147483647 w 4032"/>
              <a:gd name="T7" fmla="*/ 2147483647 h 1356"/>
              <a:gd name="T8" fmla="*/ 0 w 4032"/>
              <a:gd name="T9" fmla="*/ 2147483647 h 1356"/>
              <a:gd name="T10" fmla="*/ 2147483647 w 4032"/>
              <a:gd name="T11" fmla="*/ 0 h 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42"/>
          <p:cNvSpPr>
            <a:spLocks/>
          </p:cNvSpPr>
          <p:nvPr/>
        </p:nvSpPr>
        <p:spPr bwMode="gray">
          <a:xfrm>
            <a:off x="4400550" y="781050"/>
            <a:ext cx="4743450" cy="5048250"/>
          </a:xfrm>
          <a:custGeom>
            <a:avLst/>
            <a:gdLst>
              <a:gd name="T0" fmla="*/ 2147483647 w 2988"/>
              <a:gd name="T1" fmla="*/ 2147483647 h 3180"/>
              <a:gd name="T2" fmla="*/ 2147483647 w 2988"/>
              <a:gd name="T3" fmla="*/ 0 h 3180"/>
              <a:gd name="T4" fmla="*/ 2147483647 w 2988"/>
              <a:gd name="T5" fmla="*/ 2147483647 h 3180"/>
              <a:gd name="T6" fmla="*/ 2147483647 w 2988"/>
              <a:gd name="T7" fmla="*/ 2147483647 h 3180"/>
              <a:gd name="T8" fmla="*/ 2147483647 w 2988"/>
              <a:gd name="T9" fmla="*/ 2147483647 h 3180"/>
              <a:gd name="T10" fmla="*/ 0 w 2988"/>
              <a:gd name="T11" fmla="*/ 2147483647 h 3180"/>
              <a:gd name="T12" fmla="*/ 2147483647 w 2988"/>
              <a:gd name="T13" fmla="*/ 2147483647 h 3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43"/>
          <p:cNvSpPr>
            <a:spLocks/>
          </p:cNvSpPr>
          <p:nvPr/>
        </p:nvSpPr>
        <p:spPr bwMode="gray">
          <a:xfrm>
            <a:off x="4800600" y="0"/>
            <a:ext cx="3276600" cy="2409825"/>
          </a:xfrm>
          <a:custGeom>
            <a:avLst/>
            <a:gdLst>
              <a:gd name="T0" fmla="*/ 0 w 2064"/>
              <a:gd name="T1" fmla="*/ 0 h 1518"/>
              <a:gd name="T2" fmla="*/ 2147483647 w 2064"/>
              <a:gd name="T3" fmla="*/ 2147483647 h 1518"/>
              <a:gd name="T4" fmla="*/ 2147483647 w 2064"/>
              <a:gd name="T5" fmla="*/ 0 h 1518"/>
              <a:gd name="T6" fmla="*/ 0 w 2064"/>
              <a:gd name="T7" fmla="*/ 0 h 15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79"/>
          <p:cNvSpPr>
            <a:spLocks/>
          </p:cNvSpPr>
          <p:nvPr/>
        </p:nvSpPr>
        <p:spPr bwMode="gray">
          <a:xfrm>
            <a:off x="0" y="0"/>
            <a:ext cx="6583363" cy="7267575"/>
          </a:xfrm>
          <a:custGeom>
            <a:avLst/>
            <a:gdLst>
              <a:gd name="T0" fmla="*/ 0 w 4014"/>
              <a:gd name="T1" fmla="*/ 0 h 4455"/>
              <a:gd name="T2" fmla="*/ 2147483647 w 4014"/>
              <a:gd name="T3" fmla="*/ 0 h 4455"/>
              <a:gd name="T4" fmla="*/ 2147483647 w 4014"/>
              <a:gd name="T5" fmla="*/ 2147483647 h 4455"/>
              <a:gd name="T6" fmla="*/ 0 w 4014"/>
              <a:gd name="T7" fmla="*/ 2147483647 h 4455"/>
              <a:gd name="T8" fmla="*/ 0 w 4014"/>
              <a:gd name="T9" fmla="*/ 0 h 4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a:defRPr/>
            </a:pPr>
            <a:endParaRPr lang="ru-RU">
              <a:latin typeface="Arial" charset="0"/>
              <a:cs typeface="+mn-cs"/>
            </a:endParaRPr>
          </a:p>
        </p:txBody>
      </p:sp>
      <p:sp>
        <p:nvSpPr>
          <p:cNvPr id="10"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1"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2"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3"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4"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2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21" name="Rectangle 59"/>
          <p:cNvSpPr>
            <a:spLocks noChangeArrowheads="1"/>
          </p:cNvSpPr>
          <p:nvPr/>
        </p:nvSpPr>
        <p:spPr bwMode="gray">
          <a:xfrm>
            <a:off x="2362200" y="277813"/>
            <a:ext cx="1012825" cy="10255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22" name="Rectangle 60"/>
          <p:cNvSpPr>
            <a:spLocks noChangeArrowheads="1"/>
          </p:cNvSpPr>
          <p:nvPr/>
        </p:nvSpPr>
        <p:spPr bwMode="gray">
          <a:xfrm>
            <a:off x="285750" y="2427288"/>
            <a:ext cx="101282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23" name="Rectangle 61"/>
          <p:cNvSpPr>
            <a:spLocks noChangeArrowheads="1"/>
          </p:cNvSpPr>
          <p:nvPr/>
        </p:nvSpPr>
        <p:spPr bwMode="gray">
          <a:xfrm>
            <a:off x="0" y="271463"/>
            <a:ext cx="25082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24" name="Rectangle 62"/>
          <p:cNvSpPr>
            <a:spLocks noChangeArrowheads="1"/>
          </p:cNvSpPr>
          <p:nvPr/>
        </p:nvSpPr>
        <p:spPr bwMode="gray">
          <a:xfrm>
            <a:off x="1331913" y="1588"/>
            <a:ext cx="1012825" cy="2349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25" name="Freeform 64"/>
          <p:cNvSpPr>
            <a:spLocks/>
          </p:cNvSpPr>
          <p:nvPr/>
        </p:nvSpPr>
        <p:spPr bwMode="gray">
          <a:xfrm>
            <a:off x="2365375" y="4541838"/>
            <a:ext cx="1009650" cy="1033462"/>
          </a:xfrm>
          <a:custGeom>
            <a:avLst/>
            <a:gdLst>
              <a:gd name="T0" fmla="*/ 0 w 636"/>
              <a:gd name="T1" fmla="*/ 0 h 651"/>
              <a:gd name="T2" fmla="*/ 0 w 636"/>
              <a:gd name="T3" fmla="*/ 2147483647 h 651"/>
              <a:gd name="T4" fmla="*/ 2147483647 w 636"/>
              <a:gd name="T5" fmla="*/ 2147483647 h 651"/>
              <a:gd name="T6" fmla="*/ 2147483647 w 636"/>
              <a:gd name="T7" fmla="*/ 0 h 651"/>
              <a:gd name="T8" fmla="*/ 0 w 636"/>
              <a:gd name="T9" fmla="*/ 0 h 6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Rectangle 31"/>
          <p:cNvSpPr>
            <a:spLocks noChangeArrowheads="1"/>
          </p:cNvSpPr>
          <p:nvPr/>
        </p:nvSpPr>
        <p:spPr bwMode="gray">
          <a:xfrm>
            <a:off x="285750" y="2435225"/>
            <a:ext cx="1012825" cy="1025525"/>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27" name="Text Box 38"/>
          <p:cNvSpPr txBox="1">
            <a:spLocks noChangeArrowheads="1"/>
          </p:cNvSpPr>
          <p:nvPr/>
        </p:nvSpPr>
        <p:spPr bwMode="gray">
          <a:xfrm>
            <a:off x="333375" y="4714875"/>
            <a:ext cx="13033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200" smtClean="0">
                <a:latin typeface="Arial Black" pitchFamily="34" charset="0"/>
                <a:cs typeface="+mn-cs"/>
              </a:rPr>
              <a:t>L/O/G/O</a:t>
            </a:r>
          </a:p>
        </p:txBody>
      </p:sp>
      <p:grpSp>
        <p:nvGrpSpPr>
          <p:cNvPr id="28" name="Group 71"/>
          <p:cNvGrpSpPr>
            <a:grpSpLocks/>
          </p:cNvGrpSpPr>
          <p:nvPr/>
        </p:nvGrpSpPr>
        <p:grpSpPr bwMode="auto">
          <a:xfrm>
            <a:off x="8077200" y="0"/>
            <a:ext cx="1076325" cy="6858000"/>
            <a:chOff x="5088" y="0"/>
            <a:chExt cx="678" cy="4320"/>
          </a:xfrm>
        </p:grpSpPr>
        <p:sp>
          <p:nvSpPr>
            <p:cNvPr id="29" name="Freeform 66"/>
            <p:cNvSpPr>
              <a:spLocks/>
            </p:cNvSpPr>
            <p:nvPr userDrawn="1"/>
          </p:nvSpPr>
          <p:spPr bwMode="gray">
            <a:xfrm>
              <a:off x="5088" y="0"/>
              <a:ext cx="672" cy="702"/>
            </a:xfrm>
            <a:custGeom>
              <a:avLst/>
              <a:gdLst>
                <a:gd name="T0" fmla="*/ 0 w 672"/>
                <a:gd name="T1" fmla="*/ 248 h 720"/>
                <a:gd name="T2" fmla="*/ 288 w 672"/>
                <a:gd name="T3" fmla="*/ 0 h 720"/>
                <a:gd name="T4" fmla="*/ 672 w 672"/>
                <a:gd name="T5" fmla="*/ 0 h 720"/>
                <a:gd name="T6" fmla="*/ 672 w 672"/>
                <a:gd name="T7" fmla="*/ 412 h 720"/>
                <a:gd name="T8" fmla="*/ 0 w 672"/>
                <a:gd name="T9" fmla="*/ 248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67"/>
            <p:cNvSpPr>
              <a:spLocks/>
            </p:cNvSpPr>
            <p:nvPr userDrawn="1"/>
          </p:nvSpPr>
          <p:spPr bwMode="gray">
            <a:xfrm>
              <a:off x="5602" y="3496"/>
              <a:ext cx="164" cy="824"/>
            </a:xfrm>
            <a:custGeom>
              <a:avLst/>
              <a:gdLst>
                <a:gd name="T0" fmla="*/ 2 w 212"/>
                <a:gd name="T1" fmla="*/ 0 h 824"/>
                <a:gd name="T2" fmla="*/ 0 w 212"/>
                <a:gd name="T3" fmla="*/ 82 h 824"/>
                <a:gd name="T4" fmla="*/ 2 w 212"/>
                <a:gd name="T5" fmla="*/ 824 h 824"/>
                <a:gd name="T6" fmla="*/ 2 w 212"/>
                <a:gd name="T7" fmla="*/ 822 h 824"/>
                <a:gd name="T8" fmla="*/ 2 w 212"/>
                <a:gd name="T9" fmla="*/ 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1" name="Rectangle 80"/>
          <p:cNvSpPr>
            <a:spLocks noChangeArrowheads="1"/>
          </p:cNvSpPr>
          <p:nvPr/>
        </p:nvSpPr>
        <p:spPr bwMode="gray">
          <a:xfrm>
            <a:off x="5495925" y="1333500"/>
            <a:ext cx="660400"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32"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33" name="Rectangle 82"/>
          <p:cNvSpPr>
            <a:spLocks noChangeArrowheads="1"/>
          </p:cNvSpPr>
          <p:nvPr/>
        </p:nvSpPr>
        <p:spPr bwMode="gray">
          <a:xfrm>
            <a:off x="4457700" y="3495675"/>
            <a:ext cx="1012825" cy="1025525"/>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pic>
        <p:nvPicPr>
          <p:cNvPr id="34"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393398">
            <a:off x="2667000" y="609600"/>
            <a:ext cx="2663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smtClean="0"/>
              <a:t>Образец заголовка</a:t>
            </a:r>
            <a:endParaRPr lang="en-US"/>
          </a:p>
        </p:txBody>
      </p:sp>
      <p:sp>
        <p:nvSpPr>
          <p:cNvPr id="35" name="Rectangle 4"/>
          <p:cNvSpPr>
            <a:spLocks noGrp="1" noChangeArrowheads="1"/>
          </p:cNvSpPr>
          <p:nvPr>
            <p:ph type="dt" sz="half" idx="10"/>
          </p:nvPr>
        </p:nvSpPr>
        <p:spPr>
          <a:xfrm>
            <a:off x="457200" y="6407150"/>
            <a:ext cx="2133600" cy="314325"/>
          </a:xfrm>
        </p:spPr>
        <p:txBody>
          <a:bodyPr/>
          <a:lstStyle>
            <a:lvl1pPr>
              <a:defRPr/>
            </a:lvl1pPr>
          </a:lstStyle>
          <a:p>
            <a:pPr>
              <a:defRPr/>
            </a:pPr>
            <a:endParaRPr lang="en-US"/>
          </a:p>
        </p:txBody>
      </p:sp>
      <p:sp>
        <p:nvSpPr>
          <p:cNvPr id="36" name="Rectangle 5"/>
          <p:cNvSpPr>
            <a:spLocks noGrp="1" noChangeArrowheads="1"/>
          </p:cNvSpPr>
          <p:nvPr>
            <p:ph type="ftr" sz="quarter" idx="11"/>
          </p:nvPr>
        </p:nvSpPr>
        <p:spPr>
          <a:xfrm>
            <a:off x="3124200" y="6407150"/>
            <a:ext cx="2895600" cy="314325"/>
          </a:xfrm>
        </p:spPr>
        <p:txBody>
          <a:bodyPr/>
          <a:lstStyle>
            <a:lvl1pPr>
              <a:defRPr/>
            </a:lvl1pPr>
          </a:lstStyle>
          <a:p>
            <a:pPr>
              <a:defRPr/>
            </a:pPr>
            <a:endParaRPr lang="en-US"/>
          </a:p>
        </p:txBody>
      </p:sp>
      <p:sp>
        <p:nvSpPr>
          <p:cNvPr id="37" name="Rectangle 6"/>
          <p:cNvSpPr>
            <a:spLocks noGrp="1" noChangeArrowheads="1"/>
          </p:cNvSpPr>
          <p:nvPr>
            <p:ph type="sldNum" sz="quarter" idx="12"/>
          </p:nvPr>
        </p:nvSpPr>
        <p:spPr>
          <a:xfrm>
            <a:off x="6553200" y="6407150"/>
            <a:ext cx="2133600" cy="314325"/>
          </a:xfrm>
        </p:spPr>
        <p:txBody>
          <a:bodyPr/>
          <a:lstStyle>
            <a:lvl1pPr>
              <a:defRPr/>
            </a:lvl1pPr>
          </a:lstStyle>
          <a:p>
            <a:fld id="{5C5F2FB1-1176-4F8A-A863-C6B7D90B774F}" type="slidenum">
              <a:rPr lang="en-US" altLang="ru-RU"/>
              <a:pPr/>
              <a:t>‹#›</a:t>
            </a:fld>
            <a:endParaRPr lang="en-US" altLang="ru-RU"/>
          </a:p>
        </p:txBody>
      </p:sp>
    </p:spTree>
    <p:extLst>
      <p:ext uri="{BB962C8B-B14F-4D97-AF65-F5344CB8AC3E}">
        <p14:creationId xmlns:p14="http://schemas.microsoft.com/office/powerpoint/2010/main" val="22226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7"/>
                                        </p:tgtEl>
                                      </p:cBhvr>
                                    </p:animEffect>
                                    <p:animScale>
                                      <p:cBhvr>
                                        <p:cTn id="20" dur="1000" autoRev="1" fill="hold"/>
                                        <p:tgtEl>
                                          <p:spTgt spid="7"/>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6"/>
                                        </p:tgtEl>
                                      </p:cBhvr>
                                    </p:animEffect>
                                    <p:animScale>
                                      <p:cBhvr>
                                        <p:cTn id="23" dur="1000" autoRev="1" fill="hold"/>
                                        <p:tgtEl>
                                          <p:spTgt spid="6"/>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5"/>
                                        </p:tgtEl>
                                      </p:cBhvr>
                                    </p:animEffect>
                                    <p:animScale>
                                      <p:cBhvr>
                                        <p:cTn id="26" dur="1000" autoRev="1" fill="hold"/>
                                        <p:tgtEl>
                                          <p:spTgt spid="5"/>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4"/>
                                        </p:tgtEl>
                                      </p:cBhvr>
                                    </p:animEffect>
                                    <p:animScale>
                                      <p:cBhvr>
                                        <p:cTn id="29" dur="1000" autoRev="1" fill="hold"/>
                                        <p:tgtEl>
                                          <p:spTgt spid="4"/>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318E71-D22D-4C22-9ABF-B41D805717D5}" type="slidenum">
              <a:rPr lang="en-US" altLang="ru-RU"/>
              <a:pPr/>
              <a:t>‹#›</a:t>
            </a:fld>
            <a:endParaRPr lang="en-US" altLang="ru-RU"/>
          </a:p>
        </p:txBody>
      </p:sp>
    </p:spTree>
    <p:extLst>
      <p:ext uri="{BB962C8B-B14F-4D97-AF65-F5344CB8AC3E}">
        <p14:creationId xmlns:p14="http://schemas.microsoft.com/office/powerpoint/2010/main" val="17224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FA83F6-1AEE-426A-9E5F-B216F635F9D6}" type="slidenum">
              <a:rPr lang="en-US" altLang="ru-RU"/>
              <a:pPr/>
              <a:t>‹#›</a:t>
            </a:fld>
            <a:endParaRPr lang="en-US" altLang="ru-RU"/>
          </a:p>
        </p:txBody>
      </p:sp>
    </p:spTree>
    <p:extLst>
      <p:ext uri="{BB962C8B-B14F-4D97-AF65-F5344CB8AC3E}">
        <p14:creationId xmlns:p14="http://schemas.microsoft.com/office/powerpoint/2010/main" val="165258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626346-E695-433B-99CF-0F51F50ED023}" type="slidenum">
              <a:rPr lang="en-US" altLang="ru-RU"/>
              <a:pPr/>
              <a:t>‹#›</a:t>
            </a:fld>
            <a:endParaRPr lang="en-US" altLang="ru-RU"/>
          </a:p>
        </p:txBody>
      </p:sp>
    </p:spTree>
    <p:extLst>
      <p:ext uri="{BB962C8B-B14F-4D97-AF65-F5344CB8AC3E}">
        <p14:creationId xmlns:p14="http://schemas.microsoft.com/office/powerpoint/2010/main" val="276267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821025-9666-412C-A404-D9E086DEF44A}" type="slidenum">
              <a:rPr lang="en-US" altLang="ru-RU"/>
              <a:pPr/>
              <a:t>‹#›</a:t>
            </a:fld>
            <a:endParaRPr lang="en-US" altLang="ru-RU"/>
          </a:p>
        </p:txBody>
      </p:sp>
    </p:spTree>
    <p:extLst>
      <p:ext uri="{BB962C8B-B14F-4D97-AF65-F5344CB8AC3E}">
        <p14:creationId xmlns:p14="http://schemas.microsoft.com/office/powerpoint/2010/main" val="93737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4DADC4-6988-4A58-A1B4-85880D3D1DB8}" type="slidenum">
              <a:rPr lang="en-US" altLang="ru-RU"/>
              <a:pPr/>
              <a:t>‹#›</a:t>
            </a:fld>
            <a:endParaRPr lang="en-US" altLang="ru-RU"/>
          </a:p>
        </p:txBody>
      </p:sp>
    </p:spTree>
    <p:extLst>
      <p:ext uri="{BB962C8B-B14F-4D97-AF65-F5344CB8AC3E}">
        <p14:creationId xmlns:p14="http://schemas.microsoft.com/office/powerpoint/2010/main" val="180269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EB6608-5A3D-403A-86D5-0B5316617796}" type="slidenum">
              <a:rPr lang="en-US" altLang="ru-RU"/>
              <a:pPr/>
              <a:t>‹#›</a:t>
            </a:fld>
            <a:endParaRPr lang="en-US" altLang="ru-RU"/>
          </a:p>
        </p:txBody>
      </p:sp>
    </p:spTree>
    <p:extLst>
      <p:ext uri="{BB962C8B-B14F-4D97-AF65-F5344CB8AC3E}">
        <p14:creationId xmlns:p14="http://schemas.microsoft.com/office/powerpoint/2010/main" val="50766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r>
              <a:rPr lang="ru-RU" noProof="0" smtClean="0"/>
              <a:t>Вставка рисунка SmartArt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C40944-B020-43D2-A977-50D06E7F7B05}" type="slidenum">
              <a:rPr lang="en-US" altLang="ru-RU"/>
              <a:pPr/>
              <a:t>‹#›</a:t>
            </a:fld>
            <a:endParaRPr lang="en-US" altLang="ru-RU"/>
          </a:p>
        </p:txBody>
      </p:sp>
    </p:spTree>
    <p:extLst>
      <p:ext uri="{BB962C8B-B14F-4D97-AF65-F5344CB8AC3E}">
        <p14:creationId xmlns:p14="http://schemas.microsoft.com/office/powerpoint/2010/main" val="1526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C05CBF-1C95-473C-A347-C132034F3F1C}" type="slidenum">
              <a:rPr lang="en-US" altLang="ru-RU"/>
              <a:pPr/>
              <a:t>‹#›</a:t>
            </a:fld>
            <a:endParaRPr lang="en-US" altLang="ru-RU"/>
          </a:p>
        </p:txBody>
      </p:sp>
    </p:spTree>
    <p:extLst>
      <p:ext uri="{BB962C8B-B14F-4D97-AF65-F5344CB8AC3E}">
        <p14:creationId xmlns:p14="http://schemas.microsoft.com/office/powerpoint/2010/main" val="34110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F2671C0-869E-4295-9450-5FC79D351960}" type="slidenum">
              <a:rPr lang="en-US" altLang="ru-RU"/>
              <a:pPr/>
              <a:t>‹#›</a:t>
            </a:fld>
            <a:endParaRPr lang="en-US" altLang="ru-RU"/>
          </a:p>
        </p:txBody>
      </p:sp>
    </p:spTree>
    <p:extLst>
      <p:ext uri="{BB962C8B-B14F-4D97-AF65-F5344CB8AC3E}">
        <p14:creationId xmlns:p14="http://schemas.microsoft.com/office/powerpoint/2010/main" val="220690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B23592C-47AD-49CE-8059-343143946C3C}" type="slidenum">
              <a:rPr lang="en-US" altLang="ru-RU"/>
              <a:pPr/>
              <a:t>‹#›</a:t>
            </a:fld>
            <a:endParaRPr lang="en-US" altLang="ru-RU"/>
          </a:p>
        </p:txBody>
      </p:sp>
    </p:spTree>
    <p:extLst>
      <p:ext uri="{BB962C8B-B14F-4D97-AF65-F5344CB8AC3E}">
        <p14:creationId xmlns:p14="http://schemas.microsoft.com/office/powerpoint/2010/main" val="410615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9868E64-A09F-4B4E-A563-EF31CE63230F}" type="slidenum">
              <a:rPr lang="en-US" altLang="ru-RU"/>
              <a:pPr/>
              <a:t>‹#›</a:t>
            </a:fld>
            <a:endParaRPr lang="en-US" altLang="ru-RU"/>
          </a:p>
        </p:txBody>
      </p:sp>
    </p:spTree>
    <p:extLst>
      <p:ext uri="{BB962C8B-B14F-4D97-AF65-F5344CB8AC3E}">
        <p14:creationId xmlns:p14="http://schemas.microsoft.com/office/powerpoint/2010/main" val="397281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588278F-A21F-4898-B023-38B9B72928CF}" type="slidenum">
              <a:rPr lang="en-US" altLang="ru-RU"/>
              <a:pPr/>
              <a:t>‹#›</a:t>
            </a:fld>
            <a:endParaRPr lang="en-US" altLang="ru-RU"/>
          </a:p>
        </p:txBody>
      </p:sp>
    </p:spTree>
    <p:extLst>
      <p:ext uri="{BB962C8B-B14F-4D97-AF65-F5344CB8AC3E}">
        <p14:creationId xmlns:p14="http://schemas.microsoft.com/office/powerpoint/2010/main" val="243385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0411858-6CB8-45EB-8A10-6D447F71C678}" type="slidenum">
              <a:rPr lang="en-US" altLang="ru-RU"/>
              <a:pPr/>
              <a:t>‹#›</a:t>
            </a:fld>
            <a:endParaRPr lang="en-US" altLang="ru-RU"/>
          </a:p>
        </p:txBody>
      </p:sp>
    </p:spTree>
    <p:extLst>
      <p:ext uri="{BB962C8B-B14F-4D97-AF65-F5344CB8AC3E}">
        <p14:creationId xmlns:p14="http://schemas.microsoft.com/office/powerpoint/2010/main" val="180865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AF271C-7014-469B-A1B2-5A1E927C2E92}" type="slidenum">
              <a:rPr lang="en-US" altLang="ru-RU"/>
              <a:pPr/>
              <a:t>‹#›</a:t>
            </a:fld>
            <a:endParaRPr lang="en-US" altLang="ru-RU"/>
          </a:p>
        </p:txBody>
      </p:sp>
    </p:spTree>
    <p:extLst>
      <p:ext uri="{BB962C8B-B14F-4D97-AF65-F5344CB8AC3E}">
        <p14:creationId xmlns:p14="http://schemas.microsoft.com/office/powerpoint/2010/main" val="218584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F8905C-A8F8-45AF-AD6F-0C9A02DF2E96}" type="slidenum">
              <a:rPr lang="en-US" altLang="ru-RU"/>
              <a:pPr/>
              <a:t>‹#›</a:t>
            </a:fld>
            <a:endParaRPr lang="en-US" altLang="ru-RU"/>
          </a:p>
        </p:txBody>
      </p:sp>
    </p:spTree>
    <p:extLst>
      <p:ext uri="{BB962C8B-B14F-4D97-AF65-F5344CB8AC3E}">
        <p14:creationId xmlns:p14="http://schemas.microsoft.com/office/powerpoint/2010/main" val="111496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a:defRPr/>
            </a:pPr>
            <a:endParaRPr lang="ru-RU">
              <a:latin typeface="Arial" charset="0"/>
              <a:cs typeface="+mn-cs"/>
            </a:endParaRPr>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2147483647 h 1100"/>
              <a:gd name="T4" fmla="*/ 2147483647 w 1089"/>
              <a:gd name="T5" fmla="*/ 2147483647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8" name="Line 13"/>
          <p:cNvSpPr>
            <a:spLocks noChangeShapeType="1"/>
          </p:cNvSpPr>
          <p:nvPr/>
        </p:nvSpPr>
        <p:spPr bwMode="gray">
          <a:xfrm>
            <a:off x="527050" y="0"/>
            <a:ext cx="0" cy="5910263"/>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29" name="Line 14"/>
          <p:cNvSpPr>
            <a:spLocks noChangeShapeType="1"/>
          </p:cNvSpPr>
          <p:nvPr/>
        </p:nvSpPr>
        <p:spPr bwMode="gray">
          <a:xfrm>
            <a:off x="1677988" y="0"/>
            <a:ext cx="0" cy="68326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0" name="Line 15"/>
          <p:cNvSpPr>
            <a:spLocks noChangeShapeType="1"/>
          </p:cNvSpPr>
          <p:nvPr/>
        </p:nvSpPr>
        <p:spPr bwMode="gray">
          <a:xfrm>
            <a:off x="2830513" y="0"/>
            <a:ext cx="0" cy="686117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2" name="Line 16"/>
          <p:cNvSpPr>
            <a:spLocks noChangeShapeType="1"/>
          </p:cNvSpPr>
          <p:nvPr/>
        </p:nvSpPr>
        <p:spPr bwMode="gray">
          <a:xfrm>
            <a:off x="3983038" y="0"/>
            <a:ext cx="0" cy="6875463"/>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2" name="Line 17"/>
          <p:cNvSpPr>
            <a:spLocks noChangeShapeType="1"/>
          </p:cNvSpPr>
          <p:nvPr/>
        </p:nvSpPr>
        <p:spPr bwMode="gray">
          <a:xfrm>
            <a:off x="5133975" y="388938"/>
            <a:ext cx="0" cy="6486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3" name="Line 18"/>
          <p:cNvSpPr>
            <a:spLocks noChangeShapeType="1"/>
          </p:cNvSpPr>
          <p:nvPr/>
        </p:nvSpPr>
        <p:spPr bwMode="gray">
          <a:xfrm>
            <a:off x="6286500" y="619125"/>
            <a:ext cx="0" cy="6256338"/>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4" name="Line 19"/>
          <p:cNvSpPr>
            <a:spLocks noChangeShapeType="1"/>
          </p:cNvSpPr>
          <p:nvPr/>
        </p:nvSpPr>
        <p:spPr bwMode="gray">
          <a:xfrm>
            <a:off x="7439025" y="773113"/>
            <a:ext cx="0" cy="610235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5" name="Line 20"/>
          <p:cNvSpPr>
            <a:spLocks noChangeShapeType="1"/>
          </p:cNvSpPr>
          <p:nvPr/>
        </p:nvSpPr>
        <p:spPr bwMode="gray">
          <a:xfrm>
            <a:off x="8591550" y="900113"/>
            <a:ext cx="0" cy="597535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6" name="Line 22"/>
          <p:cNvSpPr>
            <a:spLocks noChangeShapeType="1"/>
          </p:cNvSpPr>
          <p:nvPr/>
        </p:nvSpPr>
        <p:spPr bwMode="gray">
          <a:xfrm rot="5400000">
            <a:off x="2595563" y="-2176463"/>
            <a:ext cx="0" cy="51911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7" name="Line 23"/>
          <p:cNvSpPr>
            <a:spLocks noChangeShapeType="1"/>
          </p:cNvSpPr>
          <p:nvPr/>
        </p:nvSpPr>
        <p:spPr bwMode="gray">
          <a:xfrm rot="5400000">
            <a:off x="4578350" y="-3036887"/>
            <a:ext cx="0" cy="91567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8" name="Line 24"/>
          <p:cNvSpPr>
            <a:spLocks noChangeShapeType="1"/>
          </p:cNvSpPr>
          <p:nvPr/>
        </p:nvSpPr>
        <p:spPr bwMode="gray">
          <a:xfrm rot="5400000">
            <a:off x="4578350" y="-1912937"/>
            <a:ext cx="0" cy="91567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9" name="Line 25"/>
          <p:cNvSpPr>
            <a:spLocks noChangeShapeType="1"/>
          </p:cNvSpPr>
          <p:nvPr/>
        </p:nvSpPr>
        <p:spPr bwMode="gray">
          <a:xfrm rot="5400000">
            <a:off x="4579938" y="-788988"/>
            <a:ext cx="0" cy="9153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0" name="Line 26"/>
          <p:cNvSpPr>
            <a:spLocks noChangeShapeType="1"/>
          </p:cNvSpPr>
          <p:nvPr/>
        </p:nvSpPr>
        <p:spPr bwMode="gray">
          <a:xfrm rot="5400000">
            <a:off x="4579938" y="334962"/>
            <a:ext cx="0" cy="9153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1" name="Line 27"/>
          <p:cNvSpPr>
            <a:spLocks noChangeShapeType="1"/>
          </p:cNvSpPr>
          <p:nvPr/>
        </p:nvSpPr>
        <p:spPr bwMode="gray">
          <a:xfrm rot="5400000">
            <a:off x="4905376" y="1824037"/>
            <a:ext cx="0" cy="842327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2" name="Rectangle 28"/>
          <p:cNvSpPr>
            <a:spLocks noChangeArrowheads="1"/>
          </p:cNvSpPr>
          <p:nvPr/>
        </p:nvSpPr>
        <p:spPr bwMode="gray">
          <a:xfrm>
            <a:off x="4005263" y="2692400"/>
            <a:ext cx="1128712" cy="1079500"/>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3" name="Rectangle 29"/>
          <p:cNvSpPr>
            <a:spLocks noChangeArrowheads="1"/>
          </p:cNvSpPr>
          <p:nvPr/>
        </p:nvSpPr>
        <p:spPr bwMode="gray">
          <a:xfrm>
            <a:off x="7459663" y="4937125"/>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4" name="Rectangle 30"/>
          <p:cNvSpPr>
            <a:spLocks noChangeArrowheads="1"/>
          </p:cNvSpPr>
          <p:nvPr/>
        </p:nvSpPr>
        <p:spPr bwMode="gray">
          <a:xfrm>
            <a:off x="549275" y="3808413"/>
            <a:ext cx="1128713" cy="1079500"/>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5" name="Rectangle 31"/>
          <p:cNvSpPr>
            <a:spLocks noChangeArrowheads="1"/>
          </p:cNvSpPr>
          <p:nvPr/>
        </p:nvSpPr>
        <p:spPr bwMode="gray">
          <a:xfrm>
            <a:off x="6307138" y="6064250"/>
            <a:ext cx="1128712" cy="796925"/>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6" name="Rectangle 32"/>
          <p:cNvSpPr>
            <a:spLocks noChangeArrowheads="1"/>
          </p:cNvSpPr>
          <p:nvPr/>
        </p:nvSpPr>
        <p:spPr bwMode="gray">
          <a:xfrm>
            <a:off x="2846388" y="0"/>
            <a:ext cx="1128712" cy="404813"/>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7" name="Rectangle 33"/>
          <p:cNvSpPr>
            <a:spLocks noChangeArrowheads="1"/>
          </p:cNvSpPr>
          <p:nvPr/>
        </p:nvSpPr>
        <p:spPr bwMode="gray">
          <a:xfrm>
            <a:off x="2852738" y="4938713"/>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8" name="Rectangle 34"/>
          <p:cNvSpPr>
            <a:spLocks noChangeArrowheads="1"/>
          </p:cNvSpPr>
          <p:nvPr/>
        </p:nvSpPr>
        <p:spPr bwMode="gray">
          <a:xfrm>
            <a:off x="6300788" y="1566863"/>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
        <p:nvSpPr>
          <p:cNvPr id="1049" name="Rectangle 3"/>
          <p:cNvSpPr>
            <a:spLocks noGrp="1" noChangeArrowheads="1"/>
          </p:cNvSpPr>
          <p:nvPr>
            <p:ph type="body" idx="1"/>
          </p:nvPr>
        </p:nvSpPr>
        <p:spPr bwMode="gray">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en-US"/>
          </a:p>
        </p:txBody>
      </p:sp>
      <p:sp>
        <p:nvSpPr>
          <p:cNvPr id="5"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6"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D38B91-8631-415D-8DA7-E46140496618}" type="slidenum">
              <a:rPr lang="en-US" altLang="ru-RU"/>
              <a:pPr/>
              <a:t>‹#›</a:t>
            </a:fld>
            <a:endParaRPr lang="en-US" altLang="ru-RU"/>
          </a:p>
        </p:txBody>
      </p:sp>
      <p:sp>
        <p:nvSpPr>
          <p:cNvPr id="1060" name="Freeform 36"/>
          <p:cNvSpPr>
            <a:spLocks/>
          </p:cNvSpPr>
          <p:nvPr/>
        </p:nvSpPr>
        <p:spPr bwMode="gray">
          <a:xfrm>
            <a:off x="4041775" y="0"/>
            <a:ext cx="5105400" cy="739775"/>
          </a:xfrm>
          <a:custGeom>
            <a:avLst/>
            <a:gdLst>
              <a:gd name="T0" fmla="*/ 2147483647 w 3130"/>
              <a:gd name="T1" fmla="*/ 2147483647 h 453"/>
              <a:gd name="T2" fmla="*/ 2147483647 w 3130"/>
              <a:gd name="T3" fmla="*/ 0 h 453"/>
              <a:gd name="T4" fmla="*/ 0 w 3130"/>
              <a:gd name="T5" fmla="*/ 0 h 453"/>
              <a:gd name="T6" fmla="*/ 2147483647 w 3130"/>
              <a:gd name="T7" fmla="*/ 2147483647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pic>
        <p:nvPicPr>
          <p:cNvPr id="1055" name="Picture 37" descr="wat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rot="786797">
            <a:off x="662940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8" descr="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6"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nodeType="afterGroup">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u.freepik.com/index.php?goto=27&amp;url_download=aHR0cDovL3d3dy5mbGF0aWNvbi5jb20vZnJlZS1pY29uL2luZmluaXRlLXN5bWJvbC1saW5lXzIwMDcy&amp;opciondownload=318&amp;id=aHR0cDovL3d3dy5mbGF0aWNvbi5jb20vZnJlZS1pY29uL2luZmluaXRlLXN5bWJvbC1saW5lXzIwMDcy&amp;fileid=70689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5438"/>
            <a:ext cx="8229600" cy="588962"/>
          </a:xfrm>
        </p:spPr>
        <p:txBody>
          <a:bodyPr/>
          <a:lstStyle/>
          <a:p>
            <a:pPr algn="ctr" eaLnBrk="1" hangingPunct="1">
              <a:defRPr/>
            </a:pPr>
            <a:r>
              <a:rPr lang="ru-RU" i="1" dirty="0" smtClean="0">
                <a:solidFill>
                  <a:schemeClr val="accent1">
                    <a:lumMod val="50000"/>
                  </a:schemeClr>
                </a:solidFill>
              </a:rPr>
              <a:t>«ГИМНАСТИКА ДЛЯ УМА»</a:t>
            </a:r>
          </a:p>
        </p:txBody>
      </p:sp>
      <p:sp>
        <p:nvSpPr>
          <p:cNvPr id="3075" name="Rectangle 3"/>
          <p:cNvSpPr>
            <a:spLocks noGrp="1" noChangeArrowheads="1"/>
          </p:cNvSpPr>
          <p:nvPr>
            <p:ph idx="1"/>
          </p:nvPr>
        </p:nvSpPr>
        <p:spPr/>
        <p:txBody>
          <a:bodyPr/>
          <a:lstStyle/>
          <a:p>
            <a:pPr eaLnBrk="1" hangingPunct="1"/>
            <a:endParaRPr lang="ru-RU" altLang="ru-RU" smtClean="0"/>
          </a:p>
        </p:txBody>
      </p:sp>
      <p:pic>
        <p:nvPicPr>
          <p:cNvPr id="3076"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4422"/>
            <a:ext cx="9220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8"/>
          <p:cNvSpPr txBox="1">
            <a:spLocks noChangeArrowheads="1"/>
          </p:cNvSpPr>
          <p:nvPr/>
        </p:nvSpPr>
        <p:spPr bwMode="invGray">
          <a:xfrm>
            <a:off x="-76200" y="1143000"/>
            <a:ext cx="92202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ru-RU" sz="3200" b="1" dirty="0" smtClean="0">
              <a:solidFill>
                <a:schemeClr val="tx2">
                  <a:lumMod val="75000"/>
                </a:schemeClr>
              </a:solidFill>
              <a:cs typeface="+mn-cs"/>
            </a:endParaRPr>
          </a:p>
          <a:p>
            <a:pPr algn="ctr" eaLnBrk="1" hangingPunct="1">
              <a:spcBef>
                <a:spcPct val="50000"/>
              </a:spcBef>
              <a:defRPr/>
            </a:pPr>
            <a:r>
              <a:rPr lang="ru-RU" sz="3600" b="1" i="1" dirty="0" smtClean="0">
                <a:solidFill>
                  <a:schemeClr val="tx2">
                    <a:lumMod val="75000"/>
                  </a:schemeClr>
                </a:solidFill>
                <a:latin typeface="+mn-lt"/>
                <a:cs typeface="+mn-cs"/>
              </a:rPr>
              <a:t>Кинезиологические  упражнения как средство активизации межполушарного взаимодействия и стимулирования познавательной активности у детей дошкольного и младшего школьного возраста.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3"/>
          <p:cNvSpPr>
            <a:spLocks noChangeArrowheads="1"/>
          </p:cNvSpPr>
          <p:nvPr/>
        </p:nvSpPr>
        <p:spPr bwMode="auto">
          <a:xfrm>
            <a:off x="306388" y="381000"/>
            <a:ext cx="8620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ru-RU" sz="3200" b="1" dirty="0">
                <a:latin typeface="Arial" charset="0"/>
                <a:cs typeface="+mn-cs"/>
              </a:rPr>
              <a:t>                        </a:t>
            </a:r>
            <a:r>
              <a:rPr lang="ru-RU" sz="4400" b="1" dirty="0">
                <a:solidFill>
                  <a:srgbClr val="C00000"/>
                </a:solidFill>
                <a:latin typeface="+mj-lt"/>
                <a:cs typeface="+mn-cs"/>
              </a:rPr>
              <a:t>«Колечки»</a:t>
            </a:r>
          </a:p>
          <a:p>
            <a:pPr algn="just">
              <a:defRPr/>
            </a:pPr>
            <a:endParaRPr lang="ru-RU" sz="2400" b="1" dirty="0">
              <a:latin typeface="Arial" charset="0"/>
              <a:cs typeface="+mn-cs"/>
            </a:endParaRPr>
          </a:p>
          <a:p>
            <a:pPr marL="457200" indent="-457200" algn="just">
              <a:buFont typeface="Wingdings" pitchFamily="2" charset="2"/>
              <a:buChar char="v"/>
              <a:defRPr/>
            </a:pPr>
            <a:r>
              <a:rPr lang="ru-RU" sz="2800" dirty="0">
                <a:latin typeface="+mn-lt"/>
                <a:cs typeface="+mn-cs"/>
              </a:rPr>
              <a:t>По очереди  большой палец соединяется в кольцо с соединенными: указательным и средним, средним и безымянным, безымянным и мизинцем. Остальные пальцы свободно расставлены; поза фиксиру­ется на каждой руке (сначала на левой руке, затем на правой и на двух вместе).</a:t>
            </a:r>
          </a:p>
          <a:p>
            <a:pPr algn="just">
              <a:defRPr/>
            </a:pPr>
            <a:endParaRPr lang="ru-RU" sz="2400" dirty="0">
              <a:latin typeface="Arial" charset="0"/>
              <a:cs typeface="+mn-cs"/>
            </a:endParaRPr>
          </a:p>
          <a:p>
            <a:pPr algn="ctr">
              <a:defRPr/>
            </a:pPr>
            <a:endParaRPr lang="ru-RU" sz="2400" b="1" dirty="0">
              <a:solidFill>
                <a:srgbClr val="C00000"/>
              </a:solidFill>
              <a:latin typeface="Arial" charset="0"/>
              <a:cs typeface="+mn-cs"/>
            </a:endParaRP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9213" y="15875"/>
            <a:ext cx="1524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t="49213" b="-291"/>
          <a:stretch>
            <a:fillRect/>
          </a:stretch>
        </p:blipFill>
        <p:spPr bwMode="auto">
          <a:xfrm>
            <a:off x="2895600" y="4343400"/>
            <a:ext cx="3651250" cy="25146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altLang="ru-RU" smtClean="0"/>
              <a:t>                    «Столик»</a:t>
            </a:r>
          </a:p>
        </p:txBody>
      </p:sp>
      <p:sp>
        <p:nvSpPr>
          <p:cNvPr id="13315" name="Объект 2"/>
          <p:cNvSpPr>
            <a:spLocks noGrp="1"/>
          </p:cNvSpPr>
          <p:nvPr>
            <p:ph idx="1"/>
          </p:nvPr>
        </p:nvSpPr>
        <p:spPr/>
        <p:txBody>
          <a:bodyPr/>
          <a:lstStyle/>
          <a:p>
            <a:pPr algn="just">
              <a:buFont typeface="Wingdings" panose="05000000000000000000" pitchFamily="2" charset="2"/>
              <a:buChar char="v"/>
            </a:pPr>
            <a:r>
              <a:rPr lang="ru-RU" altLang="ru-RU" sz="2800" smtClean="0"/>
              <a:t>Накрыть ладонью левой руки  вертикальный кулак правой руки, затем поменять руки. </a:t>
            </a:r>
          </a:p>
        </p:txBody>
      </p:sp>
      <p:pic>
        <p:nvPicPr>
          <p:cNvPr id="13316"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76600"/>
            <a:ext cx="3997325" cy="29464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altLang="ru-RU" smtClean="0"/>
              <a:t>               «Стульчик»</a:t>
            </a:r>
          </a:p>
        </p:txBody>
      </p:sp>
      <p:sp>
        <p:nvSpPr>
          <p:cNvPr id="14339" name="Объект 2"/>
          <p:cNvSpPr>
            <a:spLocks noGrp="1"/>
          </p:cNvSpPr>
          <p:nvPr>
            <p:ph idx="1"/>
          </p:nvPr>
        </p:nvSpPr>
        <p:spPr/>
        <p:txBody>
          <a:bodyPr/>
          <a:lstStyle/>
          <a:p>
            <a:pPr algn="just">
              <a:buFont typeface="Wingdings" panose="05000000000000000000" pitchFamily="2" charset="2"/>
              <a:buChar char="v"/>
            </a:pPr>
            <a:r>
              <a:rPr lang="ru-RU" altLang="ru-RU" smtClean="0"/>
              <a:t>Левая рука сложена в кулак,  кулак развернут большим пальцем к себе. Правая рука прямой ладонью прикасается к  основанию ладони левой. После этого одновременно  меняется положение рук, добиваясь точности и высокой скорости. </a:t>
            </a:r>
          </a:p>
          <a:p>
            <a:endParaRPr lang="ru-RU" altLang="ru-RU" smtClean="0"/>
          </a:p>
          <a:p>
            <a:endParaRPr lang="ru-RU" altLang="ru-R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a:r>
              <a:rPr lang="ru-RU" altLang="ru-RU" smtClean="0">
                <a:solidFill>
                  <a:srgbClr val="C00000"/>
                </a:solidFill>
              </a:rPr>
              <a:t>«Лезгинка»</a:t>
            </a:r>
            <a:br>
              <a:rPr lang="ru-RU" altLang="ru-RU" smtClean="0">
                <a:solidFill>
                  <a:srgbClr val="C00000"/>
                </a:solidFill>
              </a:rPr>
            </a:br>
            <a:endParaRPr lang="ru-RU" altLang="ru-RU" smtClean="0"/>
          </a:p>
        </p:txBody>
      </p:sp>
      <p:sp>
        <p:nvSpPr>
          <p:cNvPr id="15363" name="Объект 2"/>
          <p:cNvSpPr>
            <a:spLocks noGrp="1"/>
          </p:cNvSpPr>
          <p:nvPr>
            <p:ph idx="1"/>
          </p:nvPr>
        </p:nvSpPr>
        <p:spPr>
          <a:xfrm>
            <a:off x="152400" y="990600"/>
            <a:ext cx="8839200" cy="5135563"/>
          </a:xfrm>
        </p:spPr>
        <p:txBody>
          <a:bodyPr/>
          <a:lstStyle/>
          <a:p>
            <a:pPr algn="just">
              <a:buFont typeface="Wingdings" panose="05000000000000000000" pitchFamily="2" charset="2"/>
              <a:buChar char="v"/>
            </a:pPr>
            <a:r>
              <a:rPr lang="ru-RU" altLang="ru-RU" sz="2800" smtClean="0"/>
              <a:t>Левую руку сложите в кулак, большой палец отставьте в сторону, кулак разверните пальцами к себе. Правой рукой прямой ладонью в горизонтальном положении прикоснитесь к мизинцу левой. После этого одновременно смените положение рук. Повторите 6-8 раз. Добивайтесь высокой скорости смены положений.</a:t>
            </a:r>
          </a:p>
          <a:p>
            <a:endParaRPr lang="ru-RU" altLang="ru-RU" smtClean="0"/>
          </a:p>
        </p:txBody>
      </p:sp>
      <p:pic>
        <p:nvPicPr>
          <p:cNvPr id="15364" name="Рисунок 3" descr="http://900igr.net/datai/pedagogika/Relaksatsija-uprazhnenija/0014-015-Palchikovaja-gimnasti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41775"/>
            <a:ext cx="4038600" cy="27860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altLang="ru-RU" smtClean="0"/>
              <a:t>                  «Змейка»</a:t>
            </a:r>
          </a:p>
        </p:txBody>
      </p:sp>
      <p:sp>
        <p:nvSpPr>
          <p:cNvPr id="3" name="Объект 2"/>
          <p:cNvSpPr>
            <a:spLocks noGrp="1"/>
          </p:cNvSpPr>
          <p:nvPr>
            <p:ph idx="1"/>
          </p:nvPr>
        </p:nvSpPr>
        <p:spPr>
          <a:xfrm>
            <a:off x="152400" y="1143000"/>
            <a:ext cx="8761413" cy="4449763"/>
          </a:xfrm>
        </p:spPr>
        <p:txBody>
          <a:bodyPr/>
          <a:lstStyle/>
          <a:p>
            <a:pPr>
              <a:buFont typeface="Wingdings" pitchFamily="2" charset="2"/>
              <a:buChar char="v"/>
              <a:defRPr/>
            </a:pPr>
            <a:r>
              <a:rPr lang="ru-RU" sz="2600" dirty="0" smtClean="0"/>
              <a:t>Скрестить руки ладонями друг к другу, сцепить пальцы в замок, вывернуть руки к себе. </a:t>
            </a:r>
          </a:p>
          <a:p>
            <a:pPr marL="0" indent="0">
              <a:buFontTx/>
              <a:buNone/>
              <a:defRPr/>
            </a:pPr>
            <a:r>
              <a:rPr lang="ru-RU" sz="2600" dirty="0" smtClean="0"/>
              <a:t>1 вариант: ребенок с открытыми (закрытыми) глазами называет палец и руку, к которым прикоснулись  </a:t>
            </a:r>
          </a:p>
          <a:p>
            <a:pPr marL="0" indent="0">
              <a:buFontTx/>
              <a:buNone/>
              <a:defRPr/>
            </a:pPr>
            <a:r>
              <a:rPr lang="ru-RU" sz="2600" dirty="0" smtClean="0"/>
              <a:t>2 вариант: точно и четко двигать </a:t>
            </a:r>
          </a:p>
          <a:p>
            <a:pPr marL="0" indent="0">
              <a:buFontTx/>
              <a:buNone/>
              <a:defRPr/>
            </a:pPr>
            <a:r>
              <a:rPr lang="ru-RU" sz="2600" dirty="0" smtClean="0"/>
              <a:t>пальцем, который называют. </a:t>
            </a:r>
          </a:p>
          <a:p>
            <a:pPr marL="0" indent="0">
              <a:buFontTx/>
              <a:buNone/>
              <a:defRPr/>
            </a:pPr>
            <a:r>
              <a:rPr lang="ru-RU" sz="2600" b="1" dirty="0" smtClean="0"/>
              <a:t>Следить, чтобы остальные </a:t>
            </a:r>
          </a:p>
          <a:p>
            <a:pPr marL="0" indent="0">
              <a:buFontTx/>
              <a:buNone/>
              <a:defRPr/>
            </a:pPr>
            <a:r>
              <a:rPr lang="ru-RU" sz="2600" b="1" dirty="0" smtClean="0"/>
              <a:t>пальцы в движении </a:t>
            </a:r>
          </a:p>
          <a:p>
            <a:pPr marL="0" indent="0">
              <a:buFontTx/>
              <a:buNone/>
              <a:defRPr/>
            </a:pPr>
            <a:r>
              <a:rPr lang="ru-RU" sz="2600" b="1" dirty="0" smtClean="0"/>
              <a:t>не участвовали.</a:t>
            </a:r>
          </a:p>
          <a:p>
            <a:pPr>
              <a:buFont typeface="Wingdings" pitchFamily="2" charset="2"/>
              <a:buChar char="v"/>
              <a:defRPr/>
            </a:pPr>
            <a:endParaRPr lang="ru-RU" sz="2600" b="1" dirty="0" smtClean="0"/>
          </a:p>
          <a:p>
            <a:pPr>
              <a:buFont typeface="Wingdings" pitchFamily="2" charset="2"/>
              <a:buChar char="v"/>
              <a:defRPr/>
            </a:pPr>
            <a:r>
              <a:rPr lang="ru-RU" sz="2600" b="1" dirty="0" smtClean="0"/>
              <a:t>Мять и</a:t>
            </a:r>
            <a:r>
              <a:rPr lang="ru-RU" sz="2600" dirty="0" smtClean="0"/>
              <a:t> </a:t>
            </a:r>
            <a:r>
              <a:rPr lang="ru-RU" sz="2600" b="1" dirty="0" smtClean="0"/>
              <a:t>расправлять</a:t>
            </a:r>
            <a:r>
              <a:rPr lang="ru-RU" sz="2600" dirty="0" smtClean="0"/>
              <a:t> листы бумаги обеими руками</a:t>
            </a:r>
          </a:p>
          <a:p>
            <a:pPr marL="0" indent="0">
              <a:buFontTx/>
              <a:buNone/>
              <a:defRPr/>
            </a:pPr>
            <a:endParaRPr lang="ru-RU" dirty="0"/>
          </a:p>
        </p:txBody>
      </p:sp>
      <p:pic>
        <p:nvPicPr>
          <p:cNvPr id="4" name="Рисунок 3" descr="http://bib.convdocs.org/docs/19/18446/conv_1/file1_html_m23c5cf18.png"/>
          <p:cNvPicPr/>
          <p:nvPr/>
        </p:nvPicPr>
        <p:blipFill>
          <a:blip r:embed="rId2"/>
          <a:srcRect/>
          <a:stretch>
            <a:fillRect/>
          </a:stretch>
        </p:blipFill>
        <p:spPr bwMode="auto">
          <a:xfrm>
            <a:off x="5378450" y="2895600"/>
            <a:ext cx="3536950" cy="281940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altLang="ru-RU" smtClean="0">
                <a:cs typeface="Times New Roman" panose="02020603050405020304" pitchFamily="18" charset="0"/>
              </a:rPr>
              <a:t>             Перекрестные шаги</a:t>
            </a:r>
            <a:endParaRPr lang="ru-RU" altLang="ru-RU" smtClean="0"/>
          </a:p>
        </p:txBody>
      </p:sp>
      <p:sp>
        <p:nvSpPr>
          <p:cNvPr id="3" name="Объект 2"/>
          <p:cNvSpPr>
            <a:spLocks noGrp="1"/>
          </p:cNvSpPr>
          <p:nvPr>
            <p:ph idx="1"/>
          </p:nvPr>
        </p:nvSpPr>
        <p:spPr>
          <a:xfrm>
            <a:off x="152400" y="1219200"/>
            <a:ext cx="8839200" cy="4906963"/>
          </a:xfrm>
        </p:spPr>
        <p:txBody>
          <a:bodyPr/>
          <a:lstStyle/>
          <a:p>
            <a:pPr>
              <a:buFont typeface="Wingdings" pitchFamily="2" charset="2"/>
              <a:buChar char="v"/>
              <a:defRPr/>
            </a:pPr>
            <a:r>
              <a:rPr lang="ru-RU" sz="2800" dirty="0">
                <a:cs typeface="Times New Roman" pitchFamily="18" charset="0"/>
              </a:rPr>
              <a:t>Активизирует зону обоих полушарий,  образуется  большое  количество нервных путей (комиссур), обеспечивает  уровень мышления.</a:t>
            </a:r>
          </a:p>
          <a:p>
            <a:pPr marL="0" indent="0">
              <a:buFontTx/>
              <a:buNone/>
              <a:defRPr/>
            </a:pPr>
            <a:r>
              <a:rPr lang="ru-RU" sz="2800" i="1" u="sng" dirty="0">
                <a:cs typeface="Times New Roman" pitchFamily="18" charset="0"/>
              </a:rPr>
              <a:t>Исходное положение</a:t>
            </a:r>
            <a:r>
              <a:rPr lang="ru-RU" sz="2800" dirty="0">
                <a:cs typeface="Times New Roman" pitchFamily="18" charset="0"/>
              </a:rPr>
              <a:t>: стоя. </a:t>
            </a:r>
            <a:endParaRPr lang="ru-RU" sz="2800" dirty="0" smtClean="0">
              <a:cs typeface="Times New Roman" pitchFamily="18" charset="0"/>
            </a:endParaRPr>
          </a:p>
          <a:p>
            <a:pPr marL="0" indent="0">
              <a:buFontTx/>
              <a:buNone/>
              <a:defRPr/>
            </a:pPr>
            <a:r>
              <a:rPr lang="ru-RU" sz="2800" dirty="0" smtClean="0">
                <a:cs typeface="Times New Roman" pitchFamily="18" charset="0"/>
              </a:rPr>
              <a:t>Поднять </a:t>
            </a:r>
            <a:r>
              <a:rPr lang="ru-RU" sz="2800" dirty="0">
                <a:cs typeface="Times New Roman" pitchFamily="18" charset="0"/>
              </a:rPr>
              <a:t>и согнуть левую ногу </a:t>
            </a:r>
            <a:r>
              <a:rPr lang="ru-RU" sz="2800" dirty="0" smtClean="0">
                <a:cs typeface="Times New Roman" pitchFamily="18" charset="0"/>
              </a:rPr>
              <a:t>в </a:t>
            </a:r>
            <a:r>
              <a:rPr lang="ru-RU" sz="2800" dirty="0">
                <a:cs typeface="Times New Roman" pitchFamily="18" charset="0"/>
              </a:rPr>
              <a:t>колене, ладонью (локтем) </a:t>
            </a:r>
            <a:r>
              <a:rPr lang="ru-RU" sz="2800" dirty="0" smtClean="0">
                <a:cs typeface="Times New Roman" pitchFamily="18" charset="0"/>
              </a:rPr>
              <a:t>правой </a:t>
            </a:r>
            <a:r>
              <a:rPr lang="ru-RU" sz="2800" dirty="0">
                <a:cs typeface="Times New Roman" pitchFamily="18" charset="0"/>
              </a:rPr>
              <a:t>руки </a:t>
            </a:r>
            <a:endParaRPr lang="ru-RU" sz="2800" dirty="0" smtClean="0">
              <a:cs typeface="Times New Roman" pitchFamily="18" charset="0"/>
            </a:endParaRPr>
          </a:p>
          <a:p>
            <a:pPr marL="0" indent="0">
              <a:buFontTx/>
              <a:buNone/>
              <a:defRPr/>
            </a:pPr>
            <a:r>
              <a:rPr lang="ru-RU" sz="2800" dirty="0" smtClean="0">
                <a:cs typeface="Times New Roman" pitchFamily="18" charset="0"/>
              </a:rPr>
              <a:t>дотронуться до колена </a:t>
            </a:r>
          </a:p>
          <a:p>
            <a:pPr marL="0" indent="0">
              <a:buFontTx/>
              <a:buNone/>
              <a:defRPr/>
            </a:pPr>
            <a:r>
              <a:rPr lang="ru-RU" sz="2800" dirty="0" smtClean="0">
                <a:cs typeface="Times New Roman" pitchFamily="18" charset="0"/>
              </a:rPr>
              <a:t>левой </a:t>
            </a:r>
            <a:r>
              <a:rPr lang="ru-RU" sz="2800" dirty="0">
                <a:cs typeface="Times New Roman" pitchFamily="18" charset="0"/>
              </a:rPr>
              <a:t>ноги, затем </a:t>
            </a:r>
            <a:endParaRPr lang="ru-RU" sz="2800" dirty="0" smtClean="0">
              <a:cs typeface="Times New Roman" pitchFamily="18" charset="0"/>
            </a:endParaRPr>
          </a:p>
          <a:p>
            <a:pPr marL="0" indent="0">
              <a:buFontTx/>
              <a:buNone/>
              <a:defRPr/>
            </a:pPr>
            <a:r>
              <a:rPr lang="ru-RU" sz="2800" dirty="0" smtClean="0">
                <a:cs typeface="Times New Roman" pitchFamily="18" charset="0"/>
              </a:rPr>
              <a:t>тоже </a:t>
            </a:r>
            <a:r>
              <a:rPr lang="ru-RU" sz="2800" dirty="0">
                <a:cs typeface="Times New Roman" pitchFamily="18" charset="0"/>
              </a:rPr>
              <a:t>с правой ногой и </a:t>
            </a:r>
            <a:endParaRPr lang="ru-RU" sz="2800" dirty="0" smtClean="0">
              <a:cs typeface="Times New Roman" pitchFamily="18" charset="0"/>
            </a:endParaRPr>
          </a:p>
          <a:p>
            <a:pPr marL="0" indent="0">
              <a:buFontTx/>
              <a:buNone/>
              <a:defRPr/>
            </a:pPr>
            <a:r>
              <a:rPr lang="ru-RU" sz="2800" dirty="0" smtClean="0">
                <a:cs typeface="Times New Roman" pitchFamily="18" charset="0"/>
              </a:rPr>
              <a:t>левой </a:t>
            </a:r>
            <a:r>
              <a:rPr lang="ru-RU" sz="2800" dirty="0">
                <a:cs typeface="Times New Roman" pitchFamily="18" charset="0"/>
              </a:rPr>
              <a:t>рукой. </a:t>
            </a:r>
          </a:p>
          <a:p>
            <a:pPr>
              <a:defRPr/>
            </a:pPr>
            <a:endParaRPr lang="ru-RU" b="1" dirty="0">
              <a:cs typeface="Times New Roman" pitchFamily="18" charset="0"/>
            </a:endParaRPr>
          </a:p>
          <a:p>
            <a:pPr>
              <a:defRPr/>
            </a:pPr>
            <a:endParaRPr lang="ru-RU" dirty="0"/>
          </a:p>
        </p:txBody>
      </p:sp>
      <p:pic>
        <p:nvPicPr>
          <p:cNvPr id="17412" name="Рисунок 3" descr="Упражнение &quot;Перекрестные ша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3733800"/>
            <a:ext cx="4348162" cy="29019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8" descr="j0428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15621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smtClean="0"/>
              <a:t>                    «Крюки».</a:t>
            </a:r>
          </a:p>
        </p:txBody>
      </p:sp>
      <p:sp>
        <p:nvSpPr>
          <p:cNvPr id="3" name="Объект 2"/>
          <p:cNvSpPr>
            <a:spLocks noGrp="1"/>
          </p:cNvSpPr>
          <p:nvPr>
            <p:ph idx="1"/>
          </p:nvPr>
        </p:nvSpPr>
        <p:spPr>
          <a:xfrm>
            <a:off x="0" y="746125"/>
            <a:ext cx="9040813" cy="5364163"/>
          </a:xfrm>
        </p:spPr>
        <p:txBody>
          <a:bodyPr/>
          <a:lstStyle/>
          <a:p>
            <a:pPr>
              <a:defRPr/>
            </a:pPr>
            <a:endParaRPr lang="ru-RU" sz="2400" b="1" dirty="0" smtClean="0"/>
          </a:p>
          <a:p>
            <a:pPr algn="just">
              <a:buFont typeface="Wingdings" pitchFamily="2" charset="2"/>
              <a:buChar char="v"/>
              <a:defRPr/>
            </a:pPr>
            <a:r>
              <a:rPr lang="ru-RU" sz="2400" dirty="0" smtClean="0"/>
              <a:t>Помогают </a:t>
            </a:r>
            <a:r>
              <a:rPr lang="ru-RU" sz="2400" dirty="0"/>
              <a:t>вовлечься в любой процесс и полноценно воспринимать информацию. Активизируют работу интеллект – тело. Упражнение советуют использовать тем, кто находится в состоянии стресса, чтобы успокоиться и переключить внимание. </a:t>
            </a:r>
            <a:endParaRPr lang="ru-RU" sz="2400" dirty="0" smtClean="0"/>
          </a:p>
          <a:p>
            <a:pPr marL="0" indent="0" algn="just">
              <a:buFontTx/>
              <a:buNone/>
              <a:defRPr/>
            </a:pPr>
            <a:r>
              <a:rPr lang="ru-RU" sz="2400" dirty="0"/>
              <a:t> </a:t>
            </a:r>
            <a:r>
              <a:rPr lang="ru-RU" sz="2400" dirty="0" smtClean="0"/>
              <a:t>   Можно </a:t>
            </a:r>
            <a:r>
              <a:rPr lang="ru-RU" sz="2400" dirty="0"/>
              <a:t>выполнять стоя, </a:t>
            </a:r>
            <a:r>
              <a:rPr lang="ru-RU" sz="2400" dirty="0" smtClean="0"/>
              <a:t>сидя. </a:t>
            </a:r>
          </a:p>
          <a:p>
            <a:pPr marL="0" indent="0" algn="just">
              <a:buFontTx/>
              <a:buNone/>
              <a:defRPr/>
            </a:pPr>
            <a:r>
              <a:rPr lang="ru-RU" sz="2400" dirty="0" smtClean="0"/>
              <a:t>    Скрестите </a:t>
            </a:r>
            <a:r>
              <a:rPr lang="ru-RU" sz="2400" dirty="0"/>
              <a:t>лодыжки ног, как удобно. </a:t>
            </a:r>
            <a:endParaRPr lang="ru-RU" sz="2400" dirty="0" smtClean="0"/>
          </a:p>
          <a:p>
            <a:pPr marL="0" indent="0" algn="just">
              <a:buFontTx/>
              <a:buNone/>
              <a:defRPr/>
            </a:pPr>
            <a:r>
              <a:rPr lang="ru-RU" sz="2400" dirty="0" smtClean="0"/>
              <a:t>    Затем </a:t>
            </a:r>
            <a:r>
              <a:rPr lang="ru-RU" sz="2400" dirty="0"/>
              <a:t>вытяните руки вперед, скрестив </a:t>
            </a:r>
            <a:endParaRPr lang="ru-RU" sz="2400" dirty="0" smtClean="0"/>
          </a:p>
          <a:p>
            <a:pPr marL="0" indent="0" algn="just">
              <a:buFontTx/>
              <a:buNone/>
              <a:defRPr/>
            </a:pPr>
            <a:r>
              <a:rPr lang="ru-RU" sz="2400" dirty="0"/>
              <a:t> </a:t>
            </a:r>
            <a:r>
              <a:rPr lang="ru-RU" sz="2400" dirty="0" smtClean="0"/>
              <a:t>   ладони </a:t>
            </a:r>
            <a:r>
              <a:rPr lang="ru-RU" sz="2400" dirty="0"/>
              <a:t>друг к другу, сцепив пальцы в </a:t>
            </a:r>
            <a:endParaRPr lang="ru-RU" sz="2400" dirty="0" smtClean="0"/>
          </a:p>
          <a:p>
            <a:pPr marL="0" indent="0" algn="just">
              <a:buFontTx/>
              <a:buNone/>
              <a:defRPr/>
            </a:pPr>
            <a:r>
              <a:rPr lang="ru-RU" sz="2400" dirty="0"/>
              <a:t> </a:t>
            </a:r>
            <a:r>
              <a:rPr lang="ru-RU" sz="2400" dirty="0" smtClean="0"/>
              <a:t>   замок</a:t>
            </a:r>
            <a:r>
              <a:rPr lang="ru-RU" sz="2400" dirty="0"/>
              <a:t>, </a:t>
            </a:r>
            <a:r>
              <a:rPr lang="ru-RU" sz="2400" dirty="0" smtClean="0"/>
              <a:t>вывернуть руки </a:t>
            </a:r>
            <a:r>
              <a:rPr lang="ru-RU" sz="2400" dirty="0"/>
              <a:t>внутрь на уровне </a:t>
            </a:r>
            <a:endParaRPr lang="ru-RU" sz="2400" dirty="0" smtClean="0"/>
          </a:p>
          <a:p>
            <a:pPr marL="0" indent="0" algn="just">
              <a:buFontTx/>
              <a:buNone/>
              <a:defRPr/>
            </a:pPr>
            <a:r>
              <a:rPr lang="ru-RU" sz="2400" dirty="0" smtClean="0"/>
              <a:t>    груди так</a:t>
            </a:r>
            <a:r>
              <a:rPr lang="ru-RU" sz="2400" dirty="0"/>
              <a:t>, </a:t>
            </a:r>
            <a:r>
              <a:rPr lang="ru-RU" sz="2400" dirty="0" smtClean="0"/>
              <a:t>чтобы локти </a:t>
            </a:r>
            <a:r>
              <a:rPr lang="ru-RU" sz="2400" dirty="0"/>
              <a:t>были направлены </a:t>
            </a:r>
            <a:endParaRPr lang="ru-RU" sz="2400" dirty="0" smtClean="0"/>
          </a:p>
          <a:p>
            <a:pPr marL="0" indent="0" algn="just">
              <a:buFontTx/>
              <a:buNone/>
              <a:defRPr/>
            </a:pPr>
            <a:r>
              <a:rPr lang="ru-RU" sz="2400" dirty="0" smtClean="0"/>
              <a:t>    вниз</a:t>
            </a:r>
            <a:r>
              <a:rPr lang="ru-RU" sz="2400" dirty="0"/>
              <a:t>. </a:t>
            </a:r>
          </a:p>
          <a:p>
            <a:pPr marL="0" indent="0">
              <a:buFontTx/>
              <a:buNone/>
              <a:defRPr/>
            </a:pPr>
            <a:r>
              <a:rPr lang="ru-RU" dirty="0"/>
              <a:t> </a:t>
            </a:r>
          </a:p>
          <a:p>
            <a:pPr>
              <a:defRPr/>
            </a:pPr>
            <a:endParaRPr lang="ru-RU" dirty="0"/>
          </a:p>
        </p:txBody>
      </p:sp>
      <p:pic>
        <p:nvPicPr>
          <p:cNvPr id="18436" name="Рисунок 4" descr="http://www.baby.ru/storage/7/f/a/5/1088276.126865716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71800"/>
            <a:ext cx="2808288" cy="36115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algn="ctr">
              <a:defRPr/>
            </a:pPr>
            <a:r>
              <a:rPr lang="ru-RU" dirty="0" smtClean="0"/>
              <a:t> </a:t>
            </a:r>
            <a:r>
              <a:rPr lang="ru-RU" sz="4000" dirty="0" smtClean="0">
                <a:solidFill>
                  <a:schemeClr val="accent5">
                    <a:lumMod val="50000"/>
                  </a:schemeClr>
                </a:solidFill>
              </a:rPr>
              <a:t>Ухо – нос – хлопок . </a:t>
            </a:r>
          </a:p>
        </p:txBody>
      </p:sp>
      <p:sp>
        <p:nvSpPr>
          <p:cNvPr id="12291" name="Объект 2"/>
          <p:cNvSpPr>
            <a:spLocks noGrp="1"/>
          </p:cNvSpPr>
          <p:nvPr>
            <p:ph idx="1"/>
          </p:nvPr>
        </p:nvSpPr>
        <p:spPr>
          <a:xfrm>
            <a:off x="120650" y="955675"/>
            <a:ext cx="8991600" cy="5216525"/>
          </a:xfrm>
        </p:spPr>
        <p:txBody>
          <a:bodyPr/>
          <a:lstStyle/>
          <a:p>
            <a:pPr marL="0" indent="0">
              <a:buFontTx/>
              <a:buNone/>
              <a:defRPr/>
            </a:pPr>
            <a:endParaRPr lang="ru-RU" sz="2800" b="1" dirty="0" smtClean="0"/>
          </a:p>
          <a:p>
            <a:pPr>
              <a:buFont typeface="Wingdings" pitchFamily="2" charset="2"/>
              <a:buChar char="v"/>
              <a:defRPr/>
            </a:pPr>
            <a:r>
              <a:rPr lang="ru-RU" sz="2800" b="1" dirty="0" smtClean="0"/>
              <a:t>Улучшает мыслительную деятельность, повышает стрессоустойчивость, способствует самоконтролю, произвольности деятельности.</a:t>
            </a:r>
          </a:p>
          <a:p>
            <a:pPr marL="0" indent="0">
              <a:buFontTx/>
              <a:buNone/>
              <a:defRPr/>
            </a:pPr>
            <a:r>
              <a:rPr lang="ru-RU" sz="2800" dirty="0" smtClean="0"/>
              <a:t>Левой рукой возьмитесь за кончик носа, а правой рукой – за противоположное ухо. Одновременно отпустите ухо и нос, </a:t>
            </a:r>
          </a:p>
          <a:p>
            <a:pPr marL="0" indent="0">
              <a:buFontTx/>
              <a:buNone/>
              <a:defRPr/>
            </a:pPr>
            <a:r>
              <a:rPr lang="ru-RU" sz="2800" dirty="0" smtClean="0"/>
              <a:t>хлопните в ладоши, </a:t>
            </a:r>
          </a:p>
          <a:p>
            <a:pPr marL="0" indent="0">
              <a:buFontTx/>
              <a:buNone/>
              <a:defRPr/>
            </a:pPr>
            <a:r>
              <a:rPr lang="ru-RU" sz="2800" dirty="0" smtClean="0"/>
              <a:t>поменяйте положение рук </a:t>
            </a:r>
          </a:p>
          <a:p>
            <a:pPr marL="0" indent="0">
              <a:buFontTx/>
              <a:buNone/>
              <a:defRPr/>
            </a:pPr>
            <a:r>
              <a:rPr lang="ru-RU" sz="2800" dirty="0" smtClean="0"/>
              <a:t>с точностью до наоборот. </a:t>
            </a:r>
          </a:p>
          <a:p>
            <a:pPr>
              <a:defRPr/>
            </a:pPr>
            <a:endParaRPr lang="ru-RU" sz="2800" dirty="0" smtClean="0"/>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3175"/>
            <a:ext cx="16764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lyceum38.kiev.ua/upload/medialibrary/4aa/4aa14a12f02566ca9d0c9703d04fd8fd.JPG"/>
          <p:cNvPicPr/>
          <p:nvPr/>
        </p:nvPicPr>
        <p:blipFill>
          <a:blip r:embed="rId3"/>
          <a:srcRect/>
          <a:stretch>
            <a:fillRect/>
          </a:stretch>
        </p:blipFill>
        <p:spPr bwMode="auto">
          <a:xfrm>
            <a:off x="4648200" y="3848100"/>
            <a:ext cx="4252913" cy="2865438"/>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altLang="ru-RU" smtClean="0"/>
              <a:t>                Игра «Робот»</a:t>
            </a:r>
          </a:p>
        </p:txBody>
      </p:sp>
      <p:sp>
        <p:nvSpPr>
          <p:cNvPr id="20483" name="Объект 2"/>
          <p:cNvSpPr>
            <a:spLocks noGrp="1"/>
          </p:cNvSpPr>
          <p:nvPr>
            <p:ph idx="1"/>
          </p:nvPr>
        </p:nvSpPr>
        <p:spPr/>
        <p:txBody>
          <a:bodyPr/>
          <a:lstStyle/>
          <a:p>
            <a:pPr algn="just">
              <a:buFont typeface="Wingdings" panose="05000000000000000000" pitchFamily="2" charset="2"/>
              <a:buChar char="v"/>
            </a:pPr>
            <a:r>
              <a:rPr lang="ru-RU" altLang="ru-RU" b="1" smtClean="0"/>
              <a:t>Части тела.</a:t>
            </a:r>
            <a:r>
              <a:rPr lang="ru-RU" altLang="ru-RU" smtClean="0"/>
              <a:t> Полезны также любые перекрестные движения, проходящие через  среднюю линию тела. Например, ребенку даются команды: «Положи правую руку на левое плечо, а левой  рукой возьмись за правый локоть. Опусти руки. А теперь левая рука достанет до правой щеки, а правая – до левой брови» и т. п. </a:t>
            </a:r>
          </a:p>
          <a:p>
            <a:endParaRPr lang="ru-RU" altLang="ru-RU" smtClean="0"/>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11113"/>
            <a:ext cx="20478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ctr"/>
            <a:r>
              <a:rPr lang="ru-RU" altLang="ru-RU" sz="4000" smtClean="0"/>
              <a:t>     Двуручные упражнения</a:t>
            </a:r>
          </a:p>
        </p:txBody>
      </p:sp>
      <p:sp>
        <p:nvSpPr>
          <p:cNvPr id="16387" name="Объект 2"/>
          <p:cNvSpPr>
            <a:spLocks noGrp="1"/>
          </p:cNvSpPr>
          <p:nvPr>
            <p:ph idx="1"/>
          </p:nvPr>
        </p:nvSpPr>
        <p:spPr>
          <a:xfrm>
            <a:off x="200025" y="1295400"/>
            <a:ext cx="8915400" cy="5334000"/>
          </a:xfrm>
        </p:spPr>
        <p:txBody>
          <a:bodyPr/>
          <a:lstStyle/>
          <a:p>
            <a:pPr>
              <a:buFont typeface="Wingdings" pitchFamily="2" charset="2"/>
              <a:buChar char="v"/>
              <a:defRPr/>
            </a:pPr>
            <a:r>
              <a:rPr lang="ru-RU" sz="2800" b="1" dirty="0" smtClean="0"/>
              <a:t>«Зеркальное рисование»</a:t>
            </a:r>
            <a:r>
              <a:rPr lang="ru-RU" sz="2800" dirty="0" smtClean="0"/>
              <a:t> </a:t>
            </a:r>
          </a:p>
          <a:p>
            <a:pPr marL="0" indent="0">
              <a:buFontTx/>
              <a:buNone/>
              <a:defRPr/>
            </a:pPr>
            <a:r>
              <a:rPr lang="ru-RU" sz="2800" dirty="0" smtClean="0"/>
              <a:t>Ребенку пред­лагается двумя руками одновременно  обвести контур фигур, изображенных с правой и левой стороны листа. </a:t>
            </a:r>
          </a:p>
          <a:p>
            <a:pPr>
              <a:defRPr/>
            </a:pPr>
            <a:endParaRPr lang="ru-RU" sz="2400" dirty="0" smtClean="0"/>
          </a:p>
          <a:p>
            <a:pPr marL="0" indent="0">
              <a:buFontTx/>
              <a:buNone/>
              <a:defRPr/>
            </a:pPr>
            <a:endParaRPr lang="ru-RU" sz="2400" dirty="0" smtClean="0"/>
          </a:p>
          <a:p>
            <a:pPr>
              <a:defRPr/>
            </a:pPr>
            <a:endParaRPr lang="ru-RU" dirty="0" smtClean="0"/>
          </a:p>
        </p:txBody>
      </p:sp>
      <p:pic>
        <p:nvPicPr>
          <p:cNvPr id="215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12700" y="-152400"/>
            <a:ext cx="15367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a:blip r:embed="rId3"/>
          <a:srcRect/>
          <a:stretch>
            <a:fillRect/>
          </a:stretch>
        </p:blipFill>
        <p:spPr bwMode="auto">
          <a:xfrm>
            <a:off x="2133600" y="3276600"/>
            <a:ext cx="4800600" cy="3352800"/>
          </a:xfrm>
          <a:prstGeom prst="rect">
            <a:avLst/>
          </a:prstGeom>
          <a:solidFill>
            <a:schemeClr val="accent2">
              <a:lumMod val="60000"/>
              <a:lumOff val="40000"/>
            </a:schemeClr>
          </a:solidFill>
          <a:ln>
            <a:solidFill>
              <a:srgbClr val="FFC0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28600" y="325438"/>
            <a:ext cx="8915400" cy="927100"/>
          </a:xfrm>
        </p:spPr>
        <p:txBody>
          <a:bodyPr/>
          <a:lstStyle/>
          <a:p>
            <a:pPr algn="ct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smtClean="0"/>
              <a:t/>
            </a:r>
            <a:br>
              <a:rPr lang="ru-RU" altLang="ru-RU" sz="3200" smtClean="0"/>
            </a:br>
            <a:r>
              <a:rPr lang="ru-RU" altLang="ru-RU" sz="3200" i="1" smtClean="0"/>
              <a:t>КИНЕЗИОЛОГИЯ – </a:t>
            </a:r>
            <a:br>
              <a:rPr lang="ru-RU" altLang="ru-RU" sz="3200" i="1" smtClean="0"/>
            </a:br>
            <a:r>
              <a:rPr lang="ru-RU" altLang="ru-RU" sz="3200" i="1" smtClean="0"/>
              <a:t>наука о развитии головного мозга через движение, о развитии умственных способностей и физического здоровья через определённые двигательные упражнения. </a:t>
            </a:r>
          </a:p>
        </p:txBody>
      </p:sp>
      <p:sp>
        <p:nvSpPr>
          <p:cNvPr id="4099" name="Объект 2"/>
          <p:cNvSpPr>
            <a:spLocks noGrp="1"/>
          </p:cNvSpPr>
          <p:nvPr>
            <p:ph idx="1"/>
          </p:nvPr>
        </p:nvSpPr>
        <p:spPr>
          <a:xfrm>
            <a:off x="152400" y="990600"/>
            <a:ext cx="8839200" cy="5638800"/>
          </a:xfrm>
        </p:spPr>
        <p:txBody>
          <a:bodyPr/>
          <a:lstStyle/>
          <a:p>
            <a:pPr marL="0" indent="0" algn="ctr">
              <a:buFontTx/>
              <a:buNone/>
            </a:pPr>
            <a:endParaRPr lang="ru-RU" altLang="ru-RU"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altLang="ru-RU" sz="4000" smtClean="0"/>
              <a:t/>
            </a:r>
            <a:br>
              <a:rPr lang="ru-RU" altLang="ru-RU" sz="4000" smtClean="0"/>
            </a:br>
            <a:r>
              <a:rPr lang="ru-RU" altLang="ru-RU" sz="4000" smtClean="0"/>
              <a:t>Ребенок рисует каждой рукой</a:t>
            </a:r>
            <a:br>
              <a:rPr lang="ru-RU" altLang="ru-RU" sz="4000" smtClean="0"/>
            </a:br>
            <a:r>
              <a:rPr lang="ru-RU" altLang="ru-RU" sz="4000" smtClean="0"/>
              <a:t> и обеими руками </a:t>
            </a:r>
            <a:br>
              <a:rPr lang="ru-RU" altLang="ru-RU" sz="4000" smtClean="0"/>
            </a:br>
            <a:endParaRPr lang="ru-RU" altLang="ru-RU" sz="4000" smtClean="0"/>
          </a:p>
        </p:txBody>
      </p:sp>
      <p:sp>
        <p:nvSpPr>
          <p:cNvPr id="3" name="Объект 2"/>
          <p:cNvSpPr>
            <a:spLocks noGrp="1"/>
          </p:cNvSpPr>
          <p:nvPr>
            <p:ph idx="1"/>
          </p:nvPr>
        </p:nvSpPr>
        <p:spPr>
          <a:xfrm>
            <a:off x="152400" y="1600200"/>
            <a:ext cx="8842375" cy="4525963"/>
          </a:xfrm>
        </p:spPr>
        <p:txBody>
          <a:bodyPr/>
          <a:lstStyle/>
          <a:p>
            <a:pPr>
              <a:buFont typeface="Wingdings" pitchFamily="2" charset="2"/>
              <a:buChar char="v"/>
              <a:defRPr/>
            </a:pPr>
            <a:r>
              <a:rPr lang="ru-RU" sz="2800" dirty="0" smtClean="0"/>
              <a:t>В одну и разные стороны,  разнообразные узоры в направлении от центра к краям ли­ста, от краев </a:t>
            </a:r>
          </a:p>
          <a:p>
            <a:pPr marL="0" indent="0">
              <a:buFontTx/>
              <a:buNone/>
              <a:defRPr/>
            </a:pPr>
            <a:r>
              <a:rPr lang="ru-RU" sz="2800" dirty="0" smtClean="0"/>
              <a:t>к центру листа, попеременно — от центра к краям лис­та, от краев к центру и т.д. </a:t>
            </a:r>
          </a:p>
          <a:p>
            <a:pPr marL="0" indent="0">
              <a:buFontTx/>
              <a:buNone/>
              <a:defRPr/>
            </a:pPr>
            <a:r>
              <a:rPr lang="ru-RU" sz="2800" dirty="0" smtClean="0"/>
              <a:t>Затем надо </a:t>
            </a:r>
            <a:r>
              <a:rPr lang="ru-RU" sz="2800" b="1" dirty="0" smtClean="0"/>
              <a:t>скопировать </a:t>
            </a:r>
            <a:r>
              <a:rPr lang="ru-RU" sz="2800" dirty="0" smtClean="0"/>
              <a:t>одно изобра­жение двумя руками одновременно   </a:t>
            </a:r>
          </a:p>
          <a:p>
            <a:pPr>
              <a:defRPr/>
            </a:pPr>
            <a:endParaRPr lang="ru-RU" sz="2400" b="1" dirty="0" smtClean="0"/>
          </a:p>
          <a:p>
            <a:pPr>
              <a:defRPr/>
            </a:pPr>
            <a:endParaRPr lang="ru-RU" sz="2400" b="1" dirty="0"/>
          </a:p>
          <a:p>
            <a:pPr marL="0" indent="0">
              <a:buFontTx/>
              <a:buNone/>
              <a:defRPr/>
            </a:pPr>
            <a:endParaRPr lang="ru-RU" sz="2400" dirty="0" smtClean="0"/>
          </a:p>
          <a:p>
            <a:pPr>
              <a:defRPr/>
            </a:pPr>
            <a:endParaRPr lang="ru-RU" dirty="0"/>
          </a:p>
        </p:txBody>
      </p:sp>
      <p:pic>
        <p:nvPicPr>
          <p:cNvPr id="4" name="Рисунок 3"/>
          <p:cNvPicPr/>
          <p:nvPr/>
        </p:nvPicPr>
        <p:blipFill>
          <a:blip r:embed="rId2"/>
          <a:srcRect/>
          <a:stretch>
            <a:fillRect/>
          </a:stretch>
        </p:blipFill>
        <p:spPr bwMode="auto">
          <a:xfrm>
            <a:off x="1371600" y="4481513"/>
            <a:ext cx="3163888" cy="2205037"/>
          </a:xfrm>
          <a:prstGeom prst="rect">
            <a:avLst/>
          </a:prstGeom>
          <a:noFill/>
          <a:ln>
            <a:solidFill>
              <a:schemeClr val="accent1">
                <a:lumMod val="75000"/>
              </a:schemeClr>
            </a:solidFill>
          </a:ln>
        </p:spPr>
      </p:pic>
      <p:pic>
        <p:nvPicPr>
          <p:cNvPr id="22533"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976688"/>
            <a:ext cx="3127375" cy="27098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algn="ctr"/>
            <a:r>
              <a:rPr lang="ru-RU" altLang="ru-RU" sz="4000" smtClean="0"/>
              <a:t>«Волшебные обводилки» </a:t>
            </a:r>
          </a:p>
        </p:txBody>
      </p:sp>
      <p:sp>
        <p:nvSpPr>
          <p:cNvPr id="3" name="Объект 2"/>
          <p:cNvSpPr>
            <a:spLocks noGrp="1"/>
          </p:cNvSpPr>
          <p:nvPr>
            <p:ph idx="1"/>
          </p:nvPr>
        </p:nvSpPr>
        <p:spPr>
          <a:xfrm>
            <a:off x="152400" y="1600200"/>
            <a:ext cx="8534400" cy="4525963"/>
          </a:xfrm>
        </p:spPr>
        <p:txBody>
          <a:bodyPr/>
          <a:lstStyle/>
          <a:p>
            <a:pPr>
              <a:defRPr/>
            </a:pPr>
            <a:endParaRPr lang="ru-RU" dirty="0" smtClean="0"/>
          </a:p>
          <a:p>
            <a:pPr marL="0" indent="0">
              <a:buFontTx/>
              <a:buNone/>
              <a:defRPr/>
            </a:pPr>
            <a:r>
              <a:rPr lang="ru-RU" b="1" dirty="0" smtClean="0"/>
              <a:t> </a:t>
            </a:r>
            <a:endParaRPr lang="ru-RU" dirty="0"/>
          </a:p>
        </p:txBody>
      </p:sp>
      <p:pic>
        <p:nvPicPr>
          <p:cNvPr id="44035" name="Picture 3" descr="0_3f73a_50cf728a_XL"/>
          <p:cNvPicPr>
            <a:picLocks noChangeAspect="1" noChangeArrowheads="1"/>
          </p:cNvPicPr>
          <p:nvPr/>
        </p:nvPicPr>
        <p:blipFill>
          <a:blip r:embed="rId2"/>
          <a:srcRect t="49203"/>
          <a:stretch>
            <a:fillRect/>
          </a:stretch>
        </p:blipFill>
        <p:spPr bwMode="auto">
          <a:xfrm>
            <a:off x="2870200" y="1792288"/>
            <a:ext cx="3295650" cy="235585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4" descr="0_3f728_f63cc137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46275"/>
            <a:ext cx="2514600" cy="4402138"/>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5" descr="0_3f729_eef93f62_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46275"/>
            <a:ext cx="2570163" cy="4343400"/>
          </a:xfrm>
          <a:prstGeom prst="rect">
            <a:avLst/>
          </a:prstGeom>
          <a:solidFill>
            <a:srgbClr val="FFFF00"/>
          </a:solidFill>
          <a:ln w="9525">
            <a:solidFill>
              <a:srgbClr val="92D050"/>
            </a:solidFill>
            <a:miter lim="800000"/>
            <a:headEnd/>
            <a:tailEnd/>
          </a:ln>
        </p:spPr>
      </p:pic>
      <p:pic>
        <p:nvPicPr>
          <p:cNvPr id="44039" name="Picture 7" descr="0_3f73d_f26e4467_XL"/>
          <p:cNvPicPr>
            <a:picLocks noChangeAspect="1" noChangeArrowheads="1"/>
          </p:cNvPicPr>
          <p:nvPr/>
        </p:nvPicPr>
        <p:blipFill>
          <a:blip r:embed="rId5"/>
          <a:srcRect/>
          <a:stretch>
            <a:fillRect/>
          </a:stretch>
        </p:blipFill>
        <p:spPr bwMode="auto">
          <a:xfrm>
            <a:off x="2870200" y="4241800"/>
            <a:ext cx="3365500" cy="23368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228600" y="-1187450"/>
            <a:ext cx="8686800" cy="8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ru-RU" b="1" dirty="0">
              <a:latin typeface="Arial" charset="0"/>
              <a:cs typeface="+mn-cs"/>
            </a:endParaRPr>
          </a:p>
          <a:p>
            <a:pPr algn="ctr">
              <a:defRPr/>
            </a:pPr>
            <a:endParaRPr lang="ru-RU" b="1" dirty="0">
              <a:latin typeface="Arial" charset="0"/>
              <a:cs typeface="+mn-cs"/>
            </a:endParaRPr>
          </a:p>
          <a:p>
            <a:pPr algn="ctr">
              <a:defRPr/>
            </a:pPr>
            <a:endParaRPr lang="ru-RU" b="1" dirty="0">
              <a:latin typeface="Arial" charset="0"/>
              <a:cs typeface="+mn-cs"/>
            </a:endParaRPr>
          </a:p>
          <a:p>
            <a:pPr algn="ctr">
              <a:defRPr/>
            </a:pPr>
            <a:endParaRPr lang="ru-RU" b="1" dirty="0">
              <a:latin typeface="Arial" charset="0"/>
              <a:cs typeface="+mn-cs"/>
            </a:endParaRPr>
          </a:p>
          <a:p>
            <a:pPr algn="ctr">
              <a:defRPr/>
            </a:pPr>
            <a:endParaRPr lang="ru-RU" b="1" dirty="0">
              <a:latin typeface="Arial" charset="0"/>
              <a:cs typeface="+mn-cs"/>
            </a:endParaRPr>
          </a:p>
          <a:p>
            <a:pPr algn="just">
              <a:defRPr/>
            </a:pPr>
            <a:r>
              <a:rPr lang="ru-RU" sz="2800" b="1" dirty="0">
                <a:latin typeface="+mn-lt"/>
                <a:cs typeface="+mn-cs"/>
              </a:rPr>
              <a:t>В комплексы </a:t>
            </a:r>
            <a:r>
              <a:rPr lang="ru-RU" sz="2800" b="1" dirty="0" err="1">
                <a:latin typeface="+mn-lt"/>
                <a:cs typeface="+mn-cs"/>
              </a:rPr>
              <a:t>кинезиологических</a:t>
            </a:r>
            <a:r>
              <a:rPr lang="ru-RU" sz="2800" b="1" dirty="0">
                <a:latin typeface="+mn-lt"/>
                <a:cs typeface="+mn-cs"/>
              </a:rPr>
              <a:t> упражнений включают: </a:t>
            </a:r>
            <a:endParaRPr lang="ru-RU" sz="2400" b="1" dirty="0">
              <a:latin typeface="+mn-lt"/>
              <a:cs typeface="+mn-cs"/>
            </a:endParaRPr>
          </a:p>
          <a:p>
            <a:pPr algn="just">
              <a:defRPr/>
            </a:pPr>
            <a:r>
              <a:rPr lang="ru-RU" dirty="0">
                <a:latin typeface="+mn-lt"/>
                <a:cs typeface="+mn-cs"/>
              </a:rPr>
              <a:t>	</a:t>
            </a:r>
            <a:r>
              <a:rPr lang="ru-RU" sz="2300" b="1" dirty="0">
                <a:latin typeface="+mn-lt"/>
                <a:cs typeface="+mn-cs"/>
              </a:rPr>
              <a:t>Растяжки </a:t>
            </a:r>
            <a:r>
              <a:rPr lang="ru-RU" sz="2300" dirty="0">
                <a:latin typeface="+mn-lt"/>
                <a:cs typeface="+mn-cs"/>
              </a:rPr>
              <a:t>нормализуют  чрезмерное мышечное напряжение) и гипотонус (неконтролируемая мышечная вялость).  </a:t>
            </a:r>
          </a:p>
          <a:p>
            <a:pPr algn="just">
              <a:defRPr/>
            </a:pPr>
            <a:r>
              <a:rPr lang="ru-RU" sz="2300" dirty="0">
                <a:latin typeface="+mn-lt"/>
                <a:cs typeface="+mn-cs"/>
              </a:rPr>
              <a:t>	!</a:t>
            </a:r>
            <a:r>
              <a:rPr lang="ru-RU" sz="2300" b="1" dirty="0">
                <a:latin typeface="+mn-lt"/>
                <a:cs typeface="+mn-cs"/>
              </a:rPr>
              <a:t>Дыхательные упражнения </a:t>
            </a:r>
            <a:r>
              <a:rPr lang="ru-RU" sz="2300" dirty="0">
                <a:latin typeface="+mn-lt"/>
                <a:cs typeface="+mn-cs"/>
              </a:rPr>
              <a:t>улучшают ритмику организма, развивают самоконтроль и произвольность. </a:t>
            </a:r>
          </a:p>
          <a:p>
            <a:pPr algn="just">
              <a:defRPr/>
            </a:pPr>
            <a:r>
              <a:rPr lang="ru-RU" sz="2300" dirty="0">
                <a:latin typeface="+mn-lt"/>
                <a:cs typeface="+mn-cs"/>
              </a:rPr>
              <a:t>	!</a:t>
            </a:r>
            <a:r>
              <a:rPr lang="ru-RU" sz="2300" b="1" dirty="0">
                <a:latin typeface="+mn-lt"/>
                <a:cs typeface="+mn-cs"/>
              </a:rPr>
              <a:t>Глазодвигательные упражнения </a:t>
            </a:r>
            <a:r>
              <a:rPr lang="ru-RU" sz="2300" dirty="0">
                <a:latin typeface="+mn-lt"/>
                <a:cs typeface="+mn-cs"/>
              </a:rPr>
              <a:t>позволяют расширить поле зрения, улучшить восприятие. Однонаправленные и разнонаправленные движения глаз и языка развивают межполушарное взаимодействие и повышают </a:t>
            </a:r>
            <a:r>
              <a:rPr lang="ru-RU" sz="2300" dirty="0" err="1">
                <a:latin typeface="+mn-lt"/>
                <a:cs typeface="+mn-cs"/>
              </a:rPr>
              <a:t>энергетизацию</a:t>
            </a:r>
            <a:r>
              <a:rPr lang="ru-RU" sz="2300" dirty="0">
                <a:latin typeface="+mn-lt"/>
                <a:cs typeface="+mn-cs"/>
              </a:rPr>
              <a:t> организма.  </a:t>
            </a:r>
          </a:p>
          <a:p>
            <a:pPr algn="just">
              <a:defRPr/>
            </a:pPr>
            <a:r>
              <a:rPr lang="ru-RU" sz="2300" dirty="0">
                <a:latin typeface="+mn-lt"/>
                <a:cs typeface="+mn-cs"/>
              </a:rPr>
              <a:t>	При выполнении </a:t>
            </a:r>
            <a:r>
              <a:rPr lang="ru-RU" sz="2300" b="1" dirty="0">
                <a:latin typeface="+mn-lt"/>
                <a:cs typeface="+mn-cs"/>
              </a:rPr>
              <a:t>телесных движений </a:t>
            </a:r>
            <a:r>
              <a:rPr lang="ru-RU" sz="2300" dirty="0">
                <a:latin typeface="+mn-lt"/>
                <a:cs typeface="+mn-cs"/>
              </a:rPr>
              <a:t>развивается межполушарное взаимодействие, снимаются непроизвольные, непреднамеренные движения и мышечные зажимы. </a:t>
            </a:r>
          </a:p>
          <a:p>
            <a:pPr algn="just">
              <a:defRPr/>
            </a:pPr>
            <a:r>
              <a:rPr lang="ru-RU" sz="2300" dirty="0">
                <a:latin typeface="+mn-lt"/>
                <a:cs typeface="+mn-cs"/>
              </a:rPr>
              <a:t>	</a:t>
            </a:r>
            <a:r>
              <a:rPr lang="ru-RU" sz="2300" b="1" dirty="0">
                <a:latin typeface="+mn-lt"/>
                <a:cs typeface="+mn-cs"/>
              </a:rPr>
              <a:t>Упражнения для релаксации и массаж </a:t>
            </a:r>
            <a:r>
              <a:rPr lang="ru-RU" sz="2300" dirty="0">
                <a:latin typeface="+mn-lt"/>
                <a:cs typeface="+mn-cs"/>
              </a:rPr>
              <a:t>способствуют расслаблению, снятию напряжения.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304800" y="0"/>
            <a:ext cx="8686800" cy="2438400"/>
          </a:xfrm>
        </p:spPr>
        <p:txBody>
          <a:bodyPr/>
          <a:lstStyle/>
          <a:p>
            <a:r>
              <a:rPr lang="ru-RU" altLang="ru-RU" sz="3200" smtClean="0"/>
              <a:t>  </a:t>
            </a:r>
            <a:br>
              <a:rPr lang="ru-RU" altLang="ru-RU" sz="3200" smtClean="0"/>
            </a:br>
            <a:r>
              <a:rPr lang="ru-RU" altLang="ru-RU" sz="3200" smtClean="0"/>
              <a:t>«Движение может заменить лекарство – но ни одно лекарство не заменит движения».                                 </a:t>
            </a:r>
            <a:r>
              <a:rPr lang="ru-RU" altLang="ru-RU" sz="2000" smtClean="0"/>
              <a:t>Ж. Тассо.</a:t>
            </a:r>
          </a:p>
        </p:txBody>
      </p:sp>
      <p:sp>
        <p:nvSpPr>
          <p:cNvPr id="16387" name="Объект 2"/>
          <p:cNvSpPr>
            <a:spLocks noGrp="1"/>
          </p:cNvSpPr>
          <p:nvPr>
            <p:ph idx="1"/>
          </p:nvPr>
        </p:nvSpPr>
        <p:spPr>
          <a:xfrm>
            <a:off x="152400" y="1447800"/>
            <a:ext cx="8915400" cy="5105400"/>
          </a:xfrm>
        </p:spPr>
        <p:txBody>
          <a:bodyPr/>
          <a:lstStyle/>
          <a:p>
            <a:pPr marL="0" indent="0" algn="just">
              <a:buFontTx/>
              <a:buNone/>
              <a:defRPr/>
            </a:pPr>
            <a:r>
              <a:rPr lang="ru-RU" sz="2200" b="1" dirty="0" smtClean="0"/>
              <a:t>       </a:t>
            </a:r>
          </a:p>
          <a:p>
            <a:pPr algn="just">
              <a:defRPr/>
            </a:pPr>
            <a:endParaRPr lang="ru-RU" sz="2200" b="1" dirty="0"/>
          </a:p>
          <a:p>
            <a:pPr marL="0" indent="0" algn="just">
              <a:buFontTx/>
              <a:buNone/>
              <a:defRPr/>
            </a:pPr>
            <a:r>
              <a:rPr lang="ru-RU" sz="2200" b="1" dirty="0" smtClean="0"/>
              <a:t> </a:t>
            </a:r>
          </a:p>
          <a:p>
            <a:pPr algn="just">
              <a:defRPr/>
            </a:pPr>
            <a:r>
              <a:rPr lang="ru-RU" sz="2400" b="1" dirty="0" smtClean="0"/>
              <a:t>Человек может мыслить, сидя неподвижно. Однако для закрепления мысли необходимо движение. </a:t>
            </a:r>
          </a:p>
          <a:p>
            <a:pPr marL="0" indent="0" algn="just">
              <a:buFontTx/>
              <a:buNone/>
              <a:defRPr/>
            </a:pPr>
            <a:r>
              <a:rPr lang="ru-RU" sz="2400" b="1" dirty="0" smtClean="0"/>
              <a:t>И. П. Павлов считал, что любая мысль заканчивается движением. 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коррекционно-развивающие и формирующие программы! </a:t>
            </a:r>
          </a:p>
          <a:p>
            <a:pPr marL="0" indent="0" algn="just">
              <a:buFontTx/>
              <a:buNone/>
              <a:defRPr/>
            </a:pPr>
            <a:r>
              <a:rPr lang="ru-RU" sz="2200" b="1"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ru-RU" altLang="ru-RU" smtClean="0"/>
          </a:p>
        </p:txBody>
      </p:sp>
      <p:sp>
        <p:nvSpPr>
          <p:cNvPr id="26627" name="Rectangle 3"/>
          <p:cNvSpPr>
            <a:spLocks noGrp="1" noChangeArrowheads="1"/>
          </p:cNvSpPr>
          <p:nvPr>
            <p:ph idx="1"/>
          </p:nvPr>
        </p:nvSpPr>
        <p:spPr/>
        <p:txBody>
          <a:bodyPr/>
          <a:lstStyle/>
          <a:p>
            <a:pPr eaLnBrk="1" hangingPunct="1"/>
            <a:endParaRPr lang="ru-RU" altLang="ru-RU" smtClean="0"/>
          </a:p>
        </p:txBody>
      </p:sp>
      <p:pic>
        <p:nvPicPr>
          <p:cNvPr id="26628"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2238"/>
            <a:ext cx="92964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219075" y="-114300"/>
            <a:ext cx="181927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Прямоугольник 1"/>
          <p:cNvSpPr>
            <a:spLocks noChangeArrowheads="1"/>
          </p:cNvSpPr>
          <p:nvPr/>
        </p:nvSpPr>
        <p:spPr bwMode="auto">
          <a:xfrm>
            <a:off x="190500" y="1447800"/>
            <a:ext cx="86868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ru-RU" sz="4400" b="1" dirty="0">
                <a:solidFill>
                  <a:srgbClr val="C00000"/>
                </a:solidFill>
                <a:latin typeface="+mj-lt"/>
                <a:cs typeface="+mn-cs"/>
              </a:rPr>
              <a:t>Человеку для закрепления мысли необходимо движение.</a:t>
            </a:r>
          </a:p>
          <a:p>
            <a:pPr algn="ctr">
              <a:defRPr/>
            </a:pPr>
            <a:r>
              <a:rPr lang="ru-RU" sz="4400" b="1" dirty="0">
                <a:solidFill>
                  <a:srgbClr val="C00000"/>
                </a:solidFill>
                <a:latin typeface="+mj-lt"/>
                <a:cs typeface="+mn-cs"/>
              </a:rPr>
              <a:t>Запомните, что неподвижный ребёнок не обучаем!</a:t>
            </a:r>
          </a:p>
          <a:p>
            <a:pPr algn="ctr">
              <a:defRPr/>
            </a:pPr>
            <a:r>
              <a:rPr lang="ru-RU" sz="4400" b="1" dirty="0">
                <a:solidFill>
                  <a:srgbClr val="C00000"/>
                </a:solidFill>
                <a:latin typeface="+mj-lt"/>
                <a:cs typeface="+mn-cs"/>
              </a:rPr>
              <a:t>Не ругайте его за излишнюю двигательную активность</a:t>
            </a:r>
          </a:p>
          <a:p>
            <a:pPr algn="ctr">
              <a:defRPr/>
            </a:pPr>
            <a:r>
              <a:rPr lang="ru-RU" sz="4400" b="1" dirty="0">
                <a:solidFill>
                  <a:srgbClr val="C00000"/>
                </a:solidFill>
                <a:latin typeface="+mj-lt"/>
                <a:cs typeface="+mn-cs"/>
              </a:rPr>
              <a:t> на занятиях!</a:t>
            </a:r>
          </a:p>
          <a:p>
            <a:pPr>
              <a:defRPr/>
            </a:pPr>
            <a:endParaRPr lang="ru-RU" dirty="0">
              <a:latin typeface="+mj-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ru-RU" altLang="ru-RU" sz="3600" smtClean="0">
                <a:solidFill>
                  <a:srgbClr val="C00000"/>
                </a:solidFill>
              </a:rPr>
              <a:t>    </a:t>
            </a:r>
            <a:br>
              <a:rPr lang="ru-RU" altLang="ru-RU" sz="3600" smtClean="0">
                <a:solidFill>
                  <a:srgbClr val="C00000"/>
                </a:solidFill>
              </a:rPr>
            </a:br>
            <a:r>
              <a:rPr lang="ru-RU" altLang="ru-RU" sz="3600" smtClean="0">
                <a:solidFill>
                  <a:srgbClr val="C00000"/>
                </a:solidFill>
              </a:rPr>
              <a:t>       </a:t>
            </a:r>
            <a:r>
              <a:rPr lang="ru-RU" altLang="ru-RU" sz="3600" smtClean="0">
                <a:solidFill>
                  <a:schemeClr val="accent1"/>
                </a:solidFill>
              </a:rPr>
              <a:t>Использованные источники</a:t>
            </a:r>
            <a:r>
              <a:rPr lang="ru-RU" altLang="ru-RU" smtClean="0">
                <a:solidFill>
                  <a:schemeClr val="accent1"/>
                </a:solidFill>
              </a:rPr>
              <a:t/>
            </a:r>
            <a:br>
              <a:rPr lang="ru-RU" altLang="ru-RU" smtClean="0">
                <a:solidFill>
                  <a:schemeClr val="accent1"/>
                </a:solidFill>
              </a:rPr>
            </a:br>
            <a:endParaRPr lang="ru-RU" altLang="ru-RU" smtClean="0">
              <a:solidFill>
                <a:schemeClr val="accent1"/>
              </a:solidFill>
            </a:endParaRPr>
          </a:p>
        </p:txBody>
      </p:sp>
      <p:sp>
        <p:nvSpPr>
          <p:cNvPr id="27651" name="Объект 2"/>
          <p:cNvSpPr>
            <a:spLocks noGrp="1"/>
          </p:cNvSpPr>
          <p:nvPr>
            <p:ph idx="1"/>
          </p:nvPr>
        </p:nvSpPr>
        <p:spPr>
          <a:xfrm>
            <a:off x="381000" y="1143000"/>
            <a:ext cx="8382000" cy="4983163"/>
          </a:xfrm>
        </p:spPr>
        <p:txBody>
          <a:bodyPr/>
          <a:lstStyle/>
          <a:p>
            <a:pPr marL="0" indent="0">
              <a:buFontTx/>
              <a:buNone/>
            </a:pPr>
            <a:endParaRPr lang="ru-RU" altLang="ru-RU" sz="2200" b="1" smtClean="0"/>
          </a:p>
          <a:p>
            <a:pPr marL="0" indent="0">
              <a:buFontTx/>
              <a:buNone/>
            </a:pPr>
            <a:endParaRPr lang="ru-RU" altLang="ru-RU" sz="2200" b="1" smtClean="0"/>
          </a:p>
          <a:p>
            <a:pPr marL="0" indent="0">
              <a:buFontTx/>
              <a:buNone/>
            </a:pPr>
            <a:r>
              <a:rPr lang="ru-RU" altLang="ru-RU" sz="2200" b="1" smtClean="0"/>
              <a:t>1. Деннисон Г. , Деннисон И. «Гимнастика мозга». </a:t>
            </a:r>
            <a:br>
              <a:rPr lang="ru-RU" altLang="ru-RU" sz="2200" b="1" smtClean="0"/>
            </a:br>
            <a:r>
              <a:rPr lang="ru-RU" altLang="ru-RU" sz="2200" b="1" smtClean="0"/>
              <a:t>2. Сиротюк А. Л. «Кинезиологические упражнения» </a:t>
            </a:r>
            <a:br>
              <a:rPr lang="ru-RU" altLang="ru-RU" sz="2200" b="1" smtClean="0"/>
            </a:br>
            <a:r>
              <a:rPr lang="ru-RU" altLang="ru-RU" sz="2200" b="1" smtClean="0"/>
              <a:t>3. Сиротюк А. Л. «Коррекция и развитие интеллекта у дошкольников» </a:t>
            </a:r>
            <a:br>
              <a:rPr lang="ru-RU" altLang="ru-RU" sz="2200" b="1" smtClean="0"/>
            </a:br>
            <a:r>
              <a:rPr lang="ru-RU" altLang="ru-RU" sz="2200" b="1" smtClean="0"/>
              <a:t>4. Сиротюк А. Л. «Изучение детей с учётом психофизиологии» </a:t>
            </a:r>
            <a:br>
              <a:rPr lang="ru-RU" altLang="ru-RU" sz="2200" b="1" smtClean="0"/>
            </a:br>
            <a:r>
              <a:rPr lang="ru-RU" altLang="ru-RU" sz="2200" b="1" smtClean="0"/>
              <a:t>5. Столяренко Л. Д. «Гимнастика для гармонизации деятельности полушарий мозга» </a:t>
            </a:r>
            <a:br>
              <a:rPr lang="ru-RU" altLang="ru-RU" sz="2200" b="1" smtClean="0"/>
            </a:br>
            <a:r>
              <a:rPr lang="ru-RU" altLang="ru-RU" sz="2200" b="1" smtClean="0"/>
              <a:t>6. Ткачева М.В. «Рисуем обеими руками. Послушный карандаш: рабочая тетрадь»</a:t>
            </a:r>
            <a:br>
              <a:rPr lang="ru-RU" altLang="ru-RU" sz="2200" b="1" smtClean="0"/>
            </a:br>
            <a:r>
              <a:rPr lang="ru-RU" altLang="ru-RU" sz="2200" b="1" smtClean="0"/>
              <a:t>7. Зегебарт Г.М., Ильичева О.С. «Волшебные обводилки»</a:t>
            </a:r>
          </a:p>
          <a:p>
            <a:pPr marL="0" indent="0">
              <a:buFontTx/>
              <a:buNone/>
            </a:pPr>
            <a:r>
              <a:rPr lang="ru-RU" altLang="ru-RU" sz="2200" b="1" smtClean="0"/>
              <a:t/>
            </a:r>
            <a:br>
              <a:rPr lang="ru-RU" altLang="ru-RU" sz="2200" b="1" smtClean="0"/>
            </a:br>
            <a:r>
              <a:rPr lang="ru-RU" altLang="ru-RU" sz="2000" b="1" smtClean="0"/>
              <a:t/>
            </a:r>
            <a:br>
              <a:rPr lang="ru-RU" altLang="ru-RU" sz="2000" b="1" smtClean="0"/>
            </a:br>
            <a:r>
              <a:rPr lang="ru-RU" altLang="ru-RU" sz="2000" b="1" smtClean="0"/>
              <a:t/>
            </a:r>
            <a:br>
              <a:rPr lang="ru-RU" altLang="ru-RU" sz="2000" b="1" smtClean="0"/>
            </a:br>
            <a:endParaRPr lang="ru-RU" altLang="ru-RU" sz="20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altLang="ru-RU" smtClean="0"/>
          </a:p>
        </p:txBody>
      </p:sp>
      <p:sp>
        <p:nvSpPr>
          <p:cNvPr id="28675" name="Rectangle 3"/>
          <p:cNvSpPr>
            <a:spLocks noGrp="1" noChangeArrowheads="1"/>
          </p:cNvSpPr>
          <p:nvPr>
            <p:ph idx="1"/>
          </p:nvPr>
        </p:nvSpPr>
        <p:spPr/>
        <p:txBody>
          <a:bodyPr/>
          <a:lstStyle/>
          <a:p>
            <a:pPr eaLnBrk="1" hangingPunct="1"/>
            <a:endParaRPr lang="ru-RU" altLang="ru-RU" smtClean="0"/>
          </a:p>
        </p:txBody>
      </p:sp>
      <p:pic>
        <p:nvPicPr>
          <p:cNvPr id="28676"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2238"/>
            <a:ext cx="92964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WordArt 8"/>
          <p:cNvSpPr>
            <a:spLocks noChangeArrowheads="1" noChangeShapeType="1" noTextEdit="1"/>
          </p:cNvSpPr>
          <p:nvPr/>
        </p:nvSpPr>
        <p:spPr bwMode="invGray">
          <a:xfrm>
            <a:off x="838200" y="1143000"/>
            <a:ext cx="8001000" cy="46482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С П А С И Б О </a:t>
            </a:r>
          </a:p>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З А </a:t>
            </a:r>
          </a:p>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В Н И М А Н И Е </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90488" y="-122238"/>
            <a:ext cx="1935163"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altLang="ru-RU" smtClean="0"/>
          </a:p>
        </p:txBody>
      </p:sp>
      <p:sp>
        <p:nvSpPr>
          <p:cNvPr id="4" name="Объект 3"/>
          <p:cNvSpPr>
            <a:spLocks noGrp="1"/>
          </p:cNvSpPr>
          <p:nvPr>
            <p:ph sz="half" idx="2"/>
          </p:nvPr>
        </p:nvSpPr>
        <p:spPr>
          <a:xfrm>
            <a:off x="3962400" y="1600200"/>
            <a:ext cx="5029200" cy="5029200"/>
          </a:xfrm>
        </p:spPr>
        <p:txBody>
          <a:bodyPr/>
          <a:lstStyle/>
          <a:p>
            <a:pPr marL="0" indent="0">
              <a:buFontTx/>
              <a:buNone/>
              <a:defRPr/>
            </a:pPr>
            <a:r>
              <a:rPr lang="ru-RU" sz="3200" b="1" i="1" dirty="0" smtClean="0">
                <a:solidFill>
                  <a:schemeClr val="accent5">
                    <a:lumMod val="50000"/>
                  </a:schemeClr>
                </a:solidFill>
              </a:rPr>
              <a:t> Кинезиологические </a:t>
            </a:r>
            <a:r>
              <a:rPr lang="ru-RU" sz="3200" b="1" i="1" dirty="0">
                <a:solidFill>
                  <a:schemeClr val="accent5">
                    <a:lumMod val="50000"/>
                  </a:schemeClr>
                </a:solidFill>
              </a:rPr>
              <a:t>упражнения </a:t>
            </a:r>
            <a:r>
              <a:rPr lang="ru-RU" i="1" dirty="0">
                <a:solidFill>
                  <a:schemeClr val="accent5">
                    <a:lumMod val="50000"/>
                  </a:schemeClr>
                </a:solidFill>
              </a:rPr>
              <a:t>- комплекс движений, позволяющих активизировать межполушарное взаимодействие, при котором полушария обмениваются информацией, происходит синхронизация их работы.</a:t>
            </a:r>
            <a:br>
              <a:rPr lang="ru-RU" i="1" dirty="0">
                <a:solidFill>
                  <a:schemeClr val="accent5">
                    <a:lumMod val="50000"/>
                  </a:schemeClr>
                </a:solidFill>
              </a:rPr>
            </a:br>
            <a:endParaRPr lang="ru-RU" dirty="0">
              <a:solidFill>
                <a:schemeClr val="accent5">
                  <a:lumMod val="50000"/>
                </a:schemeClr>
              </a:solidFill>
            </a:endParaRPr>
          </a:p>
        </p:txBody>
      </p:sp>
      <p:pic>
        <p:nvPicPr>
          <p:cNvPr id="5" name="Picture 7" descr="brain2"/>
          <p:cNvPicPr>
            <a:picLocks noGrp="1" noChangeAspect="1" noChangeArrowheads="1"/>
          </p:cNvPicPr>
          <p:nvPr>
            <p:ph sz="half" idx="1"/>
          </p:nvPr>
        </p:nvPicPr>
        <p:blipFill>
          <a:blip r:embed="rId2">
            <a:lum bright="6000" contrast="6000"/>
          </a:blip>
          <a:srcRect/>
          <a:stretch>
            <a:fillRect/>
          </a:stretch>
        </p:blipFill>
        <p:spPr>
          <a:xfrm>
            <a:off x="152400" y="1600200"/>
            <a:ext cx="3732213" cy="4572000"/>
          </a:xfrm>
          <a:ln>
            <a:solidFill>
              <a:schemeClr val="accent5">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2"/>
          <p:cNvSpPr>
            <a:spLocks noGrp="1"/>
          </p:cNvSpPr>
          <p:nvPr>
            <p:ph idx="1"/>
          </p:nvPr>
        </p:nvSpPr>
        <p:spPr>
          <a:xfrm>
            <a:off x="0" y="228600"/>
            <a:ext cx="8763000" cy="1905000"/>
          </a:xfrm>
        </p:spPr>
        <p:txBody>
          <a:bodyPr/>
          <a:lstStyle/>
          <a:p>
            <a:pPr marL="0" indent="0" algn="r">
              <a:buFontTx/>
              <a:buNone/>
            </a:pPr>
            <a:endParaRPr lang="ru-RU" altLang="ru-RU" sz="4800" b="1" smtClean="0">
              <a:solidFill>
                <a:srgbClr val="C00000"/>
              </a:solidFill>
            </a:endParaRPr>
          </a:p>
          <a:p>
            <a:pPr marL="0" indent="0" algn="r">
              <a:buFontTx/>
              <a:buNone/>
            </a:pPr>
            <a:endParaRPr lang="ru-RU" altLang="ru-RU" sz="4800" b="1" smtClean="0">
              <a:solidFill>
                <a:srgbClr val="C00000"/>
              </a:solidFill>
            </a:endParaRPr>
          </a:p>
          <a:p>
            <a:pPr marL="0" indent="0" algn="r">
              <a:buFontTx/>
              <a:buNone/>
            </a:pPr>
            <a:endParaRPr lang="ru-RU" altLang="ru-RU" sz="4400" b="1" i="1" smtClean="0">
              <a:solidFill>
                <a:srgbClr val="C00000"/>
              </a:solidFill>
            </a:endParaRPr>
          </a:p>
          <a:p>
            <a:pPr marL="0" indent="0" algn="r">
              <a:buFontTx/>
              <a:buNone/>
            </a:pPr>
            <a:endParaRPr lang="ru-RU" altLang="ru-RU" sz="4400" b="1" i="1" smtClean="0">
              <a:solidFill>
                <a:srgbClr val="C00000"/>
              </a:solidFill>
            </a:endParaRPr>
          </a:p>
          <a:p>
            <a:pPr marL="0" indent="0" algn="r">
              <a:buFontTx/>
              <a:buNone/>
            </a:pPr>
            <a:endParaRPr lang="ru-RU" altLang="ru-RU" sz="4400" b="1" i="1" smtClean="0">
              <a:solidFill>
                <a:srgbClr val="C00000"/>
              </a:solidFill>
            </a:endParaRPr>
          </a:p>
          <a:p>
            <a:pPr marL="0" indent="0" algn="r">
              <a:buFontTx/>
              <a:buNone/>
            </a:pPr>
            <a:r>
              <a:rPr lang="ru-RU" altLang="ru-RU" sz="4400" b="1" i="1" smtClean="0">
                <a:solidFill>
                  <a:srgbClr val="C00000"/>
                </a:solidFill>
              </a:rPr>
              <a:t>«Рука является вышедшим наружу головным мозгом.»             И. Кант</a:t>
            </a:r>
          </a:p>
          <a:p>
            <a:pPr marL="0" indent="0">
              <a:buFontTx/>
              <a:buNone/>
            </a:pPr>
            <a:r>
              <a:rPr lang="ru-RU" altLang="ru-RU" sz="4400" b="1" i="1" smtClean="0">
                <a:solidFill>
                  <a:srgbClr val="C00000"/>
                </a:solidFill>
              </a:rPr>
              <a:t>                       </a:t>
            </a:r>
          </a:p>
        </p:txBody>
      </p:sp>
      <p:pic>
        <p:nvPicPr>
          <p:cNvPr id="5124" name="Picture 4" descr="C:\Users\Public\Pictures\Sample Pictures\dc6495efcb42bc1038489d49fe5ce7b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980" y="1066800"/>
            <a:ext cx="4255145" cy="3191359"/>
          </a:xfrm>
          <a:prstGeom prst="rect">
            <a:avLst/>
          </a:prstGeom>
          <a:solidFill>
            <a:schemeClr val="accent1">
              <a:lumMod val="60000"/>
              <a:lumOff val="40000"/>
            </a:schemeClr>
          </a:solidFill>
          <a:effectLst>
            <a:glow rad="63500">
              <a:schemeClr val="accent2">
                <a:satMod val="175000"/>
                <a:alpha val="40000"/>
              </a:schemeClr>
            </a:glow>
          </a:effectLst>
        </p:spPr>
      </p:pic>
      <p:pic>
        <p:nvPicPr>
          <p:cNvPr id="6148" name="Picture 5" descr="post-50393-1221476162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3663"/>
            <a:ext cx="22098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ost-50393-1221476162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38"/>
            <a:ext cx="12954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post-59656-1224005836_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1768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152400" y="685800"/>
            <a:ext cx="89916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defRPr/>
            </a:pPr>
            <a:endParaRPr lang="ru-RU" sz="2400" dirty="0">
              <a:latin typeface="Arial" charset="0"/>
              <a:cs typeface="+mn-cs"/>
            </a:endParaRPr>
          </a:p>
          <a:p>
            <a:pPr marL="342900" indent="-342900" eaLnBrk="0" hangingPunct="0">
              <a:spcBef>
                <a:spcPct val="20000"/>
              </a:spcBef>
              <a:buFont typeface="Wingdings" pitchFamily="2" charset="2"/>
              <a:buChar char="v"/>
              <a:defRPr/>
            </a:pPr>
            <a:r>
              <a:rPr lang="ru-RU" sz="2400" dirty="0">
                <a:latin typeface="+mn-lt"/>
                <a:cs typeface="Times New Roman" pitchFamily="18" charset="0"/>
              </a:rPr>
              <a:t>Развивая моторику, мы создаём предпосылки для становления многих психических процессов. Учёными доказано положительное влияние манипуляций рук на функции высшей нервной деятельности, развитие речи, мышления, памяти, внимания, восприятия. Развивающая работа направлена от движения к мышлению, а не наоборот. </a:t>
            </a:r>
          </a:p>
          <a:p>
            <a:pPr eaLnBrk="0" hangingPunct="0">
              <a:spcBef>
                <a:spcPct val="20000"/>
              </a:spcBef>
              <a:defRPr/>
            </a:pPr>
            <a:r>
              <a:rPr lang="ru-RU" sz="2400" b="1" dirty="0">
                <a:solidFill>
                  <a:srgbClr val="FF0000"/>
                </a:solidFill>
                <a:latin typeface="+mn-lt"/>
                <a:cs typeface="Times New Roman" pitchFamily="18" charset="0"/>
              </a:rPr>
              <a:t> Дети, которым удаются изолированные движения   пальцев – говорящие дети.</a:t>
            </a:r>
            <a:r>
              <a:rPr lang="ru-RU" sz="2400" dirty="0">
                <a:latin typeface="+mn-lt"/>
                <a:cs typeface="Times New Roman" pitchFamily="18" charset="0"/>
              </a:rPr>
              <a:t> </a:t>
            </a:r>
          </a:p>
          <a:p>
            <a:pPr marL="342900" indent="-342900" eaLnBrk="0" hangingPunct="0">
              <a:spcBef>
                <a:spcPct val="20000"/>
              </a:spcBef>
              <a:buFont typeface="Wingdings" pitchFamily="2" charset="2"/>
              <a:buChar char="v"/>
              <a:defRPr/>
            </a:pPr>
            <a:r>
              <a:rPr lang="ru-RU" sz="2400" dirty="0">
                <a:latin typeface="+mn-lt"/>
                <a:cs typeface="Times New Roman" pitchFamily="18" charset="0"/>
              </a:rPr>
              <a:t>Занятия гармонизируют работу головного мозга, позволяют выявить скрытые способности ребёнка и расширяют границы его возможностей.  </a:t>
            </a:r>
          </a:p>
          <a:p>
            <a:pPr eaLnBrk="0" hangingPunct="0">
              <a:spcBef>
                <a:spcPct val="20000"/>
              </a:spcBef>
              <a:defRPr/>
            </a:pPr>
            <a:r>
              <a:rPr lang="ru-RU" sz="2400" dirty="0">
                <a:latin typeface="+mn-lt"/>
                <a:cs typeface="Times New Roman" pitchFamily="18" charset="0"/>
              </a:rPr>
              <a:t>    Чем интенсивнее </a:t>
            </a:r>
            <a:r>
              <a:rPr lang="ru-RU" sz="2400" dirty="0" err="1">
                <a:latin typeface="+mn-lt"/>
                <a:cs typeface="Times New Roman" pitchFamily="18" charset="0"/>
              </a:rPr>
              <a:t>кинезиологическая</a:t>
            </a:r>
            <a:r>
              <a:rPr lang="ru-RU" sz="2400" dirty="0">
                <a:latin typeface="+mn-lt"/>
                <a:cs typeface="Times New Roman" pitchFamily="18" charset="0"/>
              </a:rPr>
              <a:t> тренировка,</a:t>
            </a:r>
          </a:p>
          <a:p>
            <a:pPr eaLnBrk="0" hangingPunct="0">
              <a:spcBef>
                <a:spcPct val="20000"/>
              </a:spcBef>
              <a:defRPr/>
            </a:pPr>
            <a:r>
              <a:rPr lang="ru-RU" sz="2400" dirty="0">
                <a:latin typeface="+mn-lt"/>
                <a:cs typeface="Times New Roman" pitchFamily="18" charset="0"/>
              </a:rPr>
              <a:t>     тем значительнее положительные изменения.</a:t>
            </a:r>
            <a:endParaRPr lang="ru-RU" sz="2400" b="1" i="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ru-RU" altLang="ru-RU" smtClean="0"/>
          </a:p>
        </p:txBody>
      </p:sp>
      <p:sp>
        <p:nvSpPr>
          <p:cNvPr id="8195" name="Rectangle 3"/>
          <p:cNvSpPr>
            <a:spLocks noGrp="1" noChangeArrowheads="1"/>
          </p:cNvSpPr>
          <p:nvPr>
            <p:ph idx="1"/>
          </p:nvPr>
        </p:nvSpPr>
        <p:spPr/>
        <p:txBody>
          <a:bodyPr/>
          <a:lstStyle/>
          <a:p>
            <a:pPr eaLnBrk="1" hangingPunct="1"/>
            <a:endParaRPr lang="ru-RU" altLang="ru-RU" smtClean="0"/>
          </a:p>
        </p:txBody>
      </p:sp>
      <p:pic>
        <p:nvPicPr>
          <p:cNvPr id="8196"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5"/>
          <p:cNvSpPr>
            <a:spLocks noChangeArrowheads="1"/>
          </p:cNvSpPr>
          <p:nvPr/>
        </p:nvSpPr>
        <p:spPr bwMode="invGray">
          <a:xfrm>
            <a:off x="381000" y="4572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solidFill>
                <a:schemeClr val="tx2"/>
              </a:solidFill>
            </a:endParaRPr>
          </a:p>
        </p:txBody>
      </p:sp>
      <p:sp>
        <p:nvSpPr>
          <p:cNvPr id="7174" name="Rectangle 7"/>
          <p:cNvSpPr>
            <a:spLocks noChangeArrowheads="1"/>
          </p:cNvSpPr>
          <p:nvPr/>
        </p:nvSpPr>
        <p:spPr bwMode="auto">
          <a:xfrm>
            <a:off x="228600" y="274638"/>
            <a:ext cx="8915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ru-RU" sz="4400" dirty="0">
                <a:latin typeface="Arial" charset="0"/>
                <a:cs typeface="+mn-cs"/>
              </a:rPr>
              <a:t>        </a:t>
            </a:r>
            <a:r>
              <a:rPr lang="ru-RU" sz="4000" b="1" dirty="0">
                <a:solidFill>
                  <a:schemeClr val="accent5">
                    <a:lumMod val="50000"/>
                  </a:schemeClr>
                </a:solidFill>
                <a:latin typeface="+mj-lt"/>
                <a:cs typeface="+mn-cs"/>
              </a:rPr>
              <a:t>Возможности кинезиологии</a:t>
            </a:r>
            <a:endParaRPr lang="ru-RU" sz="4000" dirty="0">
              <a:solidFill>
                <a:schemeClr val="accent5">
                  <a:lumMod val="50000"/>
                </a:schemeClr>
              </a:solidFill>
              <a:latin typeface="+mj-lt"/>
              <a:cs typeface="+mn-cs"/>
            </a:endParaRPr>
          </a:p>
        </p:txBody>
      </p:sp>
      <p:sp>
        <p:nvSpPr>
          <p:cNvPr id="8199" name="Rectangle 10"/>
          <p:cNvSpPr>
            <a:spLocks noChangeArrowheads="1"/>
          </p:cNvSpPr>
          <p:nvPr/>
        </p:nvSpPr>
        <p:spPr bwMode="auto">
          <a:xfrm>
            <a:off x="228600" y="1371600"/>
            <a:ext cx="8915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ru-RU" altLang="ru-RU" sz="2400"/>
              <a:t>активизация работы стволовых отделов мозга;</a:t>
            </a:r>
          </a:p>
          <a:p>
            <a:pPr eaLnBrk="1" hangingPunct="1">
              <a:buFont typeface="Arial" panose="020B0604020202020204" pitchFamily="34" charset="0"/>
              <a:buChar char="•"/>
            </a:pPr>
            <a:r>
              <a:rPr lang="ru-RU" altLang="ru-RU" sz="2400"/>
              <a:t>успокоение и релаксация;</a:t>
            </a:r>
          </a:p>
          <a:p>
            <a:pPr eaLnBrk="1" hangingPunct="1">
              <a:buFont typeface="Arial" panose="020B0604020202020204" pitchFamily="34" charset="0"/>
              <a:buChar char="•"/>
            </a:pPr>
            <a:r>
              <a:rPr lang="ru-RU" altLang="ru-RU" sz="2400"/>
              <a:t>развитие межполушарного взаимодействия;</a:t>
            </a:r>
          </a:p>
          <a:p>
            <a:pPr eaLnBrk="1" hangingPunct="1">
              <a:buFont typeface="Arial" panose="020B0604020202020204" pitchFamily="34" charset="0"/>
              <a:buChar char="•"/>
            </a:pPr>
            <a:r>
              <a:rPr lang="ru-RU" altLang="ru-RU" sz="2400"/>
              <a:t>синхронизация работы полушарий;</a:t>
            </a:r>
          </a:p>
          <a:p>
            <a:pPr eaLnBrk="1" hangingPunct="1">
              <a:buFont typeface="Arial" panose="020B0604020202020204" pitchFamily="34" charset="0"/>
              <a:buChar char="•"/>
            </a:pPr>
            <a:r>
              <a:rPr lang="ru-RU" altLang="ru-RU" sz="2400"/>
              <a:t>развитие мелкой моторики;</a:t>
            </a:r>
          </a:p>
          <a:p>
            <a:pPr eaLnBrk="1" hangingPunct="1">
              <a:buFont typeface="Arial" panose="020B0604020202020204" pitchFamily="34" charset="0"/>
              <a:buChar char="•"/>
            </a:pPr>
            <a:r>
              <a:rPr lang="ru-RU" altLang="ru-RU" sz="2400"/>
              <a:t>развитие способностей;</a:t>
            </a:r>
          </a:p>
          <a:p>
            <a:pPr eaLnBrk="1" hangingPunct="1">
              <a:buFont typeface="Arial" panose="020B0604020202020204" pitchFamily="34" charset="0"/>
              <a:buChar char="•"/>
            </a:pPr>
            <a:r>
              <a:rPr lang="ru-RU" altLang="ru-RU" sz="2400"/>
              <a:t>развитие памяти, внимания, восприятия, развитие речи, мышления;</a:t>
            </a:r>
          </a:p>
          <a:p>
            <a:pPr eaLnBrk="1" hangingPunct="1">
              <a:buFont typeface="Arial" panose="020B0604020202020204" pitchFamily="34" charset="0"/>
              <a:buChar char="•"/>
            </a:pPr>
            <a:r>
              <a:rPr lang="ru-RU" altLang="ru-RU" sz="2400"/>
              <a:t>устранение дислексии и дисграфии;</a:t>
            </a:r>
          </a:p>
          <a:p>
            <a:pPr eaLnBrk="1" hangingPunct="1">
              <a:buFont typeface="Arial" panose="020B0604020202020204" pitchFamily="34" charset="0"/>
              <a:buChar char="•"/>
            </a:pPr>
            <a:r>
              <a:rPr lang="ru-RU" altLang="ru-RU" sz="2400"/>
              <a:t>активизация мыслительной деятельности;</a:t>
            </a:r>
          </a:p>
          <a:p>
            <a:pPr eaLnBrk="1" hangingPunct="1">
              <a:buFont typeface="Arial" panose="020B0604020202020204" pitchFamily="34" charset="0"/>
              <a:buChar char="•"/>
            </a:pPr>
            <a:r>
              <a:rPr lang="ru-RU" altLang="ru-RU" sz="2400"/>
              <a:t>улучшает эмоциональное состояние, повышает настроение.</a:t>
            </a:r>
          </a:p>
          <a:p>
            <a:pPr eaLnBrk="1" hangingPunct="1">
              <a:buFont typeface="Arial" panose="020B0604020202020204" pitchFamily="34" charset="0"/>
              <a:buChar char="•"/>
            </a:pPr>
            <a:endParaRPr lang="ru-RU" altLang="ru-RU" sz="2400"/>
          </a:p>
          <a:p>
            <a:pPr eaLnBrk="1" hangingPunct="1">
              <a:buFont typeface="Arial" panose="020B0604020202020204" pitchFamily="34" charset="0"/>
              <a:buChar char="•"/>
            </a:pPr>
            <a:endParaRPr lang="ru-RU" altLang="ru-RU" sz="2400"/>
          </a:p>
        </p:txBody>
      </p:sp>
      <p:pic>
        <p:nvPicPr>
          <p:cNvPr id="8200" name="Picture 11" descr="j0428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97285">
                                            <p:txEl>
                                              <p:pRg st="0" end="0"/>
                                            </p:txEl>
                                          </p:spTgt>
                                        </p:tgtEl>
                                        <p:attrNameLst>
                                          <p:attrName>style.visibility</p:attrName>
                                        </p:attrNameLst>
                                      </p:cBhvr>
                                      <p:to>
                                        <p:strVal val="visible"/>
                                      </p:to>
                                    </p:set>
                                    <p:anim calcmode="lin" valueType="num">
                                      <p:cBhvr additive="base">
                                        <p:cTn id="7" dur="500" fill="hold"/>
                                        <p:tgtEl>
                                          <p:spTgt spid="972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8"/>
          <p:cNvSpPr>
            <a:spLocks noGrp="1"/>
          </p:cNvSpPr>
          <p:nvPr>
            <p:ph type="title"/>
          </p:nvPr>
        </p:nvSpPr>
        <p:spPr/>
        <p:txBody>
          <a:bodyPr/>
          <a:lstStyle/>
          <a:p>
            <a:pPr algn="ctr" eaLnBrk="1" hangingPunct="1"/>
            <a:r>
              <a:rPr lang="ru-RU" altLang="ru-RU" sz="3600" smtClean="0">
                <a:cs typeface="Times New Roman" panose="02020603050405020304" pitchFamily="18" charset="0"/>
              </a:rPr>
              <a:t>Кинезиологические упражнения</a:t>
            </a:r>
            <a:endParaRPr lang="ru-RU" altLang="ru-RU" sz="3600" smtClean="0"/>
          </a:p>
        </p:txBody>
      </p:sp>
      <p:sp>
        <p:nvSpPr>
          <p:cNvPr id="7171" name="Содержимое 9"/>
          <p:cNvSpPr>
            <a:spLocks noGrp="1"/>
          </p:cNvSpPr>
          <p:nvPr>
            <p:ph idx="1"/>
          </p:nvPr>
        </p:nvSpPr>
        <p:spPr>
          <a:xfrm>
            <a:off x="457200" y="1066800"/>
            <a:ext cx="8229600" cy="5059363"/>
          </a:xfrm>
        </p:spPr>
        <p:txBody>
          <a:bodyPr/>
          <a:lstStyle/>
          <a:p>
            <a:pPr algn="just" eaLnBrk="1" hangingPunct="1">
              <a:buFont typeface="Arial" pitchFamily="34" charset="0"/>
              <a:buChar char="•"/>
              <a:defRPr/>
            </a:pPr>
            <a:endParaRPr lang="ru-RU" sz="2500" b="1" dirty="0" smtClean="0"/>
          </a:p>
          <a:p>
            <a:pPr algn="just" eaLnBrk="1" hangingPunct="1">
              <a:buFont typeface="Wingdings" pitchFamily="2" charset="2"/>
              <a:buChar char="v"/>
              <a:defRPr/>
            </a:pPr>
            <a:r>
              <a:rPr lang="ru-RU" sz="2500" b="1" dirty="0" smtClean="0"/>
              <a:t>«Горячие ладошки» </a:t>
            </a:r>
            <a:r>
              <a:rPr lang="ru-RU" sz="2500" dirty="0" smtClean="0"/>
              <a:t>потереть ладонь о ладонь и имитировать умывание, не дотрагиваясь до лица.</a:t>
            </a:r>
          </a:p>
          <a:p>
            <a:pPr algn="just">
              <a:buFont typeface="Wingdings" pitchFamily="2" charset="2"/>
              <a:buChar char="v"/>
              <a:defRPr/>
            </a:pPr>
            <a:r>
              <a:rPr lang="ru-RU" sz="2500" b="1" dirty="0" smtClean="0"/>
              <a:t>«</a:t>
            </a:r>
            <a:r>
              <a:rPr lang="ru-RU" sz="2500" b="1" dirty="0" err="1" smtClean="0"/>
              <a:t>Думательный</a:t>
            </a:r>
            <a:r>
              <a:rPr lang="ru-RU" sz="2500" b="1" dirty="0" smtClean="0"/>
              <a:t> колпак»  </a:t>
            </a:r>
            <a:r>
              <a:rPr lang="ru-RU" sz="2500" dirty="0" smtClean="0"/>
              <a:t>массаж ушных раковин, помассировать мочки ушей, затем всю ушную раковину. В конце упражнения растереть уши руками.</a:t>
            </a:r>
          </a:p>
          <a:p>
            <a:pPr marL="0" indent="0" algn="just">
              <a:buFontTx/>
              <a:buNone/>
              <a:defRPr/>
            </a:pPr>
            <a:r>
              <a:rPr lang="ru-RU" sz="2500" dirty="0"/>
              <a:t> </a:t>
            </a:r>
            <a:endParaRPr lang="ru-RU" sz="2500" dirty="0" smtClean="0"/>
          </a:p>
          <a:p>
            <a:pPr algn="just">
              <a:defRPr/>
            </a:pPr>
            <a:endParaRPr lang="ru-RU" sz="2500" b="1" dirty="0"/>
          </a:p>
          <a:p>
            <a:pPr algn="just">
              <a:defRPr/>
            </a:pPr>
            <a:endParaRPr lang="ru-RU" sz="2500" b="1" dirty="0" smtClean="0"/>
          </a:p>
          <a:p>
            <a:pPr algn="just">
              <a:defRPr/>
            </a:pPr>
            <a:endParaRPr lang="ru-RU" sz="2500" dirty="0"/>
          </a:p>
          <a:p>
            <a:pPr marL="0" indent="0" algn="just">
              <a:buFontTx/>
              <a:buNone/>
              <a:defRPr/>
            </a:pPr>
            <a:r>
              <a:rPr lang="ru-RU" sz="2500" dirty="0"/>
              <a:t/>
            </a:r>
            <a:br>
              <a:rPr lang="ru-RU" sz="2500" dirty="0"/>
            </a:br>
            <a:r>
              <a:rPr lang="ru-RU" sz="2800" dirty="0"/>
              <a:t/>
            </a:r>
            <a:br>
              <a:rPr lang="ru-RU" sz="2800" dirty="0"/>
            </a:br>
            <a:endParaRPr lang="ru-RU" sz="2800" dirty="0" smtClean="0"/>
          </a:p>
          <a:p>
            <a:pPr algn="just" eaLnBrk="1" hangingPunct="1">
              <a:defRPr/>
            </a:pPr>
            <a:endParaRPr lang="ru-RU" sz="2800" dirty="0" smtClean="0"/>
          </a:p>
          <a:p>
            <a:pPr eaLnBrk="1" hangingPunct="1">
              <a:defRPr/>
            </a:pPr>
            <a:endParaRPr lang="ru-RU" sz="2400" dirty="0" smtClean="0"/>
          </a:p>
          <a:p>
            <a:pPr eaLnBrk="1" hangingPunct="1">
              <a:defRPr/>
            </a:pPr>
            <a:endParaRPr lang="ru-RU" dirty="0" smtClean="0"/>
          </a:p>
        </p:txBody>
      </p:sp>
      <p:sp>
        <p:nvSpPr>
          <p:cNvPr id="8197" name="Rectangle 5"/>
          <p:cNvSpPr>
            <a:spLocks noChangeArrowheads="1"/>
          </p:cNvSpPr>
          <p:nvPr/>
        </p:nvSpPr>
        <p:spPr bwMode="invGray">
          <a:xfrm>
            <a:off x="260350" y="18129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ru-RU" altLang="ru-RU" sz="2400" b="1">
              <a:solidFill>
                <a:schemeClr val="tx2"/>
              </a:solidFill>
            </a:endParaRPr>
          </a:p>
        </p:txBody>
      </p:sp>
      <p:sp>
        <p:nvSpPr>
          <p:cNvPr id="9221" name="Rectangle 8"/>
          <p:cNvSpPr>
            <a:spLocks noChangeArrowheads="1"/>
          </p:cNvSpPr>
          <p:nvPr/>
        </p:nvSpPr>
        <p:spPr bwMode="auto">
          <a:xfrm>
            <a:off x="0" y="152400"/>
            <a:ext cx="9296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a:solidFill>
                  <a:srgbClr val="C00000"/>
                </a:solidFill>
              </a:rPr>
              <a:t> </a:t>
            </a:r>
          </a:p>
          <a:p>
            <a:pPr algn="ctr" eaLnBrk="1" hangingPunct="1"/>
            <a:endParaRPr lang="ru-RU" altLang="ru-RU" sz="2400" b="1" i="1" u="sng"/>
          </a:p>
        </p:txBody>
      </p:sp>
      <p:pic>
        <p:nvPicPr>
          <p:cNvPr id="6" name="Рисунок 5" descr="http://a-cvetok.ru/d/1041303/d/%D0%B4%D1%83%D0%BC%D0%B0%D1%82%D0%B5%D0%BB%D1%8C%D0%BD%D1%8B%D0%B9_%D0%BA%D0%BE%D0%BB%D0%BF%D0%B0%D0%BA_%D0%B8_%D0%BF%D0%BE%D0%B7%D0%B8%D1%82%D0%B8%D0%B2%D0%BD%D1%8B%D0%B5_%D1%82%D0%BE%D1%87%D0%BA%D0%B8.jpg"/>
          <p:cNvPicPr/>
          <p:nvPr/>
        </p:nvPicPr>
        <p:blipFill rotWithShape="1">
          <a:blip r:embed="rId2"/>
          <a:srcRect l="5852" t="34665" r="41147" b="1562"/>
          <a:stretch/>
        </p:blipFill>
        <p:spPr bwMode="auto">
          <a:xfrm>
            <a:off x="2819400" y="3810000"/>
            <a:ext cx="2955925" cy="2740025"/>
          </a:xfrm>
          <a:prstGeom prst="rect">
            <a:avLst/>
          </a:prstGeom>
          <a:noFill/>
          <a:ln>
            <a:solidFill>
              <a:schemeClr val="accent1">
                <a:lumMod val="75000"/>
              </a:schemeClr>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altLang="ru-RU" smtClean="0"/>
              <a:t>     “Ленивые восьмерки”.</a:t>
            </a:r>
          </a:p>
        </p:txBody>
      </p:sp>
      <p:sp>
        <p:nvSpPr>
          <p:cNvPr id="10243" name="Объект 2"/>
          <p:cNvSpPr>
            <a:spLocks noGrp="1"/>
          </p:cNvSpPr>
          <p:nvPr>
            <p:ph idx="1"/>
          </p:nvPr>
        </p:nvSpPr>
        <p:spPr/>
        <p:txBody>
          <a:bodyPr/>
          <a:lstStyle/>
          <a:p>
            <a:pPr algn="just">
              <a:buFont typeface="Wingdings" panose="05000000000000000000" pitchFamily="2" charset="2"/>
              <a:buChar char="v"/>
            </a:pPr>
            <a:r>
              <a:rPr lang="ru-RU" altLang="ru-RU" smtClean="0"/>
              <a:t>Возьмите карандаш и начертите на бумаге восьмерку (знак бесконечности) Затем обведите 4-6 раз правой, а затем левой рукой. </a:t>
            </a:r>
          </a:p>
        </p:txBody>
      </p:sp>
      <p:pic>
        <p:nvPicPr>
          <p:cNvPr id="10244" name="Рисунок 3" descr="символ бесконечной линии Бесплатные Иконки">
            <a:hlinkClick r:id="rId2" tooltip="&quot;символ бесконечной линии&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3733800"/>
            <a:ext cx="3867150" cy="27749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0245" name="Стрелка влево 4"/>
          <p:cNvSpPr>
            <a:spLocks noChangeArrowheads="1"/>
          </p:cNvSpPr>
          <p:nvPr/>
        </p:nvSpPr>
        <p:spPr bwMode="auto">
          <a:xfrm rot="1748446">
            <a:off x="3625850" y="4537075"/>
            <a:ext cx="977900" cy="484188"/>
          </a:xfrm>
          <a:prstGeom prst="leftArrow">
            <a:avLst>
              <a:gd name="adj1" fmla="val 50000"/>
              <a:gd name="adj2" fmla="val 50024"/>
            </a:avLst>
          </a:prstGeom>
          <a:solidFill>
            <a:schemeClr val="accent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altLang="ru-RU" smtClean="0"/>
              <a:t>      «Пальчики в колечки»</a:t>
            </a:r>
          </a:p>
        </p:txBody>
      </p:sp>
      <p:sp>
        <p:nvSpPr>
          <p:cNvPr id="11267" name="Объект 2"/>
          <p:cNvSpPr>
            <a:spLocks noGrp="1"/>
          </p:cNvSpPr>
          <p:nvPr>
            <p:ph idx="1"/>
          </p:nvPr>
        </p:nvSpPr>
        <p:spPr>
          <a:xfrm>
            <a:off x="152400" y="1295400"/>
            <a:ext cx="8991600" cy="4830763"/>
          </a:xfrm>
        </p:spPr>
        <p:txBody>
          <a:bodyPr/>
          <a:lstStyle/>
          <a:p>
            <a:pPr>
              <a:buFont typeface="Wingdings" panose="05000000000000000000" pitchFamily="2" charset="2"/>
              <a:buChar char="v"/>
            </a:pPr>
            <a:r>
              <a:rPr lang="ru-RU" altLang="ru-RU" smtClean="0"/>
              <a:t> </a:t>
            </a:r>
            <a:r>
              <a:rPr lang="ru-RU" altLang="ru-RU" sz="2800" smtClean="0"/>
              <a:t>поочередно и как можно быстрее  перебирать пальцы рук, соединяя в кольцо с большим пальцем плавно и поочередно последовательно указательный, средний и т. д. и в обратном порядке (сначала на левой руке, затем на правой и на двух вместе). Усложнение: то же самое, но </a:t>
            </a:r>
            <a:r>
              <a:rPr lang="ru-RU" altLang="ru-RU" sz="2800" b="1" smtClean="0"/>
              <a:t>с закрытыми глазами.</a:t>
            </a:r>
            <a:r>
              <a:rPr lang="ru-RU" altLang="ru-RU" sz="2800" smtClean="0"/>
              <a:t> </a:t>
            </a:r>
          </a:p>
          <a:p>
            <a:endParaRPr lang="ru-RU" altLang="ru-RU" b="1" smtClean="0"/>
          </a:p>
        </p:txBody>
      </p:sp>
      <p:pic>
        <p:nvPicPr>
          <p:cNvPr id="11268" name="Рисунок 3" descr="http://davaiknam.ru/texts/1056/1055229/1055229_html_m4743dc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43400"/>
            <a:ext cx="3505200" cy="23542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4175"/>
            <a:ext cx="1711325" cy="26543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18654</TotalTime>
  <Words>1026</Words>
  <Application>Microsoft Office PowerPoint</Application>
  <PresentationFormat>Экран (4:3)</PresentationFormat>
  <Paragraphs>134</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Arial Black</vt:lpstr>
      <vt:lpstr>Impact</vt:lpstr>
      <vt:lpstr>Times New Roman</vt:lpstr>
      <vt:lpstr>Wingdings</vt:lpstr>
      <vt:lpstr>Тема1</vt:lpstr>
      <vt:lpstr>«ГИМНАСТИКА ДЛЯ УМА»</vt:lpstr>
      <vt:lpstr>           КИНЕЗИОЛОГИЯ –  наука о развитии головного мозга через движение, о развитии умственных способностей и физического здоровья через определённые двигательные упражнения. </vt:lpstr>
      <vt:lpstr>Презентация PowerPoint</vt:lpstr>
      <vt:lpstr>Презентация PowerPoint</vt:lpstr>
      <vt:lpstr>Презентация PowerPoint</vt:lpstr>
      <vt:lpstr>Презентация PowerPoint</vt:lpstr>
      <vt:lpstr>Кинезиологические упражнения</vt:lpstr>
      <vt:lpstr>     “Ленивые восьмерки”.</vt:lpstr>
      <vt:lpstr>      «Пальчики в колечки»</vt:lpstr>
      <vt:lpstr>Презентация PowerPoint</vt:lpstr>
      <vt:lpstr>                    «Столик»</vt:lpstr>
      <vt:lpstr>               «Стульчик»</vt:lpstr>
      <vt:lpstr>«Лезгинка» </vt:lpstr>
      <vt:lpstr>                  «Змейка»</vt:lpstr>
      <vt:lpstr>             Перекрестные шаги</vt:lpstr>
      <vt:lpstr>                    «Крюки».</vt:lpstr>
      <vt:lpstr> Ухо – нос – хлопок . </vt:lpstr>
      <vt:lpstr>                Игра «Робот»</vt:lpstr>
      <vt:lpstr>     Двуручные упражнения</vt:lpstr>
      <vt:lpstr> Ребенок рисует каждой рукой  и обеими руками  </vt:lpstr>
      <vt:lpstr>«Волшебные обводилки» </vt:lpstr>
      <vt:lpstr>Презентация PowerPoint</vt:lpstr>
      <vt:lpstr>   «Движение может заменить лекарство – но ни одно лекарство не заменит движения».                                 Ж. Тассо.</vt:lpstr>
      <vt:lpstr>Презентация PowerPoint</vt:lpstr>
      <vt:lpstr>            Использованные источники </vt:lpstr>
      <vt:lpstr>Презентация PowerPoint</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Pеdsovet</dc:title>
  <dc:subject>Кинезиологические упражнения как средство развития межполушарного взаимодействия</dc:subject>
  <dc:creator>Татарова Н. В.</dc:creator>
  <cp:keywords>кинезиология, межполушарное взаимодействие</cp:keywords>
  <dc:description>стимулирование познавательной деятельности с помощью кинезиологических упражнений</dc:description>
  <cp:lastModifiedBy>ГБДОУ60 №2</cp:lastModifiedBy>
  <cp:revision>218</cp:revision>
  <dcterms:created xsi:type="dcterms:W3CDTF">2008-03-10T09:13:42Z</dcterms:created>
  <dcterms:modified xsi:type="dcterms:W3CDTF">2023-05-03T15:09:47Z</dcterms:modified>
</cp:coreProperties>
</file>