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8"/>
  </p:notesMasterIdLst>
  <p:sldIdLst>
    <p:sldId id="259" r:id="rId2"/>
    <p:sldId id="260" r:id="rId3"/>
    <p:sldId id="263" r:id="rId4"/>
    <p:sldId id="264" r:id="rId5"/>
    <p:sldId id="265" r:id="rId6"/>
    <p:sldId id="266" r:id="rId7"/>
    <p:sldId id="261" r:id="rId8"/>
    <p:sldId id="267" r:id="rId9"/>
    <p:sldId id="268" r:id="rId10"/>
    <p:sldId id="269" r:id="rId11"/>
    <p:sldId id="270" r:id="rId12"/>
    <p:sldId id="271" r:id="rId13"/>
    <p:sldId id="273" r:id="rId14"/>
    <p:sldId id="278" r:id="rId15"/>
    <p:sldId id="276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50" autoAdjust="0"/>
  </p:normalViewPr>
  <p:slideViewPr>
    <p:cSldViewPr>
      <p:cViewPr>
        <p:scale>
          <a:sx n="65" d="100"/>
          <a:sy n="65" d="100"/>
        </p:scale>
        <p:origin x="-1536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18BCF-2D35-4662-9969-11D2698AE2D5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42C6E-1E15-42E1-A2AA-0240122B1E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796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1E5AC-4EB0-432F-B9E1-B7A6ECC51C6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669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42C6E-1E15-42E1-A2AA-0240122B1EF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412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1E5AC-4EB0-432F-B9E1-B7A6ECC51C63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586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1E5AC-4EB0-432F-B9E1-B7A6ECC51C63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586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6F1B0632-2373-4CDF-93BA-9F98ECC97EDB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7611C7F5-1573-4E06-8552-7E6625A1E1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0632-2373-4CDF-93BA-9F98ECC97EDB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C7F5-1573-4E06-8552-7E6625A1E1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0632-2373-4CDF-93BA-9F98ECC97EDB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C7F5-1573-4E06-8552-7E6625A1E1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0632-2373-4CDF-93BA-9F98ECC97EDB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C7F5-1573-4E06-8552-7E6625A1E1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0632-2373-4CDF-93BA-9F98ECC97EDB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C7F5-1573-4E06-8552-7E6625A1E1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0632-2373-4CDF-93BA-9F98ECC97EDB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C7F5-1573-4E06-8552-7E6625A1E10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0632-2373-4CDF-93BA-9F98ECC97EDB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C7F5-1573-4E06-8552-7E6625A1E10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0632-2373-4CDF-93BA-9F98ECC97EDB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C7F5-1573-4E06-8552-7E6625A1E1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0632-2373-4CDF-93BA-9F98ECC97EDB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C7F5-1573-4E06-8552-7E6625A1E1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6F1B0632-2373-4CDF-93BA-9F98ECC97EDB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611C7F5-1573-4E06-8552-7E6625A1E1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6F1B0632-2373-4CDF-93BA-9F98ECC97EDB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7611C7F5-1573-4E06-8552-7E6625A1E1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F1B0632-2373-4CDF-93BA-9F98ECC97EDB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611C7F5-1573-4E06-8552-7E6625A1E10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02" y="0"/>
            <a:ext cx="9138798" cy="5508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Методическая работа в школе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764704"/>
            <a:ext cx="7560840" cy="360381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Методическая работа в школе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– это основанная на науке и прогрессивном педагогическом и управленческом опыте целостная система взаимосвязанных мер, нацеленная на обеспечение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профессионального роста учителя, развитие его творческого потенциала,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а, в конечном счете, на рост уровня образованности, воспитанности, развитости, социализированности  и сохранение  здоровья  учащихся.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4072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7672689"/>
              </p:ext>
            </p:extLst>
          </p:nvPr>
        </p:nvGraphicFramePr>
        <p:xfrm>
          <a:off x="0" y="620688"/>
          <a:ext cx="9143999" cy="6287638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5796136"/>
                <a:gridCol w="1872208"/>
                <a:gridCol w="1475655"/>
              </a:tblGrid>
              <a:tr h="157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Times New Roman"/>
                        </a:rPr>
                        <a:t>Мероприятия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21860" marR="218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Times New Roman"/>
                        </a:rPr>
                        <a:t>Ответственные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21860" marR="218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Times New Roman"/>
                        </a:rPr>
                        <a:t>Сроки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21860" marR="21860" marT="0" marB="0"/>
                </a:tc>
              </a:tr>
              <a:tr h="4528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Планирование методической работы на 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2017-2018 учебный 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год. Разработка календарно-тематического планирования по предметам</a:t>
                      </a:r>
                      <a:endParaRPr lang="ru-RU" sz="14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21860" marR="218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Учителя-предметники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21860" marR="218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Сентябрь </a:t>
                      </a:r>
                      <a:r>
                        <a:rPr lang="ru-RU" sz="1400" dirty="0" smtClean="0">
                          <a:effectLst/>
                          <a:latin typeface="+mj-lt"/>
                        </a:rPr>
                        <a:t>2017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21860" marR="21860" marT="0" marB="0"/>
                </a:tc>
              </a:tr>
              <a:tr h="4528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j-lt"/>
                        </a:rPr>
                        <a:t>Проведение школьных олимпиад</a:t>
                      </a:r>
                      <a:endParaRPr lang="ru-RU" sz="14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21860" marR="218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Зам. директора по УВР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21860" marR="218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Октябрь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2017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21860" marR="21860" marT="0" marB="0"/>
                </a:tc>
              </a:tr>
              <a:tr h="4528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j-lt"/>
                        </a:rPr>
                        <a:t>Подготовка обучающихся к </a:t>
                      </a:r>
                      <a:r>
                        <a:rPr lang="ru-RU" sz="1400" b="0" dirty="0" smtClean="0">
                          <a:effectLst/>
                          <a:latin typeface="+mj-lt"/>
                        </a:rPr>
                        <a:t> районному этапу Всероссийской олимпиады</a:t>
                      </a:r>
                      <a:r>
                        <a:rPr lang="ru-RU" sz="1400" b="0" baseline="0" dirty="0" smtClean="0">
                          <a:effectLst/>
                          <a:latin typeface="+mj-lt"/>
                        </a:rPr>
                        <a:t> школьников</a:t>
                      </a:r>
                      <a:endParaRPr lang="ru-RU" sz="14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21860" marR="218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Учителя-предметники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21860" marR="218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Октябрь, Ноябрь </a:t>
                      </a:r>
                      <a:r>
                        <a:rPr lang="ru-RU" sz="1400" dirty="0" smtClean="0">
                          <a:effectLst/>
                          <a:latin typeface="+mj-lt"/>
                        </a:rPr>
                        <a:t>2017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21860" marR="21860" marT="0" marB="0"/>
                </a:tc>
              </a:tr>
              <a:tr h="679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j-lt"/>
                        </a:rPr>
                        <a:t>Сопровождение обучающихся на районных (областных) олимпиадах</a:t>
                      </a:r>
                      <a:endParaRPr lang="ru-RU" sz="14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21860" marR="218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Учителя-предметники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21860" marR="218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По графику проведения олимпиад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21860" marR="21860" marT="0" marB="0"/>
                </a:tc>
              </a:tr>
              <a:tr h="4528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j-lt"/>
                        </a:rPr>
                        <a:t>Организация проектно-исследовательской деятельности обучающихся. </a:t>
                      </a:r>
                      <a:r>
                        <a:rPr lang="ru-RU" sz="1400" b="0" dirty="0" smtClean="0">
                          <a:effectLst/>
                          <a:latin typeface="+mj-lt"/>
                        </a:rPr>
                        <a:t>Работа НОУ.</a:t>
                      </a:r>
                      <a:endParaRPr lang="ru-RU" sz="14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21860" marR="218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Учителя-предметники</a:t>
                      </a:r>
                      <a:endParaRPr lang="ru-RU" sz="1400" dirty="0" smtClean="0">
                        <a:effectLst/>
                        <a:latin typeface="+mj-lt"/>
                      </a:endParaRPr>
                    </a:p>
                  </a:txBody>
                  <a:tcPr marL="21860" marR="218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Декабрь-апрель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21860" marR="21860" marT="0" marB="0"/>
                </a:tc>
              </a:tr>
              <a:tr h="11321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j-lt"/>
                        </a:rPr>
                        <a:t>Организация и проведение предметных недель.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j-lt"/>
                        </a:rPr>
                        <a:t>-Неделя предметов гуманитарного цикла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j-lt"/>
                        </a:rPr>
                        <a:t>-Неделя точных наук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j-lt"/>
                        </a:rPr>
                        <a:t>-Неделя естественных </a:t>
                      </a:r>
                      <a:r>
                        <a:rPr lang="ru-RU" sz="1400" b="0" dirty="0" smtClean="0">
                          <a:effectLst/>
                          <a:latin typeface="+mj-lt"/>
                        </a:rPr>
                        <a:t>наук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+mj-lt"/>
                        </a:rPr>
                        <a:t>-Неделя музыки, ИЗО, физкультуры, технологии</a:t>
                      </a:r>
                      <a:endParaRPr lang="ru-RU" sz="14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21860" marR="218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Руководители кафедр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21860" marR="218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II</a:t>
                      </a:r>
                      <a:r>
                        <a:rPr lang="ru-RU" sz="1400" dirty="0">
                          <a:effectLst/>
                          <a:latin typeface="+mj-lt"/>
                        </a:rPr>
                        <a:t> полугодие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21860" marR="21860" marT="0" marB="0"/>
                </a:tc>
              </a:tr>
              <a:tr h="4528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j-lt"/>
                        </a:rPr>
                        <a:t>Подготовка обучающихся  к научно-практической конференции школы, района</a:t>
                      </a:r>
                      <a:endParaRPr lang="ru-RU" sz="14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21860" marR="218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Учителя-предметники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21860" marR="218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Декабрь-апрель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21860" marR="21860" marT="0" marB="0"/>
                </a:tc>
              </a:tr>
              <a:tr h="4528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j-lt"/>
                        </a:rPr>
                        <a:t>Проведение мониторинга качества знаний</a:t>
                      </a:r>
                      <a:endParaRPr lang="ru-RU" sz="14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21860" marR="218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Учителя-предметники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21860" marR="218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В течение года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21860" marR="21860" marT="0" marB="0"/>
                </a:tc>
              </a:tr>
              <a:tr h="4528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j-lt"/>
                        </a:rPr>
                        <a:t>Анализ качества знаний по предмету.</a:t>
                      </a:r>
                      <a:endParaRPr lang="ru-RU" sz="14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21860" marR="218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Руководитель кафедры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21860" marR="218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1 раз в четверть, за год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21860" marR="21860" marT="0" marB="0"/>
                </a:tc>
              </a:tr>
              <a:tr h="4528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j-lt"/>
                        </a:rPr>
                        <a:t>Подготовка аттестационного материала к </a:t>
                      </a:r>
                      <a:r>
                        <a:rPr lang="ru-RU" sz="1400" b="0" dirty="0" smtClean="0">
                          <a:effectLst/>
                          <a:latin typeface="+mj-lt"/>
                        </a:rPr>
                        <a:t>ГИА </a:t>
                      </a:r>
                      <a:r>
                        <a:rPr lang="ru-RU" sz="1400" b="0" dirty="0">
                          <a:effectLst/>
                          <a:latin typeface="+mj-lt"/>
                        </a:rPr>
                        <a:t>по предметам по выбору.</a:t>
                      </a:r>
                      <a:endParaRPr lang="ru-RU" sz="14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21860" marR="218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Учителя -предметники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21860" marR="218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Апрель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2018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21860" marR="21860" marT="0" marB="0"/>
                </a:tc>
              </a:tr>
              <a:tr h="4528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j-lt"/>
                        </a:rPr>
                        <a:t>Анализ деятельности кафедр</a:t>
                      </a:r>
                      <a:endParaRPr lang="ru-RU" sz="14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21860" marR="218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Руководитель кафедры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21860" marR="218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Май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2018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21860" marR="21860" marT="0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95613" y="41156"/>
            <a:ext cx="87713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>План работы учебно-методических кафедр на </a:t>
            </a:r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>2017-2018 </a:t>
            </a:r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>учебный год</a:t>
            </a:r>
            <a:endParaRPr lang="ru-RU" sz="20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0761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-19571"/>
            <a:ext cx="7560840" cy="73610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Работа с молодыми специалистами</a:t>
            </a:r>
            <a:endParaRPr lang="ru-RU" sz="3200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2830960"/>
              </p:ext>
            </p:extLst>
          </p:nvPr>
        </p:nvGraphicFramePr>
        <p:xfrm>
          <a:off x="755576" y="548679"/>
          <a:ext cx="7704855" cy="5755914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438692"/>
                <a:gridCol w="1767473"/>
                <a:gridCol w="1498690"/>
              </a:tblGrid>
              <a:tr h="6051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</a:rPr>
                        <a:t>Собеседование с молодыми специалистами</a:t>
                      </a:r>
                      <a:endParaRPr lang="ru-RU" sz="14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</a:rPr>
                        <a:t>Зам. директора по УВР</a:t>
                      </a:r>
                      <a:endParaRPr lang="ru-RU" sz="14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</a:rPr>
                        <a:t>Сентябрь </a:t>
                      </a:r>
                      <a:r>
                        <a:rPr lang="ru-RU" sz="1400" b="1" dirty="0" smtClean="0">
                          <a:effectLst/>
                          <a:latin typeface="+mj-lt"/>
                        </a:rPr>
                        <a:t>2017</a:t>
                      </a:r>
                      <a:endParaRPr lang="ru-RU" sz="14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95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</a:rPr>
                        <a:t>Назначение наставников молодым специалистам</a:t>
                      </a:r>
                      <a:endParaRPr lang="ru-RU" sz="14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</a:rPr>
                        <a:t>Зам. директора по УВР</a:t>
                      </a:r>
                      <a:endParaRPr lang="ru-RU" sz="14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</a:rPr>
                        <a:t>Сентябрь </a:t>
                      </a:r>
                      <a:r>
                        <a:rPr lang="ru-RU" sz="1400" b="1" dirty="0" smtClean="0">
                          <a:effectLst/>
                          <a:latin typeface="+mj-lt"/>
                        </a:rPr>
                        <a:t>2017</a:t>
                      </a:r>
                      <a:endParaRPr lang="ru-RU" sz="14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431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</a:rPr>
                        <a:t>Составление и утверждение индивидуальных планов работы  наставниками с молодыми специалистами</a:t>
                      </a:r>
                      <a:endParaRPr lang="ru-RU" sz="14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</a:rPr>
                        <a:t>Зам. директора по УВР</a:t>
                      </a:r>
                      <a:endParaRPr lang="ru-RU" sz="14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</a:rPr>
                        <a:t>Сентябрь </a:t>
                      </a:r>
                      <a:r>
                        <a:rPr lang="ru-RU" sz="1400" b="1" dirty="0" smtClean="0">
                          <a:effectLst/>
                          <a:latin typeface="+mj-lt"/>
                        </a:rPr>
                        <a:t>2017</a:t>
                      </a:r>
                      <a:endParaRPr lang="ru-RU" sz="14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92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</a:rPr>
                        <a:t>Участие в районном конкурсе педагогического мастерства «Профи» в номинации «Дебют»</a:t>
                      </a:r>
                      <a:endParaRPr lang="ru-RU" sz="14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</a:rPr>
                        <a:t>Зам. директора по УВР</a:t>
                      </a:r>
                      <a:endParaRPr lang="ru-RU" sz="14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</a:rPr>
                        <a:t>Октябрь-декабрь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j-lt"/>
                        </a:rPr>
                        <a:t>2017</a:t>
                      </a:r>
                      <a:endParaRPr lang="ru-RU" sz="14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95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</a:rPr>
                        <a:t>Инструктаж о ведении школьной документации</a:t>
                      </a:r>
                      <a:endParaRPr lang="ru-RU" sz="14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</a:rPr>
                        <a:t>Зам. директора по УВР</a:t>
                      </a:r>
                      <a:endParaRPr lang="ru-RU" sz="14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</a:rPr>
                        <a:t>Октябрь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j-lt"/>
                        </a:rPr>
                        <a:t>2017</a:t>
                      </a:r>
                      <a:endParaRPr lang="ru-RU" sz="14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95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</a:rPr>
                        <a:t>Оказание методической помощи молодым специалистам, проведение уроков</a:t>
                      </a:r>
                      <a:endParaRPr lang="ru-RU" sz="14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</a:rPr>
                        <a:t>Зам. директора по УВР</a:t>
                      </a:r>
                      <a:endParaRPr lang="ru-RU" sz="14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</a:rPr>
                        <a:t>В течение года</a:t>
                      </a:r>
                      <a:endParaRPr lang="ru-RU" sz="14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95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+mj-lt"/>
                        </a:rPr>
                        <a:t>Взаимопосещение</a:t>
                      </a:r>
                      <a:r>
                        <a:rPr lang="ru-RU" sz="1400" b="1" dirty="0">
                          <a:effectLst/>
                          <a:latin typeface="+mj-lt"/>
                        </a:rPr>
                        <a:t> уроков: наставники – молодые специалисты</a:t>
                      </a:r>
                      <a:endParaRPr lang="ru-RU" sz="14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</a:rPr>
                        <a:t>Зам. директора по УВР</a:t>
                      </a:r>
                      <a:endParaRPr lang="ru-RU" sz="14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</a:rPr>
                        <a:t>В течение года</a:t>
                      </a:r>
                      <a:endParaRPr lang="ru-RU" sz="14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431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</a:rPr>
                        <a:t>Посещение уроков у молодых специалистов администрацией и руководителями школьных предметных кафедр</a:t>
                      </a:r>
                      <a:endParaRPr lang="ru-RU" sz="14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</a:rPr>
                        <a:t>Зам. директора по УВР</a:t>
                      </a:r>
                      <a:endParaRPr lang="ru-RU" sz="14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</a:rPr>
                        <a:t>В течение года</a:t>
                      </a:r>
                      <a:endParaRPr lang="ru-RU" sz="14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95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+mj-lt"/>
                        </a:rPr>
                        <a:t>Проведение контрольного среза знаний учащихся</a:t>
                      </a:r>
                      <a:endParaRPr lang="ru-RU" sz="14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</a:rPr>
                        <a:t>Зам. директора по УВР</a:t>
                      </a:r>
                      <a:endParaRPr lang="ru-RU" sz="14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</a:rPr>
                        <a:t>В течение года</a:t>
                      </a:r>
                      <a:endParaRPr lang="ru-RU" sz="14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95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</a:rPr>
                        <a:t>Проведение отчетных открытых уроков</a:t>
                      </a:r>
                      <a:endParaRPr lang="ru-RU" sz="14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</a:rPr>
                        <a:t>Зам. директора по УВР</a:t>
                      </a:r>
                      <a:endParaRPr lang="ru-RU" sz="14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</a:rPr>
                        <a:t>В течение года</a:t>
                      </a:r>
                      <a:endParaRPr lang="ru-RU" sz="14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212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9099074"/>
              </p:ext>
            </p:extLst>
          </p:nvPr>
        </p:nvGraphicFramePr>
        <p:xfrm>
          <a:off x="755576" y="610663"/>
          <a:ext cx="7578588" cy="5623062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6419372"/>
                <a:gridCol w="1159216"/>
              </a:tblGrid>
              <a:tr h="677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j-lt"/>
                        </a:rPr>
                        <a:t>Работа учителей по темам самообразования.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j-lt"/>
                        </a:rPr>
                        <a:t>Семинар-практикум «Описание педагогического опыта. Обобщение. Распространение.»</a:t>
                      </a:r>
                      <a:endParaRPr lang="ru-RU" sz="14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6051" marR="560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j-lt"/>
                        </a:rPr>
                        <a:t>В течение года</a:t>
                      </a:r>
                      <a:endParaRPr lang="ru-RU" sz="14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6051" marR="56051" marT="0" marB="0"/>
                </a:tc>
              </a:tr>
              <a:tr h="4513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j-lt"/>
                        </a:rPr>
                        <a:t> Изучение и внедрение в образовательный процесс современных педагогических технологий </a:t>
                      </a:r>
                      <a:endParaRPr lang="ru-RU" sz="14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6051" marR="560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j-lt"/>
                        </a:rPr>
                        <a:t>В течение года</a:t>
                      </a:r>
                      <a:endParaRPr lang="ru-RU" sz="14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6051" marR="56051" marT="0" marB="0"/>
                </a:tc>
              </a:tr>
              <a:tr h="527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j-lt"/>
                        </a:rPr>
                        <a:t>Разработка рабочих программ, дидактических материалов, учебно-методических пособий по отдельным курсам и темам</a:t>
                      </a:r>
                      <a:endParaRPr lang="ru-RU" sz="14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6051" marR="560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j-lt"/>
                        </a:rPr>
                        <a:t>В течение года</a:t>
                      </a:r>
                      <a:endParaRPr lang="ru-RU" sz="14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6051" marR="56051" marT="0" marB="0"/>
                </a:tc>
              </a:tr>
              <a:tr h="4513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j-lt"/>
                        </a:rPr>
                        <a:t>Участие педагогов в работе </a:t>
                      </a:r>
                      <a:r>
                        <a:rPr lang="ru-RU" sz="1400" b="0" dirty="0" smtClean="0">
                          <a:effectLst/>
                          <a:latin typeface="+mj-lt"/>
                        </a:rPr>
                        <a:t>районных конференций,</a:t>
                      </a:r>
                      <a:r>
                        <a:rPr lang="ru-RU" sz="1400" b="0" baseline="0" dirty="0" smtClean="0">
                          <a:effectLst/>
                          <a:latin typeface="+mj-lt"/>
                        </a:rPr>
                        <a:t> заседаний РМО, ПТГ, семинарах.</a:t>
                      </a:r>
                      <a:endParaRPr lang="ru-RU" sz="14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6051" marR="560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j-lt"/>
                        </a:rPr>
                        <a:t>В течение года</a:t>
                      </a:r>
                      <a:endParaRPr lang="ru-RU" sz="14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6051" marR="56051" marT="0" marB="0"/>
                </a:tc>
              </a:tr>
              <a:tr h="4513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j-lt"/>
                        </a:rPr>
                        <a:t>Участие педагогов в работе </a:t>
                      </a:r>
                      <a:r>
                        <a:rPr lang="ru-RU" sz="1400" b="0" dirty="0" err="1">
                          <a:effectLst/>
                          <a:latin typeface="+mj-lt"/>
                        </a:rPr>
                        <a:t>Интрнет</a:t>
                      </a:r>
                      <a:r>
                        <a:rPr lang="ru-RU" sz="1400" b="0" dirty="0">
                          <a:effectLst/>
                          <a:latin typeface="+mj-lt"/>
                        </a:rPr>
                        <a:t>-педсовета, форумах</a:t>
                      </a:r>
                      <a:endParaRPr lang="ru-RU" sz="14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6051" marR="560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j-lt"/>
                        </a:rPr>
                        <a:t>В течение года</a:t>
                      </a:r>
                      <a:endParaRPr lang="ru-RU" sz="14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6051" marR="56051" marT="0" marB="0"/>
                </a:tc>
              </a:tr>
              <a:tr h="4513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+mj-lt"/>
                        </a:rPr>
                        <a:t>Участие педагогов в профессиональных конкурсах различных уровней, в том числе в районном конкурсе «Профи».</a:t>
                      </a:r>
                      <a:endParaRPr lang="ru-RU" sz="1400" b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6051" marR="560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j-lt"/>
                        </a:rPr>
                        <a:t>В течение года</a:t>
                      </a:r>
                      <a:endParaRPr lang="ru-RU" sz="14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6051" marR="56051" marT="0" marB="0"/>
                </a:tc>
              </a:tr>
              <a:tr h="4458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+mj-lt"/>
                        </a:rPr>
                        <a:t>Подготовка публикаций (уроки, внеурочные мероприятия, рабочие программы и т.п.) к изданию</a:t>
                      </a:r>
                      <a:endParaRPr lang="ru-RU" sz="1400" b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6051" marR="560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j-lt"/>
                        </a:rPr>
                        <a:t>В течение года</a:t>
                      </a:r>
                      <a:endParaRPr lang="ru-RU" sz="14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6051" marR="56051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j-lt"/>
                        </a:rPr>
                        <a:t>Работа педагогов в составе школьных и районных экспертных групп, жюри конкурсов </a:t>
                      </a:r>
                      <a:r>
                        <a:rPr lang="ru-RU" sz="1400" b="0" dirty="0" smtClean="0">
                          <a:effectLst/>
                          <a:latin typeface="+mj-lt"/>
                        </a:rPr>
                        <a:t>и олимпиад</a:t>
                      </a:r>
                      <a:r>
                        <a:rPr lang="ru-RU" sz="1400" b="0" dirty="0">
                          <a:effectLst/>
                          <a:latin typeface="+mj-lt"/>
                        </a:rPr>
                        <a:t>, аттестационных и экзаменационных </a:t>
                      </a:r>
                      <a:r>
                        <a:rPr lang="ru-RU" sz="1400" b="0" dirty="0" smtClean="0">
                          <a:effectLst/>
                          <a:latin typeface="+mj-lt"/>
                        </a:rPr>
                        <a:t>комиссий</a:t>
                      </a:r>
                    </a:p>
                  </a:txBody>
                  <a:tcPr marL="56051" marR="560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j-lt"/>
                        </a:rPr>
                        <a:t>В течение года</a:t>
                      </a:r>
                      <a:endParaRPr lang="ru-RU" sz="14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6051" marR="56051" marT="0" marB="0"/>
                </a:tc>
              </a:tr>
              <a:tr h="4544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j-lt"/>
                        </a:rPr>
                        <a:t>Создание условий для работы районных, и областных мастер-классов, их проведение педагогами школы</a:t>
                      </a:r>
                      <a:endParaRPr lang="ru-RU" sz="14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6051" marR="560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j-lt"/>
                        </a:rPr>
                        <a:t>В течение года</a:t>
                      </a:r>
                      <a:endParaRPr lang="ru-RU" sz="14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6051" marR="56051" marT="0" marB="0"/>
                </a:tc>
              </a:tr>
              <a:tr h="212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j-lt"/>
                        </a:rPr>
                        <a:t>Практико-ориентированный семинар «Проектирование рабочей программы»</a:t>
                      </a:r>
                      <a:endParaRPr lang="ru-RU" sz="14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6051" marR="560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+mj-lt"/>
                        </a:rPr>
                        <a:t>Сентябрь</a:t>
                      </a:r>
                      <a:r>
                        <a:rPr lang="ru-RU" sz="1400" b="0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ru-RU" sz="1400" b="0" dirty="0" smtClean="0">
                          <a:effectLst/>
                          <a:latin typeface="+mj-lt"/>
                        </a:rPr>
                        <a:t>2012</a:t>
                      </a:r>
                      <a:endParaRPr lang="ru-RU" sz="14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6051" marR="56051" marT="0" marB="0"/>
                </a:tc>
              </a:tr>
              <a:tr h="5527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effectLst/>
                          <a:latin typeface="+mj-lt"/>
                        </a:rPr>
                        <a:t>Практико-ориентированный семинар </a:t>
                      </a:r>
                      <a:r>
                        <a:rPr lang="ru-RU" sz="1400" b="0" dirty="0" smtClean="0">
                          <a:effectLst/>
                          <a:latin typeface="+mj-lt"/>
                        </a:rPr>
                        <a:t>«Требования к современному уроку»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effectLst/>
                          <a:latin typeface="+mj-lt"/>
                        </a:rPr>
                        <a:t>Семинар-консультация «Проектирование методической разработки раздела образовательной программы».</a:t>
                      </a:r>
                      <a:endParaRPr lang="ru-RU" sz="1400" b="0" dirty="0" smtClean="0">
                        <a:effectLst/>
                        <a:latin typeface="+mj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6051" marR="560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j-lt"/>
                        </a:rPr>
                        <a:t>Январь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+mj-lt"/>
                          <a:ea typeface="Times New Roman"/>
                        </a:rPr>
                        <a:t>Октябрь</a:t>
                      </a:r>
                      <a:endParaRPr lang="ru-RU" sz="14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6051" marR="56051" marT="0" marB="0"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-180528" y="22734"/>
            <a:ext cx="9324528" cy="5259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b="1" dirty="0" smtClean="0">
                <a:solidFill>
                  <a:schemeClr val="bg1"/>
                </a:solidFill>
              </a:rPr>
              <a:t>План работы по повышению профессионального мастерства педагога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48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5571"/>
            <a:ext cx="6965245" cy="59511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Инновационная деятельность</a:t>
            </a:r>
            <a:endParaRPr lang="ru-RU" sz="3600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1748309"/>
              </p:ext>
            </p:extLst>
          </p:nvPr>
        </p:nvGraphicFramePr>
        <p:xfrm>
          <a:off x="827584" y="620688"/>
          <a:ext cx="7560840" cy="5752336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6340674"/>
                <a:gridCol w="1220166"/>
              </a:tblGrid>
              <a:tr h="17507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j-lt"/>
                        </a:rPr>
                        <a:t>Планирование работы проблемно-творческих групп по направлениям деятельности: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j-lt"/>
                        </a:rPr>
                        <a:t>«Организация учебно-исследовательской деятельности учащихся».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j-lt"/>
                        </a:rPr>
                        <a:t>«Проектирование программ подготовки обучающихся к олимпиадам».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j-lt"/>
                        </a:rPr>
                        <a:t>«Подготовка выпускников к государственной (итоговой) аттестации</a:t>
                      </a:r>
                      <a:r>
                        <a:rPr lang="ru-RU" sz="1400" b="0" dirty="0" smtClean="0">
                          <a:effectLst/>
                          <a:latin typeface="+mj-lt"/>
                        </a:rPr>
                        <a:t>)</a:t>
                      </a:r>
                      <a:endParaRPr lang="ru-RU" sz="1400" b="0" dirty="0">
                        <a:solidFill>
                          <a:srgbClr val="C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0722" marR="607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j-lt"/>
                        </a:rPr>
                        <a:t>Сентябрь </a:t>
                      </a:r>
                      <a:r>
                        <a:rPr lang="ru-RU" sz="1400" b="0" dirty="0" smtClean="0">
                          <a:effectLst/>
                          <a:latin typeface="+mj-lt"/>
                        </a:rPr>
                        <a:t>2017</a:t>
                      </a:r>
                      <a:endParaRPr lang="ru-RU" sz="14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0722" marR="60722" marT="0" marB="0"/>
                </a:tc>
              </a:tr>
              <a:tr h="10004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j-lt"/>
                        </a:rPr>
                        <a:t>Семинар-совещание для руководителей сетевых проектов «Организация сетевого взаимодействия в единой муниципальной системе образования: анализ, проблемы, «план-задание»,  перспективы».</a:t>
                      </a:r>
                      <a:endParaRPr lang="ru-RU" sz="14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0722" marR="607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Октябрь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2017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0722" marR="60722" marT="0" marB="0"/>
                </a:tc>
              </a:tr>
              <a:tr h="7503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j-lt"/>
                        </a:rPr>
                        <a:t>Организация работы Ресурсного центра по подготовке к государственной (итоговой) </a:t>
                      </a:r>
                      <a:r>
                        <a:rPr lang="ru-RU" sz="1400" b="0" dirty="0" smtClean="0">
                          <a:effectLst/>
                          <a:latin typeface="+mj-lt"/>
                        </a:rPr>
                        <a:t>аттестации</a:t>
                      </a:r>
                      <a:endParaRPr lang="ru-RU" sz="14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0722" marR="607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Октябрь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+mj-lt"/>
                        </a:rPr>
                        <a:t>2017</a:t>
                      </a:r>
                      <a:endParaRPr lang="ru-RU" sz="1400" dirty="0">
                        <a:effectLst/>
                        <a:latin typeface="+mj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 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0722" marR="60722" marT="0" marB="0"/>
                </a:tc>
              </a:tr>
              <a:tr h="7503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j-lt"/>
                        </a:rPr>
                        <a:t>Корректировка рабочих программ по подготовке обучающихся 9, 11 классов к государственной (итоговой) </a:t>
                      </a:r>
                      <a:r>
                        <a:rPr lang="ru-RU" sz="1400" b="0" dirty="0" smtClean="0">
                          <a:effectLst/>
                          <a:latin typeface="+mj-lt"/>
                        </a:rPr>
                        <a:t>аттестации</a:t>
                      </a:r>
                      <a:endParaRPr lang="ru-RU" sz="14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0722" marR="607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Октябрь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Ноябрь </a:t>
                      </a:r>
                      <a:r>
                        <a:rPr lang="ru-RU" sz="1400" dirty="0" smtClean="0">
                          <a:effectLst/>
                          <a:latin typeface="+mj-lt"/>
                        </a:rPr>
                        <a:t>2017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0722" marR="60722" marT="0" marB="0"/>
                </a:tc>
              </a:tr>
              <a:tr h="10004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j-lt"/>
                        </a:rPr>
                        <a:t>Постоянно действующий семинар «Педагогические условия организации исследовательской деятельности </a:t>
                      </a:r>
                      <a:r>
                        <a:rPr lang="ru-RU" sz="1400" b="0" dirty="0" smtClean="0">
                          <a:effectLst/>
                          <a:latin typeface="+mj-lt"/>
                        </a:rPr>
                        <a:t>школьников» </a:t>
                      </a:r>
                      <a:r>
                        <a:rPr lang="ru-RU" sz="1400" b="0" dirty="0">
                          <a:effectLst/>
                          <a:latin typeface="+mj-lt"/>
                        </a:rPr>
                        <a:t>(Лаборатория актуального педагогического опыта)</a:t>
                      </a:r>
                      <a:endParaRPr lang="ru-RU" sz="14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0722" marR="607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Декабрь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2017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0722" marR="60722" marT="0" marB="0"/>
                </a:tc>
              </a:tr>
              <a:tr h="5002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j-lt"/>
                        </a:rPr>
                        <a:t>Взаимодействия с социальными </a:t>
                      </a:r>
                      <a:r>
                        <a:rPr lang="ru-RU" sz="1400" b="0" dirty="0" smtClean="0">
                          <a:effectLst/>
                          <a:latin typeface="+mj-lt"/>
                        </a:rPr>
                        <a:t>партнерами.</a:t>
                      </a:r>
                      <a:endParaRPr lang="ru-RU" sz="14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0722" marR="607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В течение года</a:t>
                      </a:r>
                      <a:endParaRPr lang="ru-R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0722" marR="6072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974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531440"/>
            <a:ext cx="9144000" cy="16002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Внутришкольный контроль (в течение года)</a:t>
            </a:r>
            <a:endParaRPr lang="ru-RU" sz="3200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514524"/>
              </p:ext>
            </p:extLst>
          </p:nvPr>
        </p:nvGraphicFramePr>
        <p:xfrm>
          <a:off x="683568" y="620688"/>
          <a:ext cx="7992888" cy="5688926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7992888"/>
              </a:tblGrid>
              <a:tr h="500900">
                <a:tc>
                  <a:txBody>
                    <a:bodyPr/>
                    <a:lstStyle/>
                    <a:p>
                      <a:pPr marR="123190" algn="just"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ru-RU" sz="2000" b="0" dirty="0">
                          <a:effectLst/>
                          <a:latin typeface="+mj-lt"/>
                        </a:rPr>
                        <a:t>Проверка классных журналов, журналов факультативов и индивидуальных занятий, кружковой работы</a:t>
                      </a:r>
                      <a:endParaRPr lang="ru-RU" sz="20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98392">
                <a:tc>
                  <a:txBody>
                    <a:bodyPr/>
                    <a:lstStyle/>
                    <a:p>
                      <a:pPr marR="123190" algn="just"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</a:tabLst>
                      </a:pPr>
                      <a:r>
                        <a:rPr lang="ru-RU" sz="2000" b="0" dirty="0">
                          <a:effectLst/>
                          <a:latin typeface="+mj-lt"/>
                        </a:rPr>
                        <a:t>Проверка тетрадей:</a:t>
                      </a:r>
                    </a:p>
                    <a:p>
                      <a:pPr marL="342900" marR="12319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  <a:tabLst>
                          <a:tab pos="114300" algn="l"/>
                          <a:tab pos="228600" algn="l"/>
                        </a:tabLst>
                      </a:pPr>
                      <a:r>
                        <a:rPr lang="ru-RU" sz="2000" b="0" dirty="0">
                          <a:effectLst/>
                          <a:latin typeface="+mj-lt"/>
                        </a:rPr>
                        <a:t>для контрольных работ по математике в 6-11 классах;</a:t>
                      </a:r>
                    </a:p>
                    <a:p>
                      <a:pPr marL="342900" marR="12319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  <a:tabLst>
                          <a:tab pos="114300" algn="l"/>
                          <a:tab pos="228600" algn="l"/>
                        </a:tabLst>
                      </a:pPr>
                      <a:r>
                        <a:rPr lang="ru-RU" sz="2000" b="0" dirty="0">
                          <a:effectLst/>
                          <a:latin typeface="+mj-lt"/>
                        </a:rPr>
                        <a:t>для лабораторных работ по физике, химии, биологии</a:t>
                      </a:r>
                      <a:endParaRPr lang="ru-RU" sz="20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8212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b="0" dirty="0">
                          <a:effectLst/>
                          <a:latin typeface="+mj-lt"/>
                        </a:rPr>
                        <a:t>Проверка ведения  дневников учащихся: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b="0" dirty="0">
                          <a:effectLst/>
                          <a:latin typeface="+mj-lt"/>
                        </a:rPr>
                        <a:t>5-6 классы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b="0" dirty="0">
                          <a:effectLst/>
                          <a:latin typeface="+mj-lt"/>
                        </a:rPr>
                        <a:t>7-8 классы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b="0" dirty="0">
                          <a:effectLst/>
                          <a:latin typeface="+mj-lt"/>
                        </a:rPr>
                        <a:t>9-11 классы</a:t>
                      </a:r>
                      <a:endParaRPr lang="ru-RU" sz="20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55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+mj-lt"/>
                        </a:rPr>
                        <a:t>Посещаемость и успеваемость учащихся</a:t>
                      </a:r>
                      <a:endParaRPr lang="ru-RU" sz="20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910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+mj-lt"/>
                        </a:rPr>
                        <a:t>Контроль за проведением индивидуально-групповых занятий, факультативов,  НОУ, кружков и секций</a:t>
                      </a:r>
                      <a:endParaRPr lang="ru-RU" sz="20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55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+mj-lt"/>
                        </a:rPr>
                        <a:t>Классно-обобщающий контроль (5, 9,11 классы)</a:t>
                      </a:r>
                      <a:endParaRPr lang="ru-RU" sz="20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508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+mj-lt"/>
                        </a:rPr>
                        <a:t>Проведение </a:t>
                      </a:r>
                      <a:r>
                        <a:rPr lang="ru-RU" sz="2000" b="0" dirty="0" smtClean="0">
                          <a:effectLst/>
                          <a:latin typeface="+mj-lt"/>
                        </a:rPr>
                        <a:t>контрольных </a:t>
                      </a:r>
                      <a:r>
                        <a:rPr lang="ru-RU" sz="2000" b="0" dirty="0">
                          <a:effectLst/>
                          <a:latin typeface="+mj-lt"/>
                        </a:rPr>
                        <a:t>работ по графику </a:t>
                      </a:r>
                      <a:r>
                        <a:rPr lang="ru-RU" sz="2000" b="0" dirty="0" smtClean="0">
                          <a:effectLst/>
                          <a:latin typeface="+mj-lt"/>
                        </a:rPr>
                        <a:t>УО</a:t>
                      </a:r>
                      <a:endParaRPr lang="ru-RU" sz="20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832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243799"/>
            <a:ext cx="6781800" cy="1600200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 smtClean="0"/>
              <a:t>Диагностико</a:t>
            </a:r>
            <a:r>
              <a:rPr lang="ru-RU" sz="2800" dirty="0" smtClean="0"/>
              <a:t>-аналитическая работа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1750340"/>
              </p:ext>
            </p:extLst>
          </p:nvPr>
        </p:nvGraphicFramePr>
        <p:xfrm>
          <a:off x="6718" y="0"/>
          <a:ext cx="9144000" cy="685800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7796220"/>
                <a:gridCol w="1347780"/>
              </a:tblGrid>
              <a:tr h="2671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effectLst/>
                          <a:latin typeface="+mj-lt"/>
                        </a:rPr>
                        <a:t>Диагностические исследования:</a:t>
                      </a:r>
                      <a:endParaRPr lang="ru-RU" sz="1600" dirty="0">
                        <a:effectLst/>
                        <a:latin typeface="+mj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- профессиональные  затруднения учителей, выявление запросов по оказанию методической помощи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- социально- психологическая адаптация учащихся 5, 10 классов к новым условиям обучения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- </a:t>
                      </a:r>
                      <a:r>
                        <a:rPr lang="ru-RU" sz="1600" dirty="0" err="1">
                          <a:effectLst/>
                          <a:latin typeface="+mj-lt"/>
                        </a:rPr>
                        <a:t>сформированность</a:t>
                      </a:r>
                      <a:r>
                        <a:rPr lang="ru-RU" sz="1600" dirty="0">
                          <a:effectLst/>
                          <a:latin typeface="+mj-lt"/>
                        </a:rPr>
                        <a:t> учебных навыков, предметных компетентностей учащихся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- уровень </a:t>
                      </a:r>
                      <a:r>
                        <a:rPr lang="ru-RU" sz="1600" dirty="0" err="1">
                          <a:effectLst/>
                          <a:latin typeface="+mj-lt"/>
                        </a:rPr>
                        <a:t>обученности</a:t>
                      </a:r>
                      <a:r>
                        <a:rPr lang="ru-RU" sz="1600" dirty="0">
                          <a:effectLst/>
                          <a:latin typeface="+mj-lt"/>
                        </a:rPr>
                        <a:t> по предметам итоговой аттестации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- уровень тревожности выпускников в период подготовки и сдачи экзаменов</a:t>
                      </a:r>
                      <a:endParaRPr lang="ru-R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8293" marR="5829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в течение года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j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по </a:t>
                      </a:r>
                      <a:r>
                        <a:rPr lang="ru-RU" sz="1600" dirty="0" smtClean="0">
                          <a:effectLst/>
                          <a:latin typeface="+mj-lt"/>
                        </a:rPr>
                        <a:t>плану</a:t>
                      </a:r>
                      <a:endParaRPr lang="ru-RU" sz="1600" dirty="0">
                        <a:effectLst/>
                        <a:latin typeface="+mj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j-lt"/>
                        </a:rPr>
                        <a:t>апрель- </a:t>
                      </a:r>
                      <a:r>
                        <a:rPr lang="ru-RU" sz="1600" dirty="0">
                          <a:effectLst/>
                          <a:latin typeface="+mj-lt"/>
                        </a:rPr>
                        <a:t>июнь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апрель- май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 </a:t>
                      </a:r>
                      <a:endParaRPr lang="ru-R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8293" marR="58293" marT="0" marB="0"/>
                </a:tc>
              </a:tr>
              <a:tr h="20324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u="sng">
                          <a:effectLst/>
                          <a:latin typeface="+mj-lt"/>
                        </a:rPr>
                        <a:t>Анкетирование учащихся:</a:t>
                      </a:r>
                      <a:endParaRPr lang="ru-RU" sz="1600">
                        <a:effectLst/>
                        <a:latin typeface="+mj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</a:rPr>
                        <a:t>- по выбору форм итоговой аттестации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</a:rPr>
                        <a:t>- по выбору предметов для сдачи итоговой аттестации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</a:rPr>
                        <a:t>- по выявлению уровня удовлетворенности представляемыми образовательными услугами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</a:rPr>
                        <a:t>- по предпрофильной подготовке, профильной ориентации</a:t>
                      </a:r>
                      <a:endParaRPr lang="ru-RU" sz="16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8293" marR="5829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Февраль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февраль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март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март</a:t>
                      </a:r>
                      <a:endParaRPr lang="ru-R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8293" marR="58293" marT="0" marB="0"/>
                </a:tc>
              </a:tr>
              <a:tr h="21538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effectLst/>
                          <a:latin typeface="+mj-lt"/>
                        </a:rPr>
                        <a:t>Мониторинговые исследования:</a:t>
                      </a:r>
                      <a:endParaRPr lang="ru-RU" sz="1600" dirty="0">
                        <a:effectLst/>
                        <a:latin typeface="+mj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-качество знаний школьников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-результаты тестирования, промежуточной и итоговой аттестации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- индивидуальной методической работы учителей- предметников</a:t>
                      </a:r>
                      <a:endParaRPr lang="ru-R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8293" marR="5829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В течение года</a:t>
                      </a:r>
                      <a:endParaRPr lang="ru-R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8293" marR="5829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130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085184"/>
            <a:ext cx="7632848" cy="16002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Функционирование учебных и методического кабинетов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756725"/>
              </p:ext>
            </p:extLst>
          </p:nvPr>
        </p:nvGraphicFramePr>
        <p:xfrm>
          <a:off x="0" y="0"/>
          <a:ext cx="9143999" cy="5359968"/>
        </p:xfrm>
        <a:graphic>
          <a:graphicData uri="http://schemas.openxmlformats.org/drawingml/2006/table">
            <a:tbl>
              <a:tblPr firstRow="1" firstCol="1" bandRow="1">
                <a:tableStyleId>{2A488322-F2BA-4B5B-9748-0D474271808F}</a:tableStyleId>
              </a:tblPr>
              <a:tblGrid>
                <a:gridCol w="7005684"/>
                <a:gridCol w="2138315"/>
              </a:tblGrid>
              <a:tr h="9749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Подбор и систематизация необходимого дидактического материала для проведения педагогических советов, методических семинаров.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 течение года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499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Подбор и систематизация дидактического материала для проведения учебных занятий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 течение года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854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Организация смотров учебных кабинетов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 течение года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499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Приобретение учебно-методической литературы, учебных программ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 течение года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998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Оформление материалов по обобщению опыта работы учителей, проектных и исследовательских работ учащихся, материалов по аттестации педагогов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 течение года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499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Организация выставок-консультаций учебно-методической литературы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 течение года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499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Обзор новинок учебно-методической литературы на заседаниях предметных кафедр.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 течение года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637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698432" cy="50405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Функции методической работы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620688"/>
            <a:ext cx="7543800" cy="496855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18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К конкретному </a:t>
            </a:r>
            <a:r>
              <a:rPr lang="ru-RU" sz="1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учителю</a:t>
            </a:r>
            <a:r>
              <a:rPr lang="ru-RU" sz="18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:</a:t>
            </a:r>
          </a:p>
          <a:p>
            <a:pPr lvl="0"/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о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богащение профессиональных знаний;</a:t>
            </a:r>
          </a:p>
          <a:p>
            <a:pPr lvl="0"/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р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азвитие мотивов творчества в профессиональной деятельности;</a:t>
            </a:r>
          </a:p>
          <a:p>
            <a:pPr lvl="0"/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р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азвитие современного стиля педагогического мышления, педагогической техники, педагогического мастерства;</a:t>
            </a:r>
          </a:p>
          <a:p>
            <a:pPr lvl="0"/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ф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ормирование умений самопроектирования повышения своей квалификации;</a:t>
            </a:r>
          </a:p>
          <a:p>
            <a:pPr marL="0" lvl="0" indent="0">
              <a:buNone/>
            </a:pPr>
            <a:r>
              <a:rPr lang="ru-RU" sz="18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К </a:t>
            </a:r>
            <a:r>
              <a:rPr lang="ru-RU" sz="1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педагогическому коллективу:</a:t>
            </a:r>
          </a:p>
          <a:p>
            <a:pPr lvl="0"/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консолидация, сплочение коллектива;</a:t>
            </a:r>
          </a:p>
          <a:p>
            <a:pPr lvl="0"/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выработка общих ценностей;</a:t>
            </a:r>
          </a:p>
          <a:p>
            <a:pPr lvl="0"/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стимулирование педагогического творчества и инициатив.</a:t>
            </a:r>
          </a:p>
          <a:p>
            <a:pPr marL="0" lvl="0" indent="0">
              <a:buNone/>
            </a:pPr>
            <a:r>
              <a:rPr lang="ru-RU" sz="1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К</a:t>
            </a:r>
            <a:r>
              <a:rPr lang="ru-RU" sz="18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 </a:t>
            </a:r>
            <a:r>
              <a:rPr lang="ru-RU" sz="1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государственной системе повышения квалификации:</a:t>
            </a:r>
          </a:p>
          <a:p>
            <a:pPr lvl="0"/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осмысление социального заказа, программно-методических требований, инструкций вышестоящих организаций;</a:t>
            </a:r>
          </a:p>
          <a:p>
            <a:pPr lvl="0"/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использование и внедрение в практику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лучшего 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педагогического опыта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.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6040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147"/>
            <a:ext cx="8496944" cy="461525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Направления  деятельности  Методического  Совета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83568" y="548680"/>
            <a:ext cx="7848872" cy="5760639"/>
          </a:xfrm>
        </p:spPr>
        <p:txBody>
          <a:bodyPr>
            <a:noAutofit/>
          </a:bodyPr>
          <a:lstStyle/>
          <a:p>
            <a:pPr lvl="0"/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Р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абота 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над реализацией единой методической темы школы, определение целей и способов ее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достижения.</a:t>
            </a:r>
            <a:endParaRPr lang="ru-RU" sz="1800" b="1" dirty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lvl="0"/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У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чебно-методическое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, материально-техническое обеспечение новых курсов,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программ.</a:t>
            </a:r>
            <a:endParaRPr lang="ru-RU" sz="1800" b="1" dirty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lvl="0"/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О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пределение 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форм и методов повышения квалификации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учителей.</a:t>
            </a:r>
            <a:endParaRPr lang="ru-RU" sz="1800" b="1" dirty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lvl="0"/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О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рганизация 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работы с молодыми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учителями.</a:t>
            </a:r>
            <a:endParaRPr lang="ru-RU" sz="1800" b="1" dirty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lvl="0"/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О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рганизация 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управления инновационными процессами в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школе.</a:t>
            </a:r>
            <a:endParaRPr lang="ru-RU" sz="1800" b="1" dirty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lvl="0"/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Р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азработка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, корректировка и анализ реализации образовательной программы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школы.</a:t>
            </a:r>
            <a:endParaRPr lang="ru-RU" sz="1800" b="1" dirty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lvl="0"/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О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рганизация 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изучения, обобщения и распространения актуального педагогического опыта учителей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школы.</a:t>
            </a:r>
            <a:endParaRPr lang="ru-RU" sz="1800" b="1" dirty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lvl="0"/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О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рганизация 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педагогических советов, семинаров, научно-практических конференций, педагогических чтений в образовательном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учреждении.</a:t>
            </a:r>
            <a:endParaRPr lang="ru-RU" sz="1800" b="1" dirty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lvl="0"/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О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рганизация 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диагностики преподавания и качества образовательного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процесса.</a:t>
            </a:r>
            <a:endParaRPr lang="ru-RU" sz="1800" b="1" dirty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lvl="0"/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А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нализ 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деятельности педагогов при подготовке к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аттестации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161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6965245" cy="379170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bg1"/>
                </a:solidFill>
              </a:rPr>
              <a:t>Методическая  тема школы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836712"/>
            <a:ext cx="7560840" cy="4886357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Единая методическая тема – </a:t>
            </a:r>
            <a:r>
              <a:rPr lang="ru-RU" sz="3600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это коллективный поиск решения научно-методической проблемы, который позволяет не только повысить уровень подготовки и мастерства педагогов, но и поднять качество обучения и воспитания.</a:t>
            </a:r>
          </a:p>
          <a:p>
            <a:endParaRPr lang="ru-RU" sz="3600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7269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bg2">
                    <a:lumMod val="50000"/>
                  </a:schemeClr>
                </a:solidFill>
              </a:rPr>
              <a:t>Методическая  тема школы </a:t>
            </a:r>
            <a:endParaRPr lang="ru-RU" sz="4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916832"/>
            <a:ext cx="7560840" cy="3806237"/>
          </a:xfrm>
        </p:spPr>
        <p:txBody>
          <a:bodyPr>
            <a:noAutofit/>
          </a:bodyPr>
          <a:lstStyle/>
          <a:p>
            <a:pPr algn="just"/>
            <a:r>
              <a:rPr lang="ru-RU" sz="3200" dirty="0">
                <a:latin typeface="Constantia" pitchFamily="18" charset="0"/>
              </a:rPr>
              <a:t>« </a:t>
            </a:r>
            <a:r>
              <a:rPr lang="ru-RU" sz="2800" dirty="0" smtClean="0">
                <a:latin typeface="Constantia" pitchFamily="18" charset="0"/>
              </a:rPr>
              <a:t>Внедрение </a:t>
            </a:r>
            <a:r>
              <a:rPr lang="ru-RU" sz="2800" dirty="0">
                <a:latin typeface="Constantia" pitchFamily="18" charset="0"/>
              </a:rPr>
              <a:t>современных педагогических технологий </a:t>
            </a:r>
            <a:r>
              <a:rPr lang="ru-RU" sz="2800" dirty="0" smtClean="0">
                <a:latin typeface="Constantia" pitchFamily="18" charset="0"/>
              </a:rPr>
              <a:t>- важнейший </a:t>
            </a:r>
            <a:r>
              <a:rPr lang="ru-RU" sz="2800" dirty="0">
                <a:latin typeface="Constantia" pitchFamily="18" charset="0"/>
              </a:rPr>
              <a:t>фактор создания оптимальной организации учебно-воспитательного процесса, способствования раскрытию творческого потенциала учащихся, сохранения их здоровья, повышения педагогического мастерства учителя»</a:t>
            </a:r>
          </a:p>
          <a:p>
            <a:pPr algn="just"/>
            <a:r>
              <a:rPr lang="ru-RU" sz="3200" dirty="0">
                <a:latin typeface="Constantia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7917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6965245" cy="432048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Цель и задачи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 rot="21600000">
            <a:off x="755576" y="620688"/>
            <a:ext cx="7543800" cy="48244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Цель: создание организационно-методических условий 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для эффективного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использования педагогами деятельностных технологий в образовательном процессе.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Задачи:</a:t>
            </a:r>
          </a:p>
          <a:p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Изучение 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и анализ состояния преподавания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предметов всех образовательных областей.</a:t>
            </a:r>
          </a:p>
          <a:p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Проведение 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и анализ мониторинга качества знаний обучающихся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ОУ.</a:t>
            </a:r>
          </a:p>
          <a:p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Проектирование уроков с использованием деятельностных 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технологий,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направленных  на  развитие  </a:t>
            </a:r>
            <a:r>
              <a:rPr lang="ru-RU" sz="1800" b="1" dirty="0" err="1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метапредметных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, предметных и  личностных умений обучающихся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.</a:t>
            </a:r>
          </a:p>
          <a:p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Совершенствование системы работы по подготовке обучающихся к олимпиадам, конкурсам, конференциям.</a:t>
            </a:r>
            <a:endParaRPr lang="ru-RU" sz="1800" b="1" dirty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Совершенствование системы работы по подготовке обучающихся к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ГИА.</a:t>
            </a:r>
            <a:endParaRPr lang="ru-RU" sz="1800" b="1" dirty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Повышение профессиональной компетентности учителей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через  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их взаимодействие в сетевых сообществах, участие в конкурсах профессионального мастерства, конференциях, форумах различного уровня.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 </a:t>
            </a:r>
            <a:endParaRPr lang="ru-RU" sz="1800" b="1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9265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1930" y="0"/>
            <a:ext cx="8851765" cy="522421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Структурно-организационная модель методической службы школы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3563888" y="1399002"/>
            <a:ext cx="2057400" cy="581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Методический совет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844456" y="720930"/>
            <a:ext cx="2308239" cy="8001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Библиотечная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служба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5937537" y="750656"/>
            <a:ext cx="2160240" cy="8001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Социально-психологическая служба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0" y="59323"/>
            <a:ext cx="18473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600"/>
          </a:p>
        </p:txBody>
      </p:sp>
      <p:sp>
        <p:nvSpPr>
          <p:cNvPr id="28" name="Rectangle 35"/>
          <p:cNvSpPr>
            <a:spLocks noChangeArrowheads="1"/>
          </p:cNvSpPr>
          <p:nvPr/>
        </p:nvSpPr>
        <p:spPr bwMode="auto">
          <a:xfrm>
            <a:off x="0" y="516523"/>
            <a:ext cx="18473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42975" algn="l"/>
              </a:tabLst>
            </a:pPr>
            <a:endParaRPr kumimoji="0" lang="ru-R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1" name="Rectangle 36"/>
          <p:cNvSpPr>
            <a:spLocks noChangeArrowheads="1"/>
          </p:cNvSpPr>
          <p:nvPr/>
        </p:nvSpPr>
        <p:spPr bwMode="auto">
          <a:xfrm>
            <a:off x="3563888" y="592553"/>
            <a:ext cx="2057400" cy="52842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Педагогический совет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943358" y="1748186"/>
            <a:ext cx="1948971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+mj-lt"/>
              </a:rPr>
              <a:t>Кафедра учителей русского языка и литературы</a:t>
            </a:r>
            <a:endParaRPr lang="ru-RU" sz="1400" dirty="0">
              <a:latin typeface="+mj-lt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943358" y="2396258"/>
            <a:ext cx="1948971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+mj-lt"/>
              </a:rPr>
              <a:t>Кафедра учителей точных наук</a:t>
            </a:r>
            <a:endParaRPr lang="ru-RU" sz="1400" dirty="0">
              <a:latin typeface="+mj-lt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943356" y="3023084"/>
            <a:ext cx="1977626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+mj-lt"/>
              </a:rPr>
              <a:t>Кафедра учителей естественных наук</a:t>
            </a:r>
            <a:endParaRPr lang="ru-RU" sz="1400" dirty="0">
              <a:latin typeface="+mj-lt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929032" y="3671156"/>
            <a:ext cx="1977624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+mj-lt"/>
              </a:rPr>
              <a:t>Кафедра учителей истории, обществознания</a:t>
            </a:r>
            <a:endParaRPr lang="ru-RU" sz="1400" dirty="0">
              <a:latin typeface="+mj-lt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914694" y="4315398"/>
            <a:ext cx="1977630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+mj-lt"/>
              </a:rPr>
              <a:t>МО учителей ИЗО, </a:t>
            </a:r>
            <a:r>
              <a:rPr lang="ru-RU" sz="1400" dirty="0" smtClean="0">
                <a:latin typeface="+mj-lt"/>
              </a:rPr>
              <a:t>музыки, технологии</a:t>
            </a:r>
            <a:r>
              <a:rPr lang="ru-RU" sz="1400" dirty="0">
                <a:latin typeface="+mj-lt"/>
              </a:rPr>
              <a:t>, физкультуры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914695" y="4958537"/>
            <a:ext cx="1977630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+mj-lt"/>
              </a:rPr>
              <a:t>МО учителей СКК</a:t>
            </a:r>
            <a:endParaRPr lang="ru-RU" sz="1400" dirty="0">
              <a:latin typeface="+mj-lt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914694" y="5589857"/>
            <a:ext cx="1977631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+mj-lt"/>
              </a:rPr>
              <a:t>МО классных руководителей</a:t>
            </a:r>
            <a:endParaRPr lang="ru-RU" sz="1400" dirty="0">
              <a:latin typeface="+mj-lt"/>
            </a:endParaRPr>
          </a:p>
        </p:txBody>
      </p:sp>
      <p:cxnSp>
        <p:nvCxnSpPr>
          <p:cNvPr id="16" name="Соединительная линия уступом 15"/>
          <p:cNvCxnSpPr>
            <a:stCxn id="5" idx="1"/>
          </p:cNvCxnSpPr>
          <p:nvPr/>
        </p:nvCxnSpPr>
        <p:spPr>
          <a:xfrm rot="10800000" flipV="1">
            <a:off x="3275856" y="1689951"/>
            <a:ext cx="288032" cy="4223941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2920982" y="2072222"/>
            <a:ext cx="35487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endCxn id="29" idx="3"/>
          </p:cNvCxnSpPr>
          <p:nvPr/>
        </p:nvCxnSpPr>
        <p:spPr>
          <a:xfrm flipH="1">
            <a:off x="2892329" y="2720294"/>
            <a:ext cx="3835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endCxn id="32" idx="3"/>
          </p:cNvCxnSpPr>
          <p:nvPr/>
        </p:nvCxnSpPr>
        <p:spPr>
          <a:xfrm flipH="1">
            <a:off x="2920982" y="3347120"/>
            <a:ext cx="35487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endCxn id="34" idx="3"/>
          </p:cNvCxnSpPr>
          <p:nvPr/>
        </p:nvCxnSpPr>
        <p:spPr>
          <a:xfrm flipH="1">
            <a:off x="2906656" y="3995192"/>
            <a:ext cx="3691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endCxn id="35" idx="3"/>
          </p:cNvCxnSpPr>
          <p:nvPr/>
        </p:nvCxnSpPr>
        <p:spPr>
          <a:xfrm flipH="1">
            <a:off x="2892324" y="4639434"/>
            <a:ext cx="38353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endCxn id="36" idx="3"/>
          </p:cNvCxnSpPr>
          <p:nvPr/>
        </p:nvCxnSpPr>
        <p:spPr>
          <a:xfrm flipH="1">
            <a:off x="2892325" y="5282573"/>
            <a:ext cx="3835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endCxn id="37" idx="3"/>
          </p:cNvCxnSpPr>
          <p:nvPr/>
        </p:nvCxnSpPr>
        <p:spPr>
          <a:xfrm flipH="1">
            <a:off x="2892325" y="5913892"/>
            <a:ext cx="383530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Скругленный прямоугольник 50"/>
          <p:cNvSpPr/>
          <p:nvPr/>
        </p:nvSpPr>
        <p:spPr>
          <a:xfrm>
            <a:off x="3617893" y="2243977"/>
            <a:ext cx="756085" cy="366991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+mj-lt"/>
              </a:rPr>
              <a:t>Научное  общество  учащихся</a:t>
            </a:r>
            <a:endParaRPr lang="ru-RU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4860032" y="2243977"/>
            <a:ext cx="1948969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+mj-lt"/>
              </a:rPr>
              <a:t>Творческие группы педагогов</a:t>
            </a:r>
            <a:endParaRPr lang="ru-RU" sz="1400" dirty="0">
              <a:latin typeface="+mj-lt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4870027" y="5179552"/>
            <a:ext cx="1948969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+mj-lt"/>
              </a:rPr>
              <a:t>Лаборатория актуального педагогического опыта</a:t>
            </a:r>
            <a:endParaRPr lang="ru-RU" sz="1200" dirty="0">
              <a:latin typeface="+mj-lt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860032" y="3209680"/>
            <a:ext cx="1948969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+mj-lt"/>
              </a:rPr>
              <a:t>Постоянно-действующий семинар</a:t>
            </a:r>
            <a:endParaRPr lang="ru-RU" sz="1400" dirty="0">
              <a:latin typeface="+mj-lt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4860032" y="4131950"/>
            <a:ext cx="1948969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+mj-lt"/>
              </a:rPr>
              <a:t>Мастер-класс</a:t>
            </a:r>
            <a:endParaRPr lang="ru-RU" sz="1400" dirty="0">
              <a:latin typeface="+mj-lt"/>
            </a:endParaRPr>
          </a:p>
        </p:txBody>
      </p:sp>
      <p:cxnSp>
        <p:nvCxnSpPr>
          <p:cNvPr id="57" name="Соединительная линия уступом 56"/>
          <p:cNvCxnSpPr>
            <a:stCxn id="31" idx="3"/>
          </p:cNvCxnSpPr>
          <p:nvPr/>
        </p:nvCxnSpPr>
        <p:spPr>
          <a:xfrm flipV="1">
            <a:off x="5621288" y="856766"/>
            <a:ext cx="324932" cy="1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stCxn id="31" idx="1"/>
          </p:cNvCxnSpPr>
          <p:nvPr/>
        </p:nvCxnSpPr>
        <p:spPr>
          <a:xfrm flipH="1">
            <a:off x="3152695" y="856767"/>
            <a:ext cx="41119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stCxn id="31" idx="2"/>
            <a:endCxn id="5" idx="0"/>
          </p:cNvCxnSpPr>
          <p:nvPr/>
        </p:nvCxnSpPr>
        <p:spPr>
          <a:xfrm>
            <a:off x="4592588" y="1120980"/>
            <a:ext cx="0" cy="2780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Соединительная линия уступом 62"/>
          <p:cNvCxnSpPr>
            <a:stCxn id="5" idx="3"/>
          </p:cNvCxnSpPr>
          <p:nvPr/>
        </p:nvCxnSpPr>
        <p:spPr>
          <a:xfrm>
            <a:off x="5621288" y="1689952"/>
            <a:ext cx="1615008" cy="3813636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53" idx="3"/>
          </p:cNvCxnSpPr>
          <p:nvPr/>
        </p:nvCxnSpPr>
        <p:spPr>
          <a:xfrm>
            <a:off x="6818996" y="5503588"/>
            <a:ext cx="4173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>
            <a:stCxn id="55" idx="3"/>
          </p:cNvCxnSpPr>
          <p:nvPr/>
        </p:nvCxnSpPr>
        <p:spPr>
          <a:xfrm>
            <a:off x="6809001" y="4455986"/>
            <a:ext cx="42729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>
            <a:stCxn id="54" idx="3"/>
          </p:cNvCxnSpPr>
          <p:nvPr/>
        </p:nvCxnSpPr>
        <p:spPr>
          <a:xfrm>
            <a:off x="6809001" y="3533716"/>
            <a:ext cx="42729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stCxn id="52" idx="3"/>
          </p:cNvCxnSpPr>
          <p:nvPr/>
        </p:nvCxnSpPr>
        <p:spPr>
          <a:xfrm>
            <a:off x="6809001" y="2568013"/>
            <a:ext cx="42729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>
            <a:stCxn id="52" idx="1"/>
          </p:cNvCxnSpPr>
          <p:nvPr/>
        </p:nvCxnSpPr>
        <p:spPr>
          <a:xfrm flipH="1">
            <a:off x="4373978" y="2568013"/>
            <a:ext cx="48605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>
            <a:stCxn id="54" idx="1"/>
          </p:cNvCxnSpPr>
          <p:nvPr/>
        </p:nvCxnSpPr>
        <p:spPr>
          <a:xfrm flipH="1">
            <a:off x="4373978" y="3533716"/>
            <a:ext cx="48605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>
            <a:stCxn id="55" idx="1"/>
          </p:cNvCxnSpPr>
          <p:nvPr/>
        </p:nvCxnSpPr>
        <p:spPr>
          <a:xfrm flipH="1">
            <a:off x="4373978" y="4455986"/>
            <a:ext cx="48605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>
            <a:stCxn id="53" idx="1"/>
          </p:cNvCxnSpPr>
          <p:nvPr/>
        </p:nvCxnSpPr>
        <p:spPr>
          <a:xfrm flipH="1">
            <a:off x="4373978" y="5503588"/>
            <a:ext cx="49604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3275855" y="3995192"/>
            <a:ext cx="3420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Скругленный прямоугольник 82"/>
          <p:cNvSpPr/>
          <p:nvPr/>
        </p:nvSpPr>
        <p:spPr>
          <a:xfrm>
            <a:off x="7524328" y="2160234"/>
            <a:ext cx="756085" cy="366991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+mj-lt"/>
              </a:rPr>
              <a:t>Социальные партнеры: Вузы, Сузы, ДК, библиотеки, музеи</a:t>
            </a:r>
            <a:endParaRPr lang="ru-RU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85" name="Прямая соединительная линия 84"/>
          <p:cNvCxnSpPr/>
          <p:nvPr/>
        </p:nvCxnSpPr>
        <p:spPr>
          <a:xfrm flipH="1">
            <a:off x="7236296" y="2568013"/>
            <a:ext cx="2880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flipH="1">
            <a:off x="7168673" y="5503588"/>
            <a:ext cx="35565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flipH="1">
            <a:off x="3275855" y="2568013"/>
            <a:ext cx="3420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H="1">
            <a:off x="3275855" y="5503588"/>
            <a:ext cx="2880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Соединительная линия уступом 97"/>
          <p:cNvCxnSpPr>
            <a:stCxn id="6" idx="1"/>
          </p:cNvCxnSpPr>
          <p:nvPr/>
        </p:nvCxnSpPr>
        <p:spPr>
          <a:xfrm rot="10800000" flipV="1">
            <a:off x="755576" y="1120979"/>
            <a:ext cx="88880" cy="4792913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>
            <a:endCxn id="37" idx="1"/>
          </p:cNvCxnSpPr>
          <p:nvPr/>
        </p:nvCxnSpPr>
        <p:spPr>
          <a:xfrm>
            <a:off x="755575" y="5913892"/>
            <a:ext cx="15911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Соединительная линия уступом 103"/>
          <p:cNvCxnSpPr>
            <a:stCxn id="7" idx="3"/>
          </p:cNvCxnSpPr>
          <p:nvPr/>
        </p:nvCxnSpPr>
        <p:spPr>
          <a:xfrm>
            <a:off x="8097777" y="1150706"/>
            <a:ext cx="290647" cy="4352882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H="1">
            <a:off x="8280413" y="5503588"/>
            <a:ext cx="1080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969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9885860"/>
              </p:ext>
            </p:extLst>
          </p:nvPr>
        </p:nvGraphicFramePr>
        <p:xfrm>
          <a:off x="755576" y="620689"/>
          <a:ext cx="7560840" cy="5719454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6097452"/>
                <a:gridCol w="1463388"/>
              </a:tblGrid>
              <a:tr h="117833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+mj-lt"/>
                        </a:rPr>
                        <a:t>Заседания научно-методического Совета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школы в 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2017-2018 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учебном году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917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j-lt"/>
                        </a:rPr>
                        <a:t>Заседание №1. </a:t>
                      </a:r>
                      <a:r>
                        <a:rPr lang="ru-RU" sz="2400" b="0" dirty="0" smtClean="0">
                          <a:effectLst/>
                          <a:latin typeface="+mj-lt"/>
                        </a:rPr>
                        <a:t>«Организация </a:t>
                      </a:r>
                      <a:r>
                        <a:rPr lang="ru-RU" sz="2400" b="0" dirty="0">
                          <a:effectLst/>
                          <a:latin typeface="+mj-lt"/>
                        </a:rPr>
                        <a:t>методической работы в школе: структура, направления, содержание, формы, результат</a:t>
                      </a:r>
                      <a:r>
                        <a:rPr lang="ru-RU" sz="2400" b="0" dirty="0" smtClean="0">
                          <a:effectLst/>
                          <a:latin typeface="+mj-lt"/>
                        </a:rPr>
                        <a:t>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+mj-lt"/>
                          <a:ea typeface="Times New Roman"/>
                        </a:rPr>
                        <a:t>Заседание №2. «О мониторинге  качества знаний</a:t>
                      </a:r>
                      <a:r>
                        <a:rPr lang="ru-RU" sz="2400" b="0" baseline="0" dirty="0" smtClean="0">
                          <a:effectLst/>
                          <a:latin typeface="+mj-lt"/>
                          <a:ea typeface="Times New Roman"/>
                        </a:rPr>
                        <a:t> учащихся»</a:t>
                      </a:r>
                      <a:endParaRPr lang="ru-RU" sz="24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j-lt"/>
                        </a:rPr>
                        <a:t>Сентябрь </a:t>
                      </a:r>
                      <a:r>
                        <a:rPr lang="ru-RU" sz="2400" b="0" dirty="0" smtClean="0">
                          <a:effectLst/>
                          <a:latin typeface="+mj-lt"/>
                        </a:rPr>
                        <a:t>2017</a:t>
                      </a:r>
                      <a:endParaRPr lang="ru-RU" sz="2400" b="0" dirty="0" smtClean="0">
                        <a:effectLst/>
                        <a:latin typeface="+mj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0" dirty="0" smtClean="0">
                        <a:effectLst/>
                        <a:latin typeface="+mj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0" dirty="0" smtClean="0">
                        <a:effectLst/>
                        <a:latin typeface="+mj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+mj-lt"/>
                          <a:ea typeface="Times New Roman"/>
                        </a:rPr>
                        <a:t>Октябрь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+mj-lt"/>
                          <a:ea typeface="Times New Roman"/>
                        </a:rPr>
                        <a:t>2017</a:t>
                      </a:r>
                      <a:endParaRPr lang="ru-RU" sz="24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732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j-lt"/>
                        </a:rPr>
                        <a:t>Заседание </a:t>
                      </a:r>
                      <a:r>
                        <a:rPr lang="ru-RU" sz="2400" b="0" dirty="0" smtClean="0">
                          <a:effectLst/>
                          <a:latin typeface="+mj-lt"/>
                        </a:rPr>
                        <a:t>№3. </a:t>
                      </a:r>
                      <a:r>
                        <a:rPr lang="ru-RU" sz="2400" b="0" dirty="0">
                          <a:effectLst/>
                          <a:latin typeface="+mj-lt"/>
                        </a:rPr>
                        <a:t>«Анализ работы </a:t>
                      </a:r>
                      <a:r>
                        <a:rPr lang="ru-RU" sz="2400" b="0" dirty="0" smtClean="0">
                          <a:effectLst/>
                          <a:latin typeface="+mj-lt"/>
                        </a:rPr>
                        <a:t>учебно-методических</a:t>
                      </a:r>
                      <a:r>
                        <a:rPr lang="ru-RU" sz="2400" b="0" baseline="0" dirty="0" smtClean="0">
                          <a:effectLst/>
                          <a:latin typeface="+mj-lt"/>
                        </a:rPr>
                        <a:t> кафедр </a:t>
                      </a:r>
                      <a:r>
                        <a:rPr lang="ru-RU" sz="2400" b="0" dirty="0" smtClean="0">
                          <a:effectLst/>
                          <a:latin typeface="+mj-lt"/>
                        </a:rPr>
                        <a:t>за полугодие».</a:t>
                      </a:r>
                      <a:endParaRPr lang="ru-RU" sz="24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j-lt"/>
                        </a:rPr>
                        <a:t>Декабрь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+mj-lt"/>
                        </a:rPr>
                        <a:t>2017</a:t>
                      </a:r>
                      <a:endParaRPr lang="ru-RU" sz="24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732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j-lt"/>
                        </a:rPr>
                        <a:t>Заседание </a:t>
                      </a:r>
                      <a:r>
                        <a:rPr lang="ru-RU" sz="2400" b="0" dirty="0" smtClean="0">
                          <a:effectLst/>
                          <a:latin typeface="+mj-lt"/>
                        </a:rPr>
                        <a:t>№4. </a:t>
                      </a:r>
                      <a:r>
                        <a:rPr lang="ru-RU" sz="2400" b="0" dirty="0">
                          <a:effectLst/>
                          <a:latin typeface="+mj-lt"/>
                        </a:rPr>
                        <a:t>«Анализ методической работы школы за год</a:t>
                      </a:r>
                      <a:r>
                        <a:rPr lang="ru-RU" sz="2400" b="0" dirty="0" smtClean="0">
                          <a:effectLst/>
                          <a:latin typeface="+mj-lt"/>
                        </a:rPr>
                        <a:t>».</a:t>
                      </a:r>
                      <a:endParaRPr lang="ru-RU" sz="24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j-lt"/>
                        </a:rPr>
                        <a:t>Май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+mj-lt"/>
                        </a:rPr>
                        <a:t>2018</a:t>
                      </a:r>
                      <a:endParaRPr lang="ru-RU" sz="24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663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3912"/>
            <a:ext cx="6965245" cy="59519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Педагогические Советы</a:t>
            </a:r>
            <a:endParaRPr lang="ru-RU" sz="3200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2214457"/>
              </p:ext>
            </p:extLst>
          </p:nvPr>
        </p:nvGraphicFramePr>
        <p:xfrm>
          <a:off x="899592" y="692696"/>
          <a:ext cx="7416824" cy="5544616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7416824"/>
              </a:tblGrid>
              <a:tr h="1627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Анализ работы педагогического коллектива за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2017/2018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учебный год, основные направления деятельности педагогического коллектива в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2018/2019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учебном году, утверждение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годового плана работы. Август,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2017 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597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Модель воспитательной системы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школы.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Декабрь,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2017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202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Деятельностные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технологии в образовательном процессе как средство развития универсальных учебных действий учащихся. Февраль, 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2018 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5375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Оценка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результативности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деятельности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педагогического  коллектива 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по реализации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годового  плана  школы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в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2017/2018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учебном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году. Май,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2018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487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293</TotalTime>
  <Words>1527</Words>
  <Application>Microsoft Office PowerPoint</Application>
  <PresentationFormat>Экран (4:3)</PresentationFormat>
  <Paragraphs>268</Paragraphs>
  <Slides>16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Кнопка</vt:lpstr>
      <vt:lpstr>Методическая работа в школе</vt:lpstr>
      <vt:lpstr>Функции методической работы</vt:lpstr>
      <vt:lpstr>Направления  деятельности  Методического  Совета</vt:lpstr>
      <vt:lpstr>Методическая  тема школы</vt:lpstr>
      <vt:lpstr>Методическая  тема школы </vt:lpstr>
      <vt:lpstr>Цель и задачи</vt:lpstr>
      <vt:lpstr>Структурно-организационная модель методической службы школы</vt:lpstr>
      <vt:lpstr>Презентация PowerPoint</vt:lpstr>
      <vt:lpstr>Педагогические Советы</vt:lpstr>
      <vt:lpstr>Презентация PowerPoint</vt:lpstr>
      <vt:lpstr>Работа с молодыми специалистами</vt:lpstr>
      <vt:lpstr>Презентация PowerPoint</vt:lpstr>
      <vt:lpstr>Инновационная деятельность</vt:lpstr>
      <vt:lpstr>Внутришкольный контроль (в течение года)</vt:lpstr>
      <vt:lpstr>Диагностико-аналитическая работа</vt:lpstr>
      <vt:lpstr>Функционирование учебных и методического кабинетов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Пользователь</cp:lastModifiedBy>
  <cp:revision>30</cp:revision>
  <dcterms:created xsi:type="dcterms:W3CDTF">2012-09-29T19:22:20Z</dcterms:created>
  <dcterms:modified xsi:type="dcterms:W3CDTF">2018-01-25T11:47:42Z</dcterms:modified>
</cp:coreProperties>
</file>