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57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39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632FD-C502-4155-9500-6A7C63EFB4D2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59D82-8F93-4F4E-AB9D-0E6E08DFDA0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043766/c272fecc-41d3-473a-b4ad-90e78f9d1a22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6" y="1414811"/>
            <a:ext cx="30443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4005063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ook Antiqua" panose="02040602050305030304" pitchFamily="18" charset="0"/>
              </a:rPr>
              <a:t>Клод Моне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pic>
        <p:nvPicPr>
          <p:cNvPr id="2052" name="Picture 4" descr="https://upload.wikimedia.org/wikipedia/commons/4/48/Auguste_Renoir-photo-1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28" y="2564904"/>
            <a:ext cx="290426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6021288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ook Antiqua" panose="02040602050305030304" pitchFamily="18" charset="0"/>
              </a:rPr>
              <a:t>Огюст Ренуар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pic>
        <p:nvPicPr>
          <p:cNvPr id="2054" name="Picture 6" descr="http://pianorusse.ru/wp-content/uploads/2018/11/Pol_sezann__biografiya_i_kartiny_hudozhnika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87" y="1408649"/>
            <a:ext cx="2876033" cy="282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Book Antiqua" panose="02040602050305030304" pitchFamily="18" charset="0"/>
              </a:rPr>
              <a:t>Основоположники импрессионизма</a:t>
            </a:r>
            <a:endParaRPr lang="ru-RU" sz="3600" dirty="0"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2221" y="3645024"/>
            <a:ext cx="2124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/>
                <a:latin typeface="Book Antiqua" panose="02040602050305030304" pitchFamily="18" charset="0"/>
              </a:rPr>
              <a:t>Поль Сезанн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770" y="116632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/>
                <a:latin typeface="Book Antiqua" panose="02040602050305030304" pitchFamily="18" charset="0"/>
                <a:cs typeface="Arial" panose="020B0604020202020204" pitchFamily="34" charset="0"/>
              </a:rPr>
              <a:t>К. Моне</a:t>
            </a:r>
            <a:br>
              <a:rPr lang="ru-RU" sz="3200" b="1" dirty="0" smtClean="0">
                <a:effectLst/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ru-RU" sz="3200" b="1" dirty="0" smtClean="0">
                <a:effectLst/>
                <a:latin typeface="Book Antiqua" panose="02040602050305030304" pitchFamily="18" charset="0"/>
                <a:cs typeface="Arial" panose="020B0604020202020204" pitchFamily="34" charset="0"/>
              </a:rPr>
              <a:t>"Впечатление. Восходящее солнце"</a:t>
            </a:r>
            <a:endParaRPr lang="ru-RU" sz="32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.ytimg.com/vi/z_BVp_RGnR4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86004" cy="535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8462" y="5458200"/>
            <a:ext cx="3024188" cy="1152525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Book Antiqua" panose="02040602050305030304" pitchFamily="18" charset="0"/>
              </a:rPr>
              <a:t>Поль Сезанн</a:t>
            </a:r>
            <a:br>
              <a:rPr lang="ru-RU" dirty="0" smtClean="0">
                <a:latin typeface="Book Antiqua" panose="02040602050305030304" pitchFamily="18" charset="0"/>
              </a:rPr>
            </a:br>
            <a:r>
              <a:rPr lang="ru-RU" dirty="0" smtClean="0">
                <a:latin typeface="Book Antiqua" panose="02040602050305030304" pitchFamily="18" charset="0"/>
              </a:rPr>
              <a:t>«Дом у дороги»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3074" name="Picture 2" descr="https://img-fotki.yandex.ru/get/45443/144337373.31f/0_13c321_39608789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6753708" cy="537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91542"/>
            <a:ext cx="8697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Book Antiqua" panose="02040602050305030304" pitchFamily="18" charset="0"/>
              </a:rPr>
              <a:t>	Художник </a:t>
            </a:r>
            <a:r>
              <a:rPr lang="ru-RU" sz="3200" dirty="0">
                <a:latin typeface="Book Antiqua" panose="02040602050305030304" pitchFamily="18" charset="0"/>
              </a:rPr>
              <a:t>должен писать только то, что он видит, и так, как видит.</a:t>
            </a:r>
          </a:p>
        </p:txBody>
      </p:sp>
    </p:spTree>
    <p:extLst>
      <p:ext uri="{BB962C8B-B14F-4D97-AF65-F5344CB8AC3E}">
        <p14:creationId xmlns:p14="http://schemas.microsoft.com/office/powerpoint/2010/main" val="14729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348880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Book Antiqua" panose="02040602050305030304" pitchFamily="18" charset="0"/>
              </a:rPr>
              <a:t>Какая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ночь</a:t>
            </a:r>
            <a:r>
              <a:rPr lang="ru-RU" sz="2000" dirty="0" smtClean="0">
                <a:latin typeface="Book Antiqua" panose="02040602050305030304" pitchFamily="18" charset="0"/>
              </a:rPr>
              <a:t>! </a:t>
            </a:r>
            <a:r>
              <a:rPr lang="ru-RU" sz="2000" b="1" dirty="0" smtClean="0">
                <a:latin typeface="Book Antiqua" panose="02040602050305030304" pitchFamily="18" charset="0"/>
              </a:rPr>
              <a:t>Как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воздух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чист</a:t>
            </a:r>
            <a:r>
              <a:rPr lang="ru-RU" sz="2000" dirty="0" smtClean="0">
                <a:latin typeface="Book Antiqua" panose="0204060205030503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Book Antiqua" panose="02040602050305030304" pitchFamily="18" charset="0"/>
              </a:rPr>
              <a:t>Как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серебристый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дремлет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лист</a:t>
            </a:r>
            <a:r>
              <a:rPr lang="ru-RU" sz="2000" dirty="0" smtClean="0">
                <a:latin typeface="Book Antiqua" panose="0204060205030503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Book Antiqua" panose="02040602050305030304" pitchFamily="18" charset="0"/>
              </a:rPr>
              <a:t>Как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тень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черна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прибрежных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ив</a:t>
            </a:r>
            <a:r>
              <a:rPr lang="ru-RU" sz="2000" dirty="0" smtClean="0">
                <a:latin typeface="Book Antiqua" panose="0204060205030503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Book Antiqua" panose="02040602050305030304" pitchFamily="18" charset="0"/>
              </a:rPr>
              <a:t>Как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безмятежно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спит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залив</a:t>
            </a:r>
            <a:r>
              <a:rPr lang="ru-RU" sz="2000" dirty="0" smtClean="0">
                <a:latin typeface="Book Antiqua" panose="0204060205030503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Book Antiqua" panose="02040602050305030304" pitchFamily="18" charset="0"/>
              </a:rPr>
              <a:t>Как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не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вздохнет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нигде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волна</a:t>
            </a:r>
            <a:r>
              <a:rPr lang="ru-RU" sz="2000" dirty="0" smtClean="0">
                <a:latin typeface="Book Antiqua" panose="0204060205030503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Book Antiqua" panose="02040602050305030304" pitchFamily="18" charset="0"/>
              </a:rPr>
              <a:t>Как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err="1" smtClean="0">
                <a:latin typeface="Book Antiqua" panose="02040602050305030304" pitchFamily="18" charset="0"/>
              </a:rPr>
              <a:t>тишиною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грудь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полна</a:t>
            </a:r>
            <a:r>
              <a:rPr lang="ru-RU" sz="2000" dirty="0" smtClean="0">
                <a:latin typeface="Book Antiqua" panose="02040602050305030304" pitchFamily="18" charset="0"/>
              </a:rPr>
              <a:t>!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5951" y="2564904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Book Antiqua" panose="02040602050305030304" pitchFamily="18" charset="0"/>
              </a:rPr>
              <a:t>В этом зеркале под ивой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Book Antiqua" panose="02040602050305030304" pitchFamily="18" charset="0"/>
              </a:rPr>
              <a:t>Уловил мой глаз ревнивый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Book Antiqua" panose="02040602050305030304" pitchFamily="18" charset="0"/>
              </a:rPr>
              <a:t>Сердцу милые черты ...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Book Antiqua" panose="02040602050305030304" pitchFamily="18" charset="0"/>
              </a:rPr>
              <a:t>Мягче взор мой горделивый ...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Book Antiqua" panose="02040602050305030304" pitchFamily="18" charset="0"/>
              </a:rPr>
              <a:t>Я дрожу, глядя, счастливый,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Book Antiqua" panose="02040602050305030304" pitchFamily="18" charset="0"/>
              </a:rPr>
              <a:t>Как в воде дрожишь и ты.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458" y="1342509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1. Быстрое, подвижное слово, выражающее чувства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300484"/>
            <a:ext cx="8280920" cy="5362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Особенности лирики А. Фета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42179" y="117149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2. Изображение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не самой картины природы в привычном смысле, а того ощущения, которое она в нас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пробуждает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9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9795" y="1843153"/>
            <a:ext cx="7272808" cy="701730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Это утро, радость эта,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Эта мощь и дня и света,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Этот синий свод,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Этот крик и вереницы,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Эти стаи, эти птицы,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Этот говор вод.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Эти ивы и березы,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Эти капли - эти слезы.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Этот пух - не лист</a:t>
            </a:r>
            <a:r>
              <a:rPr lang="ru-RU" sz="2000" dirty="0" smtClean="0">
                <a:latin typeface="Book Antiqua" panose="0204060205030503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endParaRPr lang="ru-RU" sz="2000" dirty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Book Antiqua" panose="02040602050305030304" pitchFamily="18" charset="0"/>
              </a:rPr>
              <a:t>Эти </a:t>
            </a:r>
            <a:r>
              <a:rPr lang="ru-RU" sz="2000" dirty="0">
                <a:latin typeface="Book Antiqua" panose="02040602050305030304" pitchFamily="18" charset="0"/>
              </a:rPr>
              <a:t>горы, эти долы,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Эти мошки, эти пчелы,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Этот зык и свист.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Эти зори без затменья,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Этот вздох ночной селенья,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Эта ночь без сна,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Эта мгла и жар постели,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Эта дробь и эти трели,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Это все весна.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368660"/>
            <a:ext cx="7416824" cy="93610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Особенности лирики А. Фета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9795" y="919823"/>
            <a:ext cx="6679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3. Окружающий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мир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- мгновенная смена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красок, звуков, форм и очертаний, едва уловимых явлений в мире живой природы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6" cy="72008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Особенности лирики А. Фета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84784"/>
            <a:ext cx="2324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4. Музыкальность</a:t>
            </a:r>
            <a:endParaRPr lang="ru-RU" sz="20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1268760"/>
            <a:ext cx="5688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Book Antiqua" panose="02040602050305030304" pitchFamily="18" charset="0"/>
              </a:rPr>
              <a:t>«На </a:t>
            </a:r>
            <a:r>
              <a:rPr lang="ru-RU" sz="2000" dirty="0">
                <a:latin typeface="Book Antiqua" panose="02040602050305030304" pitchFamily="18" charset="0"/>
              </a:rPr>
              <a:t>заре ты ее не </a:t>
            </a:r>
            <a:r>
              <a:rPr lang="ru-RU" sz="2000" dirty="0" smtClean="0">
                <a:latin typeface="Book Antiqua" panose="02040602050305030304" pitchFamily="18" charset="0"/>
              </a:rPr>
              <a:t>буди» (А</a:t>
            </a:r>
            <a:r>
              <a:rPr lang="ru-RU" sz="2000" dirty="0">
                <a:latin typeface="Book Antiqua" panose="02040602050305030304" pitchFamily="18" charset="0"/>
              </a:rPr>
              <a:t>. </a:t>
            </a:r>
            <a:r>
              <a:rPr lang="ru-RU" sz="2000" dirty="0" smtClean="0">
                <a:latin typeface="Book Antiqua" panose="02040602050305030304" pitchFamily="18" charset="0"/>
              </a:rPr>
              <a:t>Варламов)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Book Antiqua" panose="02040602050305030304" pitchFamily="18" charset="0"/>
              </a:rPr>
              <a:t>«Сад </a:t>
            </a:r>
            <a:r>
              <a:rPr lang="ru-RU" sz="2000" dirty="0">
                <a:latin typeface="Book Antiqua" panose="02040602050305030304" pitchFamily="18" charset="0"/>
              </a:rPr>
              <a:t>весь в </a:t>
            </a:r>
            <a:r>
              <a:rPr lang="ru-RU" sz="2000" dirty="0" smtClean="0">
                <a:latin typeface="Book Antiqua" panose="02040602050305030304" pitchFamily="18" charset="0"/>
              </a:rPr>
              <a:t>цвету» </a:t>
            </a:r>
            <a:r>
              <a:rPr lang="ru-RU" sz="2000" dirty="0">
                <a:latin typeface="Book Antiqua" panose="02040602050305030304" pitchFamily="18" charset="0"/>
              </a:rPr>
              <a:t>А. </a:t>
            </a:r>
            <a:r>
              <a:rPr lang="ru-RU" sz="2000" dirty="0" smtClean="0">
                <a:latin typeface="Book Antiqua" panose="02040602050305030304" pitchFamily="18" charset="0"/>
              </a:rPr>
              <a:t>Аренский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Book Antiqua" panose="02040602050305030304" pitchFamily="18" charset="0"/>
              </a:rPr>
              <a:t>«Не </a:t>
            </a:r>
            <a:r>
              <a:rPr lang="ru-RU" sz="2000" dirty="0">
                <a:latin typeface="Book Antiqua" panose="02040602050305030304" pitchFamily="18" charset="0"/>
              </a:rPr>
              <a:t>отходи от </a:t>
            </a:r>
            <a:r>
              <a:rPr lang="ru-RU" sz="2000" dirty="0" smtClean="0">
                <a:latin typeface="Book Antiqua" panose="02040602050305030304" pitchFamily="18" charset="0"/>
              </a:rPr>
              <a:t>меня», «Певице», «Я </a:t>
            </a:r>
            <a:r>
              <a:rPr lang="ru-RU" sz="2000" dirty="0">
                <a:latin typeface="Book Antiqua" panose="02040602050305030304" pitchFamily="18" charset="0"/>
              </a:rPr>
              <a:t>тебе ничего не </a:t>
            </a:r>
            <a:r>
              <a:rPr lang="ru-RU" sz="2000" dirty="0" smtClean="0">
                <a:latin typeface="Book Antiqua" panose="02040602050305030304" pitchFamily="18" charset="0"/>
              </a:rPr>
              <a:t>скажу» (П</a:t>
            </a:r>
            <a:r>
              <a:rPr lang="ru-RU" sz="2000" dirty="0">
                <a:latin typeface="Book Antiqua" panose="02040602050305030304" pitchFamily="18" charset="0"/>
              </a:rPr>
              <a:t>. </a:t>
            </a:r>
            <a:r>
              <a:rPr lang="ru-RU" sz="2000" dirty="0" smtClean="0">
                <a:latin typeface="Book Antiqua" panose="02040602050305030304" pitchFamily="18" charset="0"/>
              </a:rPr>
              <a:t>Чайковский)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Book Antiqua" panose="02040602050305030304" pitchFamily="18" charset="0"/>
              </a:rPr>
              <a:t>«Серенада», «Свеж </a:t>
            </a:r>
            <a:r>
              <a:rPr lang="ru-RU" sz="2000" dirty="0">
                <a:latin typeface="Book Antiqua" panose="02040602050305030304" pitchFamily="18" charset="0"/>
              </a:rPr>
              <a:t>и душист твой роскошный </a:t>
            </a:r>
            <a:r>
              <a:rPr lang="ru-RU" sz="2000" dirty="0" smtClean="0">
                <a:latin typeface="Book Antiqua" panose="02040602050305030304" pitchFamily="18" charset="0"/>
              </a:rPr>
              <a:t>венок» (Н</a:t>
            </a:r>
            <a:r>
              <a:rPr lang="ru-RU" sz="2000" dirty="0">
                <a:latin typeface="Book Antiqua" panose="02040602050305030304" pitchFamily="18" charset="0"/>
              </a:rPr>
              <a:t>. </a:t>
            </a:r>
            <a:r>
              <a:rPr lang="ru-RU" sz="2000" dirty="0" smtClean="0">
                <a:latin typeface="Book Antiqua" panose="02040602050305030304" pitchFamily="18" charset="0"/>
              </a:rPr>
              <a:t>Римский-Корсаков)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pic>
        <p:nvPicPr>
          <p:cNvPr id="5" name="sergey_lemeshev_-_na_zare_ty_eyo_ne_budi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487" y="6093296"/>
            <a:ext cx="360040" cy="360040"/>
          </a:xfrm>
          <a:prstGeom prst="rect">
            <a:avLst/>
          </a:prstGeom>
        </p:spPr>
      </p:pic>
      <p:pic>
        <p:nvPicPr>
          <p:cNvPr id="1026" name="Picture 2" descr="http://n1s2.hsmedia.ru/bd/06/67/bd066760411acc31fd698612598c1ee9/735x1024_0xc0a839a2_684972135147575207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1720861" cy="23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044" y="568248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Book Antiqua" panose="02040602050305030304" pitchFamily="18" charset="0"/>
              </a:rPr>
              <a:t>Сергей Лемешев</a:t>
            </a:r>
            <a:endParaRPr lang="ru-RU" sz="1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3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4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306</Words>
  <Application>Microsoft Office PowerPoint</Application>
  <PresentationFormat>Экран (4:3)</PresentationFormat>
  <Paragraphs>55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Tradeshow</vt:lpstr>
      <vt:lpstr>Основоположники импрессионизма</vt:lpstr>
      <vt:lpstr>К. Моне "Впечатление. Восходящее солнце"</vt:lpstr>
      <vt:lpstr>Поль Сезанн «Дом у дороги»</vt:lpstr>
      <vt:lpstr>Особенности лирики А. Фета</vt:lpstr>
      <vt:lpstr>Особенности лирики А. Фета</vt:lpstr>
      <vt:lpstr>Особенности лирики А. Фета</vt:lpstr>
    </vt:vector>
  </TitlesOfParts>
  <Company>МБОУ "СОШ № 1"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7</cp:revision>
  <dcterms:created xsi:type="dcterms:W3CDTF">2019-01-29T03:45:47Z</dcterms:created>
  <dcterms:modified xsi:type="dcterms:W3CDTF">2019-01-30T02:07:12Z</dcterms:modified>
</cp:coreProperties>
</file>