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</p:sldMasterIdLst>
  <p:notesMasterIdLst>
    <p:notesMasterId r:id="rId22"/>
  </p:notesMasterIdLst>
  <p:sldIdLst>
    <p:sldId id="339" r:id="rId2"/>
    <p:sldId id="327" r:id="rId3"/>
    <p:sldId id="281" r:id="rId4"/>
    <p:sldId id="340" r:id="rId5"/>
    <p:sldId id="381" r:id="rId6"/>
    <p:sldId id="383" r:id="rId7"/>
    <p:sldId id="385" r:id="rId8"/>
    <p:sldId id="386" r:id="rId9"/>
    <p:sldId id="387" r:id="rId10"/>
    <p:sldId id="388" r:id="rId11"/>
    <p:sldId id="389" r:id="rId12"/>
    <p:sldId id="390" r:id="rId13"/>
    <p:sldId id="398" r:id="rId14"/>
    <p:sldId id="399" r:id="rId15"/>
    <p:sldId id="291" r:id="rId16"/>
    <p:sldId id="297" r:id="rId17"/>
    <p:sldId id="299" r:id="rId18"/>
    <p:sldId id="359" r:id="rId19"/>
    <p:sldId id="403" r:id="rId20"/>
    <p:sldId id="3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66FF"/>
    <a:srgbClr val="9933FF"/>
    <a:srgbClr val="6600CC"/>
    <a:srgbClr val="9BB93D"/>
    <a:srgbClr val="0055FE"/>
    <a:srgbClr val="FF0066"/>
    <a:srgbClr val="CC00FF"/>
    <a:srgbClr val="CC0066"/>
    <a:srgbClr val="9ED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4" autoAdjust="0"/>
    <p:restoredTop sz="99118" autoAdjust="0"/>
  </p:normalViewPr>
  <p:slideViewPr>
    <p:cSldViewPr>
      <p:cViewPr>
        <p:scale>
          <a:sx n="69" d="100"/>
          <a:sy n="69" d="100"/>
        </p:scale>
        <p:origin x="-139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BC788-4A30-4FC1-995A-E065BEA9408D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221EA-E931-44D2-B881-C08FD3C61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3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4732337" cy="35052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6326A975-34A6-426F-B7D2-24045442D02D}" type="slidenum">
              <a:rPr lang="ru-RU" b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13</a:t>
            </a:fld>
            <a:endParaRPr lang="ru-RU" b="1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8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32337" cy="350418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32337" cy="350418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32337" cy="350418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0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FC92EF-4CB2-4A63-9B1D-587B60D07500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C507BA6-6ED3-4C1A-8CFF-2091A10E23FF}" type="slidenum">
              <a:rPr lang="ru-RU" b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5</a:t>
            </a:fld>
            <a:endParaRPr lang="ru-RU" b="1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18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0F1F2EF5-4F39-4C94-A012-DAFE2D2CA892}" type="slidenum">
              <a:rPr lang="ru-RU" b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6</a:t>
            </a:fld>
            <a:endParaRPr lang="ru-RU" b="1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28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0E6779EE-9D86-4F81-8034-A48BF51E0717}" type="slidenum">
              <a:rPr lang="ru-RU" b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7</a:t>
            </a:fld>
            <a:endParaRPr lang="ru-RU" b="1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39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D40457A6-9F85-44C0-8BDC-D608530E9855}" type="slidenum">
              <a:rPr lang="ru-RU" b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8</a:t>
            </a:fld>
            <a:endParaRPr lang="ru-RU" b="1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49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D5FDE77D-274C-4EB7-A1DB-82BAB807AE29}" type="slidenum">
              <a:rPr lang="ru-RU" b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9</a:t>
            </a:fld>
            <a:endParaRPr lang="ru-RU" b="1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59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B2DCF98-49DB-4C6B-A218-A33603939BFA}" type="slidenum">
              <a:rPr lang="ru-RU" b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10</a:t>
            </a:fld>
            <a:endParaRPr lang="ru-RU" b="1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69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A553FCDF-A47C-42BB-AD8A-A58470F9EA43}" type="slidenum">
              <a:rPr lang="ru-RU" b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11</a:t>
            </a:fld>
            <a:endParaRPr lang="ru-RU" b="1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80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449C58DB-D52F-4119-9E7E-21D1B4BB2326}" type="slidenum">
              <a:rPr lang="ru-RU" b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12</a:t>
            </a:fld>
            <a:endParaRPr lang="ru-RU" b="1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90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152C-49D7-409C-B9FB-3E742D3AA12F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4A06-C43B-4104-95C3-A29E9C90B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152C-49D7-409C-B9FB-3E742D3AA12F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4A06-C43B-4104-95C3-A29E9C90B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152C-49D7-409C-B9FB-3E742D3AA12F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4A06-C43B-4104-95C3-A29E9C90B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0" y="504053"/>
            <a:ext cx="7799040" cy="1134839"/>
          </a:xfrm>
        </p:spPr>
        <p:txBody>
          <a:bodyPr lIns="82945" tIns="41473" rIns="82945" bIns="4147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72480" y="1906760"/>
            <a:ext cx="3830400" cy="4516314"/>
          </a:xfrm>
        </p:spPr>
        <p:txBody>
          <a:bodyPr lIns="82945" tIns="41473" rIns="82945" bIns="41473"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1120" y="1906760"/>
            <a:ext cx="3830400" cy="4516314"/>
          </a:xfrm>
        </p:spPr>
        <p:txBody>
          <a:bodyPr lIns="82945" tIns="41473" rIns="82945" bIns="4147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152C-49D7-409C-B9FB-3E742D3AA12F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4A06-C43B-4104-95C3-A29E9C90B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152C-49D7-409C-B9FB-3E742D3AA12F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4A06-C43B-4104-95C3-A29E9C90B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152C-49D7-409C-B9FB-3E742D3AA12F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4A06-C43B-4104-95C3-A29E9C90B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152C-49D7-409C-B9FB-3E742D3AA12F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4A06-C43B-4104-95C3-A29E9C90B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152C-49D7-409C-B9FB-3E742D3AA12F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4A06-C43B-4104-95C3-A29E9C90B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152C-49D7-409C-B9FB-3E742D3AA12F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4A06-C43B-4104-95C3-A29E9C90B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152C-49D7-409C-B9FB-3E742D3AA12F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4A06-C43B-4104-95C3-A29E9C90B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152C-49D7-409C-B9FB-3E742D3AA12F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864A06-C43B-4104-95C3-A29E9C90BE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7030A0">
                <a:alpha val="49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C8152C-49D7-409C-B9FB-3E742D3AA12F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864A06-C43B-4104-95C3-A29E9C90BE4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1773238"/>
            <a:ext cx="9144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 algn="ctr"/>
            <a:r>
              <a:rPr lang="ru-RU" sz="4000" b="1">
                <a:solidFill>
                  <a:srgbClr val="FF3300"/>
                </a:solidFill>
              </a:rPr>
              <a:t>1 марта – </a:t>
            </a:r>
          </a:p>
          <a:p>
            <a:pPr indent="457200" algn="ctr"/>
            <a:r>
              <a:rPr lang="ru-RU" sz="4000" b="1">
                <a:solidFill>
                  <a:srgbClr val="FF3300"/>
                </a:solidFill>
              </a:rPr>
              <a:t>Всемирный день гражданской обороны</a:t>
            </a:r>
          </a:p>
          <a:p>
            <a:pPr indent="457200" algn="ctr"/>
            <a:r>
              <a:rPr lang="ru-RU" sz="4000" b="1">
                <a:solidFill>
                  <a:srgbClr val="FF3300"/>
                </a:solidFill>
              </a:rPr>
              <a:t> (World Civil Defence Day).</a:t>
            </a:r>
          </a:p>
          <a:p>
            <a:pPr indent="457200" eaLnBrk="0" hangingPunct="0"/>
            <a:endParaRPr lang="ru-RU" sz="4000" b="1">
              <a:solidFill>
                <a:srgbClr val="FF33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0713"/>
            <a:ext cx="7705725" cy="614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6"/>
          <p:cNvSpPr txBox="1">
            <a:spLocks noChangeArrowheads="1"/>
          </p:cNvSpPr>
          <p:nvPr/>
        </p:nvSpPr>
        <p:spPr bwMode="auto">
          <a:xfrm>
            <a:off x="214313" y="1214438"/>
            <a:ext cx="8786812" cy="1500187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shade val="25000"/>
                  <a:satMod val="250000"/>
                </a:schemeClr>
              </a:gs>
              <a:gs pos="30000">
                <a:schemeClr val="accent1">
                  <a:tint val="86000"/>
                  <a:satMod val="11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ru-RU" sz="2800" b="1" u="sng" dirty="0" smtClean="0">
                <a:solidFill>
                  <a:srgbClr val="FF00FF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Седьмой этап</a:t>
            </a:r>
            <a:r>
              <a:rPr lang="ru-RU" sz="2800" b="1" dirty="0" smtClean="0">
                <a:solidFill>
                  <a:srgbClr val="FF00FF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(август 1987 - декабрь 1991 г.) - </a:t>
            </a: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этап позитивных перемен в </a:t>
            </a:r>
            <a:r>
              <a:rPr lang="ru-RU" sz="2800" b="1" dirty="0" err="1" smtClean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военно</a:t>
            </a: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 sz="2800" b="1" dirty="0" err="1" smtClean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полити</a:t>
            </a: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-ческой ситуации, окончание "холодной" войны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42875"/>
            <a:ext cx="9144000" cy="928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Зарождение и развитие </a:t>
            </a:r>
          </a:p>
          <a:p>
            <a:pPr algn="ctr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гражданской обороны ДНР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852936"/>
            <a:ext cx="8640960" cy="4005064"/>
          </a:xfrm>
          <a:prstGeom prst="rect">
            <a:avLst/>
          </a:prstGeom>
          <a:solidFill>
            <a:srgbClr val="9933FF">
              <a:alpha val="78000"/>
            </a:srgb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indent="457200" algn="just">
              <a:buFont typeface="Times New Roman" pitchFamily="18" charset="0"/>
              <a:buNone/>
              <a:defRPr/>
            </a:pPr>
            <a:r>
              <a:rPr lang="ru-RU" sz="2400" dirty="0">
                <a:solidFill>
                  <a:srgbClr val="FFFF00"/>
                </a:solidFill>
              </a:rPr>
              <a:t>На ГО были возложены задачи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 защите населения и территорий</a:t>
            </a:r>
            <a:r>
              <a:rPr lang="ru-RU" sz="2400" dirty="0">
                <a:solidFill>
                  <a:srgbClr val="FFFF00"/>
                </a:solidFill>
              </a:rPr>
              <a:t> от стихийных бедствий, аварий, катастроф,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 мирное время. </a:t>
            </a:r>
          </a:p>
          <a:p>
            <a:pPr indent="457200" algn="just">
              <a:spcAft>
                <a:spcPts val="1200"/>
              </a:spcAft>
              <a:buFont typeface="Times New Roman" pitchFamily="18" charset="0"/>
              <a:buNone/>
              <a:defRPr/>
            </a:pPr>
            <a:r>
              <a:rPr lang="ru-RU" sz="2400" dirty="0">
                <a:solidFill>
                  <a:srgbClr val="FF99FF"/>
                </a:solidFill>
              </a:rPr>
              <a:t>15 декабря 1990 г. была образована </a:t>
            </a:r>
            <a:r>
              <a:rPr lang="ru-RU" sz="2400" dirty="0">
                <a:solidFill>
                  <a:srgbClr val="00FF00"/>
                </a:solidFill>
              </a:rPr>
              <a:t>Государственная общесоюзная система по предупреждению и действиям в чрезвычайных ситуациях</a:t>
            </a:r>
            <a:r>
              <a:rPr lang="ru-RU" sz="2400" dirty="0">
                <a:solidFill>
                  <a:srgbClr val="FFFF00"/>
                </a:solidFill>
              </a:rPr>
              <a:t>, которая включала в себя </a:t>
            </a:r>
            <a:r>
              <a:rPr lang="ru-RU" sz="2400" dirty="0">
                <a:solidFill>
                  <a:srgbClr val="00B0F0"/>
                </a:solidFill>
              </a:rPr>
              <a:t>союзную, республиканские и отраслевые (министерств и ведомств) подсистемы</a:t>
            </a:r>
            <a:r>
              <a:rPr lang="ru-RU" sz="2400" dirty="0">
                <a:solidFill>
                  <a:srgbClr val="FFFF00"/>
                </a:solidFill>
              </a:rPr>
              <a:t>.</a:t>
            </a:r>
          </a:p>
          <a:p>
            <a:pPr indent="457200" algn="just">
              <a:spcAft>
                <a:spcPts val="1200"/>
              </a:spcAft>
              <a:buFont typeface="Times New Roman" pitchFamily="18" charset="0"/>
              <a:buNone/>
              <a:defRPr/>
            </a:pPr>
            <a:r>
              <a:rPr lang="ru-RU" sz="2400" dirty="0">
                <a:solidFill>
                  <a:srgbClr val="FFFF00"/>
                </a:solidFill>
              </a:rPr>
              <a:t> Названная комиссия и система существовали до распада СССР.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285750" y="228600"/>
            <a:ext cx="8572500" cy="1343025"/>
          </a:xfrm>
          <a:prstGeom prst="rect">
            <a:avLst/>
          </a:prstGeom>
          <a:noFill/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Зарождение и развитие </a:t>
            </a:r>
          </a:p>
          <a:p>
            <a:pPr algn="ctr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гражданской обороны ДНР</a:t>
            </a:r>
          </a:p>
          <a:p>
            <a:pPr algn="ctr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51520" y="2060848"/>
            <a:ext cx="8686800" cy="4251325"/>
          </a:xfrm>
          <a:prstGeom prst="rect">
            <a:avLst/>
          </a:prstGeom>
          <a:solidFill>
            <a:srgbClr val="9933FF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indent="4572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algn="just" eaLnBrk="1" hangingPunct="1">
              <a:spcAft>
                <a:spcPts val="1800"/>
              </a:spcAft>
              <a:buClr>
                <a:srgbClr val="C6CCD4"/>
              </a:buClr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30 июля 1987 г.</a:t>
            </a:r>
            <a:r>
              <a:rPr lang="ru-RU" sz="2800" b="1" dirty="0" smtClean="0">
                <a:solidFill>
                  <a:srgbClr val="66FF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Постановлением ЦК КПСС и Совета Министров СССР № 886-213 «О мерах по коренной перестройке ГО» признано, что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ГО должна участвовать в ликвидации ЧС </a:t>
            </a:r>
            <a:r>
              <a:rPr lang="ru-RU" sz="2800" b="1" dirty="0" smtClean="0">
                <a:solidFill>
                  <a:srgbClr val="66FF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(решение принято после катастрофы на Чернобыльской АЭС). </a:t>
            </a:r>
          </a:p>
          <a:p>
            <a:pPr algn="just" eaLnBrk="1" hangingPunct="1">
              <a:spcAft>
                <a:spcPts val="1800"/>
              </a:spcAft>
              <a:buClr>
                <a:srgbClr val="C6CCD4"/>
              </a:buClr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В 1990 году</a:t>
            </a:r>
            <a:r>
              <a:rPr lang="ru-RU" sz="2800" b="1" dirty="0" smtClean="0">
                <a:solidFill>
                  <a:srgbClr val="66FF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правительство признало целесообразным образование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корпуса спасателей</a:t>
            </a:r>
            <a:r>
              <a:rPr lang="ru-RU" sz="2800" b="1" dirty="0" smtClean="0">
                <a:solidFill>
                  <a:srgbClr val="66FF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6"/>
          <p:cNvSpPr txBox="1">
            <a:spLocks noChangeArrowheads="1"/>
          </p:cNvSpPr>
          <p:nvPr/>
        </p:nvSpPr>
        <p:spPr bwMode="auto">
          <a:xfrm>
            <a:off x="285720" y="1285860"/>
            <a:ext cx="8572500" cy="2286000"/>
          </a:xfrm>
          <a:prstGeom prst="rect">
            <a:avLst/>
          </a:prstGeom>
          <a:solidFill>
            <a:schemeClr val="accent1">
              <a:alpha val="57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algn="ctr" eaLnBrk="1" hangingPunct="1">
              <a:defRPr/>
            </a:pPr>
            <a:r>
              <a:rPr lang="ru-RU" sz="2800" u="sng" dirty="0" smtClean="0">
                <a:solidFill>
                  <a:srgbClr val="FF99FF"/>
                </a:solidFill>
              </a:rPr>
              <a:t>Восьмой этап</a:t>
            </a:r>
            <a:r>
              <a:rPr lang="ru-RU" sz="2800" dirty="0" smtClean="0">
                <a:solidFill>
                  <a:srgbClr val="FF99FF"/>
                </a:solidFill>
              </a:rPr>
              <a:t> (с декабря 1991 г. по настоящее время) - </a:t>
            </a:r>
            <a:r>
              <a:rPr lang="ru-RU" sz="2800" dirty="0" smtClean="0">
                <a:solidFill>
                  <a:srgbClr val="FF0000"/>
                </a:solidFill>
              </a:rPr>
              <a:t>начался с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упразднения государственных структур СССР</a:t>
            </a:r>
            <a:r>
              <a:rPr lang="ru-RU" sz="2800" dirty="0" smtClean="0"/>
              <a:t>, </a:t>
            </a:r>
            <a:r>
              <a:rPr lang="ru-RU" sz="2800" dirty="0" smtClean="0">
                <a:solidFill>
                  <a:srgbClr val="CCECFF"/>
                </a:solidFill>
              </a:rPr>
              <a:t>образованием СНГ </a:t>
            </a:r>
            <a:r>
              <a:rPr lang="ru-RU" sz="2800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FF00"/>
                </a:solidFill>
              </a:rPr>
              <a:t>созданием </a:t>
            </a:r>
            <a:r>
              <a:rPr lang="ru-RU" sz="2800" dirty="0" smtClean="0">
                <a:solidFill>
                  <a:srgbClr val="9ED865"/>
                </a:solidFill>
              </a:rPr>
              <a:t>Единой государственной системы предупреждения и ликвидации чрезвычайных ситуаций.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42875"/>
            <a:ext cx="9144000" cy="928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Зарождение и развитие </a:t>
            </a:r>
          </a:p>
          <a:p>
            <a:pPr algn="ctr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гражданской обороны ДНР</a:t>
            </a:r>
          </a:p>
        </p:txBody>
      </p:sp>
      <p:sp>
        <p:nvSpPr>
          <p:cNvPr id="68612" name="Rectangle 1"/>
          <p:cNvSpPr>
            <a:spLocks noChangeArrowheads="1"/>
          </p:cNvSpPr>
          <p:nvPr/>
        </p:nvSpPr>
        <p:spPr bwMode="auto">
          <a:xfrm>
            <a:off x="285750" y="4214818"/>
            <a:ext cx="8572500" cy="2310526"/>
          </a:xfrm>
          <a:prstGeom prst="rect">
            <a:avLst/>
          </a:prstGeom>
          <a:solidFill>
            <a:schemeClr val="accent1">
              <a:alpha val="93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7200" algn="just" eaLnBrk="0" hangingPunct="0"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На базе войск гражданской обороны были </a:t>
            </a:r>
            <a:r>
              <a:rPr lang="ru-RU" sz="2400" dirty="0" smtClean="0">
                <a:solidFill>
                  <a:srgbClr val="FF99FF"/>
                </a:solidFill>
              </a:rPr>
              <a:t>сформированы группировки сил</a:t>
            </a:r>
            <a:r>
              <a:rPr lang="ru-RU" sz="2400" dirty="0" smtClean="0"/>
              <a:t>, </a:t>
            </a:r>
            <a:r>
              <a:rPr lang="ru-RU" sz="2400" dirty="0" smtClean="0">
                <a:solidFill>
                  <a:srgbClr val="FFFF00"/>
                </a:solidFill>
              </a:rPr>
              <a:t>заблаговременно нацеленные на возможный фронт аварийно-спасательных работ в мирное и военное время- воинские спасательные формирования.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323528" y="3573016"/>
            <a:ext cx="8572500" cy="463846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400" spc="-15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6" name="Text Box 4"/>
          <p:cNvSpPr txBox="1">
            <a:spLocks noChangeArrowheads="1"/>
          </p:cNvSpPr>
          <p:nvPr/>
        </p:nvSpPr>
        <p:spPr bwMode="auto">
          <a:xfrm>
            <a:off x="0" y="1142984"/>
            <a:ext cx="9144000" cy="1633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FF3399"/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ru-RU" sz="2400" b="1" i="1" dirty="0">
                <a:solidFill>
                  <a:srgbClr val="FF3399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Министерство </a:t>
            </a:r>
            <a:r>
              <a:rPr lang="ru-RU" sz="2400" b="1" i="1" dirty="0" smtClean="0">
                <a:solidFill>
                  <a:srgbClr val="FF3399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по </a:t>
            </a:r>
            <a:r>
              <a:rPr lang="ru-RU" sz="2400" b="1" i="1" dirty="0">
                <a:solidFill>
                  <a:srgbClr val="FF3399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делам гражданской обороны, чрезвычайным </a:t>
            </a:r>
            <a:r>
              <a:rPr lang="ru-RU" sz="2400" b="1" i="1" dirty="0" smtClean="0">
                <a:solidFill>
                  <a:srgbClr val="FF3399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ситуациям </a:t>
            </a:r>
            <a:r>
              <a:rPr lang="ru-RU" sz="2400" b="1" i="1" dirty="0">
                <a:solidFill>
                  <a:srgbClr val="FF3399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и ликвидации последствий стихийных бедствий</a:t>
            </a:r>
            <a:r>
              <a:rPr lang="ru-RU" sz="2400" b="1" dirty="0">
                <a:solidFill>
                  <a:srgbClr val="FF3399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b="1" i="1" dirty="0" smtClean="0">
                <a:solidFill>
                  <a:srgbClr val="FF3399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Донецкой Народной Республики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i="1" dirty="0" smtClean="0">
                <a:solidFill>
                  <a:srgbClr val="FF3399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организовано 26 сентября 2014 года</a:t>
            </a:r>
            <a:endParaRPr lang="ru-RU" sz="2400" b="1" dirty="0">
              <a:solidFill>
                <a:srgbClr val="FF3399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395536" y="571480"/>
            <a:ext cx="8748464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i="1" dirty="0">
                <a:solidFill>
                  <a:srgbClr val="66FF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27 декабря – День </a:t>
            </a:r>
            <a:r>
              <a:rPr lang="ru-RU" sz="2800" b="1" i="1" dirty="0" smtClean="0">
                <a:solidFill>
                  <a:srgbClr val="66FF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спасателя ДНР</a:t>
            </a:r>
            <a:endParaRPr lang="ru-RU" sz="2800" b="1" i="1" dirty="0">
              <a:solidFill>
                <a:srgbClr val="66FF66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336550" y="142852"/>
            <a:ext cx="8807450" cy="4946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1" i="1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4 октября - день </a:t>
            </a:r>
            <a:r>
              <a:rPr lang="ru-RU" sz="2600" b="1" i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гражданской </a:t>
            </a:r>
            <a:r>
              <a:rPr lang="ru-RU" sz="2600" b="1" i="1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обороны ДНР</a:t>
            </a:r>
            <a:endParaRPr lang="ru-RU" sz="2600" b="1" i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Рисунок 6" descr="день-спасателя-13-960x4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928934"/>
            <a:ext cx="7237708" cy="39290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5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25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25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25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9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9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9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9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9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9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9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9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109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257676" cy="3652055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Кострубицкий</a:t>
            </a:r>
            <a:r>
              <a:rPr lang="ru-RU" b="1" dirty="0" smtClean="0"/>
              <a:t> Алексей Александрович 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(род. 24 августа 1978) — генерал-лейтенант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214290"/>
            <a:ext cx="750099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Министр МЧС Донецкой Народной Республики. </a:t>
            </a:r>
            <a:endParaRPr lang="ru-RU" sz="3600" dirty="0"/>
          </a:p>
        </p:txBody>
      </p:sp>
      <p:pic>
        <p:nvPicPr>
          <p:cNvPr id="10" name="Содержимое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40968"/>
            <a:ext cx="4749724" cy="3168028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672480" y="332657"/>
            <a:ext cx="7803360" cy="1080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68" rIns="0" bIns="0" anchor="ctr"/>
          <a:lstStyle/>
          <a:p>
            <a:pPr algn="ctr">
              <a:lnSpc>
                <a:spcPct val="93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4000" b="1" dirty="0" err="1">
                <a:solidFill>
                  <a:srgbClr val="333333"/>
                </a:solidFill>
                <a:latin typeface="Arial" charset="0"/>
              </a:rPr>
              <a:t>Женевские</a:t>
            </a:r>
            <a:r>
              <a:rPr lang="en-US" sz="4000" b="1" dirty="0">
                <a:solidFill>
                  <a:srgbClr val="333333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Arial" charset="0"/>
              </a:rPr>
              <a:t>конвенции</a:t>
            </a:r>
            <a:r>
              <a:rPr lang="en-US" sz="4000" b="1" dirty="0">
                <a:solidFill>
                  <a:srgbClr val="333333"/>
                </a:solidFill>
                <a:latin typeface="Arial" charset="0"/>
              </a:rPr>
              <a:t> </a:t>
            </a:r>
            <a:br>
              <a:rPr lang="en-US" sz="4000" b="1" dirty="0">
                <a:solidFill>
                  <a:srgbClr val="333333"/>
                </a:solidFill>
                <a:latin typeface="Arial" charset="0"/>
              </a:rPr>
            </a:br>
            <a:r>
              <a:rPr lang="en-US" sz="4000" b="1" dirty="0" err="1">
                <a:solidFill>
                  <a:srgbClr val="333333"/>
                </a:solidFill>
                <a:latin typeface="Arial" charset="0"/>
              </a:rPr>
              <a:t>от</a:t>
            </a:r>
            <a:r>
              <a:rPr lang="en-US" sz="4000" b="1" dirty="0">
                <a:solidFill>
                  <a:srgbClr val="333333"/>
                </a:solidFill>
                <a:latin typeface="Arial" charset="0"/>
              </a:rPr>
              <a:t> 12 </a:t>
            </a:r>
            <a:r>
              <a:rPr lang="en-US" sz="4000" b="1" dirty="0" err="1">
                <a:solidFill>
                  <a:srgbClr val="333333"/>
                </a:solidFill>
                <a:latin typeface="Arial" charset="0"/>
              </a:rPr>
              <a:t>августа</a:t>
            </a:r>
            <a:r>
              <a:rPr lang="en-US" sz="4000" b="1" dirty="0">
                <a:solidFill>
                  <a:srgbClr val="333333"/>
                </a:solidFill>
                <a:latin typeface="Arial" charset="0"/>
              </a:rPr>
              <a:t> 1949 </a:t>
            </a:r>
            <a:r>
              <a:rPr lang="en-US" sz="4000" b="1" dirty="0" err="1">
                <a:solidFill>
                  <a:srgbClr val="333333"/>
                </a:solidFill>
                <a:latin typeface="Arial" charset="0"/>
              </a:rPr>
              <a:t>года</a:t>
            </a:r>
            <a:endParaRPr lang="en-US" sz="4000" b="1" dirty="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323528" y="1628800"/>
            <a:ext cx="8820472" cy="324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7634" rIns="0" bIns="0"/>
          <a:lstStyle/>
          <a:p>
            <a:pPr marL="383046" indent="-288004">
              <a:lnSpc>
                <a:spcPct val="93000"/>
              </a:lnSpc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383046" algn="l"/>
                <a:tab pos="789132" algn="l"/>
                <a:tab pos="1196658" algn="l"/>
                <a:tab pos="1604184" algn="l"/>
                <a:tab pos="2011710" algn="l"/>
                <a:tab pos="2419236" algn="l"/>
                <a:tab pos="2826762" algn="l"/>
                <a:tab pos="3234288" algn="l"/>
                <a:tab pos="3641814" algn="l"/>
                <a:tab pos="4049340" algn="l"/>
                <a:tab pos="4456866" algn="l"/>
                <a:tab pos="4864392" algn="l"/>
                <a:tab pos="5271918" algn="l"/>
                <a:tab pos="5679444" algn="l"/>
                <a:tab pos="6086970" algn="l"/>
                <a:tab pos="6494496" algn="l"/>
                <a:tab pos="6902022" algn="l"/>
                <a:tab pos="7309548" algn="l"/>
                <a:tab pos="7717074" algn="l"/>
                <a:tab pos="8124600" algn="l"/>
                <a:tab pos="8532126" algn="l"/>
              </a:tabLst>
            </a:pPr>
            <a:r>
              <a:rPr lang="en-US" sz="2600" dirty="0" err="1">
                <a:solidFill>
                  <a:srgbClr val="000000"/>
                </a:solidFill>
                <a:latin typeface="Arial" charset="0"/>
              </a:rPr>
              <a:t>Женевские</a:t>
            </a:r>
            <a:r>
              <a:rPr lang="en-US" sz="2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</a:rPr>
              <a:t>конвенции</a:t>
            </a:r>
            <a:r>
              <a:rPr lang="en-US" sz="2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</a:rPr>
              <a:t>от</a:t>
            </a:r>
            <a:r>
              <a:rPr lang="en-US" sz="2600" dirty="0">
                <a:solidFill>
                  <a:srgbClr val="000000"/>
                </a:solidFill>
                <a:latin typeface="Arial" charset="0"/>
              </a:rPr>
              <a:t> 12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</a:rPr>
              <a:t>августа</a:t>
            </a:r>
            <a:r>
              <a:rPr lang="en-US" sz="2600" dirty="0">
                <a:solidFill>
                  <a:srgbClr val="000000"/>
                </a:solidFill>
                <a:latin typeface="Arial" charset="0"/>
              </a:rPr>
              <a:t> 1949 г. -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</a:rPr>
              <a:t>международно-правовые</a:t>
            </a:r>
            <a:r>
              <a:rPr lang="en-US" sz="2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</a:rPr>
              <a:t>соглашения</a:t>
            </a:r>
            <a:r>
              <a:rPr lang="en-US" sz="2600" dirty="0">
                <a:solidFill>
                  <a:srgbClr val="000000"/>
                </a:solidFill>
                <a:latin typeface="Arial" charset="0"/>
              </a:rPr>
              <a:t> о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</a:rPr>
              <a:t>защите</a:t>
            </a:r>
            <a:r>
              <a:rPr lang="en-US" sz="2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</a:rPr>
              <a:t>жертв</a:t>
            </a:r>
            <a:r>
              <a:rPr lang="en-US" sz="2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</a:rPr>
              <a:t>войны</a:t>
            </a:r>
            <a:r>
              <a:rPr lang="en-US" sz="2600" dirty="0">
                <a:solidFill>
                  <a:srgbClr val="000000"/>
                </a:solidFill>
                <a:latin typeface="Arial" charset="0"/>
              </a:rPr>
              <a:t> –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</a:rPr>
              <a:t>являются</a:t>
            </a:r>
            <a:r>
              <a:rPr lang="en-US" sz="2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</a:rPr>
              <a:t>основой</a:t>
            </a:r>
            <a:r>
              <a:rPr lang="en-US" sz="2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</a:rPr>
              <a:t>международного</a:t>
            </a:r>
            <a:r>
              <a:rPr lang="en-US" sz="2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</a:rPr>
              <a:t>гуманитарного</a:t>
            </a:r>
            <a:r>
              <a:rPr lang="en-US" sz="2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</a:rPr>
              <a:t>права</a:t>
            </a:r>
            <a:r>
              <a:rPr lang="en-US" sz="26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383046" indent="-288004">
              <a:lnSpc>
                <a:spcPct val="93000"/>
              </a:lnSpc>
              <a:buSzPct val="45000"/>
              <a:tabLst>
                <a:tab pos="383046" algn="l"/>
                <a:tab pos="789132" algn="l"/>
                <a:tab pos="1196658" algn="l"/>
                <a:tab pos="1604184" algn="l"/>
                <a:tab pos="2011710" algn="l"/>
                <a:tab pos="2419236" algn="l"/>
                <a:tab pos="2826762" algn="l"/>
                <a:tab pos="3234288" algn="l"/>
                <a:tab pos="3641814" algn="l"/>
                <a:tab pos="4049340" algn="l"/>
                <a:tab pos="4456866" algn="l"/>
                <a:tab pos="4864392" algn="l"/>
                <a:tab pos="5271918" algn="l"/>
                <a:tab pos="5679444" algn="l"/>
                <a:tab pos="6086970" algn="l"/>
                <a:tab pos="6494496" algn="l"/>
                <a:tab pos="6902022" algn="l"/>
                <a:tab pos="7309548" algn="l"/>
                <a:tab pos="7717074" algn="l"/>
                <a:tab pos="8124600" algn="l"/>
                <a:tab pos="8532126" algn="l"/>
              </a:tabLst>
            </a:pPr>
            <a:endParaRPr lang="en-US" sz="500" dirty="0">
              <a:solidFill>
                <a:srgbClr val="000000"/>
              </a:solidFill>
              <a:latin typeface="Arial" charset="0"/>
            </a:endParaRPr>
          </a:p>
          <a:p>
            <a:pPr marL="383046" indent="-288004">
              <a:lnSpc>
                <a:spcPct val="93000"/>
              </a:lnSpc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383046" algn="l"/>
                <a:tab pos="789132" algn="l"/>
                <a:tab pos="1196658" algn="l"/>
                <a:tab pos="1604184" algn="l"/>
                <a:tab pos="2011710" algn="l"/>
                <a:tab pos="2419236" algn="l"/>
                <a:tab pos="2826762" algn="l"/>
                <a:tab pos="3234288" algn="l"/>
                <a:tab pos="3641814" algn="l"/>
                <a:tab pos="4049340" algn="l"/>
                <a:tab pos="4456866" algn="l"/>
                <a:tab pos="4864392" algn="l"/>
                <a:tab pos="5271918" algn="l"/>
                <a:tab pos="5679444" algn="l"/>
                <a:tab pos="6086970" algn="l"/>
                <a:tab pos="6494496" algn="l"/>
                <a:tab pos="6902022" algn="l"/>
                <a:tab pos="7309548" algn="l"/>
                <a:tab pos="7717074" algn="l"/>
                <a:tab pos="8124600" algn="l"/>
                <a:tab pos="8532126" algn="l"/>
              </a:tabLst>
            </a:pPr>
            <a:r>
              <a:rPr lang="en-US" sz="2600" dirty="0" err="1">
                <a:solidFill>
                  <a:srgbClr val="000000"/>
                </a:solidFill>
                <a:latin typeface="Arial" charset="0"/>
              </a:rPr>
              <a:t>Конвенции</a:t>
            </a:r>
            <a:r>
              <a:rPr lang="en-US" sz="2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</a:rPr>
              <a:t>приняты</a:t>
            </a:r>
            <a:r>
              <a:rPr lang="en-US" sz="2600" dirty="0">
                <a:solidFill>
                  <a:srgbClr val="000000"/>
                </a:solidFill>
                <a:latin typeface="Arial" charset="0"/>
              </a:rPr>
              <a:t> 12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</a:rPr>
              <a:t>августа</a:t>
            </a:r>
            <a:r>
              <a:rPr lang="en-US" sz="2600" dirty="0">
                <a:solidFill>
                  <a:srgbClr val="000000"/>
                </a:solidFill>
                <a:latin typeface="Arial" charset="0"/>
              </a:rPr>
              <a:t> 1949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</a:rPr>
              <a:t>года</a:t>
            </a:r>
            <a:r>
              <a:rPr lang="en-US" sz="2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</a:rPr>
              <a:t>на</a:t>
            </a:r>
            <a:r>
              <a:rPr lang="en-US" sz="2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</a:rPr>
              <a:t>Дипломатической</a:t>
            </a:r>
            <a:r>
              <a:rPr lang="en-US" sz="2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</a:rPr>
              <a:t>конференции</a:t>
            </a:r>
            <a:r>
              <a:rPr lang="en-US" sz="2600" dirty="0">
                <a:solidFill>
                  <a:srgbClr val="000000"/>
                </a:solidFill>
                <a:latin typeface="Arial" charset="0"/>
              </a:rPr>
              <a:t> и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</a:rPr>
              <a:t>вступили</a:t>
            </a:r>
            <a:r>
              <a:rPr lang="en-US" sz="2600" dirty="0">
                <a:solidFill>
                  <a:srgbClr val="000000"/>
                </a:solidFill>
                <a:latin typeface="Arial" charset="0"/>
              </a:rPr>
              <a:t> в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</a:rPr>
              <a:t>силу</a:t>
            </a:r>
            <a:endParaRPr lang="en-US" sz="2600" dirty="0">
              <a:solidFill>
                <a:srgbClr val="000000"/>
              </a:solidFill>
              <a:latin typeface="Arial" charset="0"/>
            </a:endParaRPr>
          </a:p>
          <a:p>
            <a:pPr marL="382588" indent="-28575">
              <a:lnSpc>
                <a:spcPct val="93000"/>
              </a:lnSpc>
              <a:buClr>
                <a:srgbClr val="0E594D"/>
              </a:buClr>
              <a:buSzPct val="45000"/>
              <a:tabLst>
                <a:tab pos="383046" algn="l"/>
                <a:tab pos="789132" algn="l"/>
                <a:tab pos="1196658" algn="l"/>
                <a:tab pos="1604184" algn="l"/>
                <a:tab pos="2011710" algn="l"/>
                <a:tab pos="2419236" algn="l"/>
                <a:tab pos="2826762" algn="l"/>
                <a:tab pos="3234288" algn="l"/>
                <a:tab pos="3641814" algn="l"/>
                <a:tab pos="4049340" algn="l"/>
                <a:tab pos="4456866" algn="l"/>
                <a:tab pos="4864392" algn="l"/>
                <a:tab pos="5271918" algn="l"/>
                <a:tab pos="5679444" algn="l"/>
                <a:tab pos="6086970" algn="l"/>
                <a:tab pos="6494496" algn="l"/>
                <a:tab pos="6902022" algn="l"/>
                <a:tab pos="7309548" algn="l"/>
                <a:tab pos="7717074" algn="l"/>
                <a:tab pos="8124600" algn="l"/>
                <a:tab pos="8532126" algn="l"/>
              </a:tabLst>
            </a:pPr>
            <a:r>
              <a:rPr lang="en-US" sz="2600" dirty="0">
                <a:solidFill>
                  <a:srgbClr val="000000"/>
                </a:solidFill>
                <a:latin typeface="Arial" charset="0"/>
              </a:rPr>
              <a:t>21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</a:rPr>
              <a:t>октября</a:t>
            </a:r>
            <a:r>
              <a:rPr lang="en-US" sz="2600" dirty="0">
                <a:solidFill>
                  <a:srgbClr val="000000"/>
                </a:solidFill>
                <a:latin typeface="Arial" charset="0"/>
              </a:rPr>
              <a:t> 1950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</a:rPr>
              <a:t>года</a:t>
            </a:r>
            <a:r>
              <a:rPr lang="en-US" sz="2600" dirty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/>
          <a:srcRect r="13950"/>
          <a:stretch>
            <a:fillRect/>
          </a:stretch>
        </p:blipFill>
        <p:spPr bwMode="auto">
          <a:xfrm>
            <a:off x="4427984" y="4005064"/>
            <a:ext cx="4032448" cy="28529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437112"/>
            <a:ext cx="2828160" cy="2101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504053"/>
            <a:ext cx="7809120" cy="1146360"/>
          </a:xfrm>
        </p:spPr>
        <p:txBody>
          <a:bodyPr lIns="82945" tIns="32002" rIns="82945" bIns="41473">
            <a:normAutofit fontScale="90000"/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3600" b="1" dirty="0" err="1" smtClean="0"/>
              <a:t>Основные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положения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Женевских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конвенций</a:t>
            </a:r>
            <a:r>
              <a:rPr lang="en-US" sz="3600" b="1" dirty="0" smtClean="0"/>
              <a:t> 1949 г.: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51520" y="1700809"/>
            <a:ext cx="8565600" cy="4503364"/>
          </a:xfrm>
        </p:spPr>
        <p:txBody>
          <a:bodyPr lIns="82945" tIns="16001" rIns="82945" bIns="41473">
            <a:noAutofit/>
          </a:bodyPr>
          <a:lstStyle/>
          <a:p>
            <a:pPr marL="383046" indent="-288004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383046" algn="l"/>
                <a:tab pos="478087" algn="l"/>
                <a:tab pos="885614" algn="l"/>
                <a:tab pos="1293139" algn="l"/>
                <a:tab pos="1700666" algn="l"/>
                <a:tab pos="2108191" algn="l"/>
                <a:tab pos="2515718" algn="l"/>
                <a:tab pos="2923243" algn="l"/>
                <a:tab pos="3330770" algn="l"/>
                <a:tab pos="3738295" algn="l"/>
                <a:tab pos="4145822" algn="l"/>
                <a:tab pos="4553347" algn="l"/>
                <a:tab pos="4960874" algn="l"/>
                <a:tab pos="5368399" algn="l"/>
                <a:tab pos="5775926" algn="l"/>
                <a:tab pos="6183451" algn="l"/>
                <a:tab pos="6590978" algn="l"/>
                <a:tab pos="6998503" algn="l"/>
                <a:tab pos="7406030" algn="l"/>
                <a:tab pos="7813555" algn="l"/>
                <a:tab pos="8221082" algn="l"/>
              </a:tabLst>
            </a:pPr>
            <a:r>
              <a:rPr lang="en-US" sz="2200" dirty="0" err="1" smtClean="0"/>
              <a:t>Взятые</a:t>
            </a:r>
            <a:r>
              <a:rPr lang="en-US" sz="2200" dirty="0" smtClean="0"/>
              <a:t> в </a:t>
            </a:r>
            <a:r>
              <a:rPr lang="en-US" sz="2200" dirty="0" err="1" smtClean="0"/>
              <a:t>плен</a:t>
            </a:r>
            <a:r>
              <a:rPr lang="en-US" sz="2200" dirty="0" smtClean="0"/>
              <a:t> </a:t>
            </a:r>
            <a:r>
              <a:rPr lang="en-US" sz="2200" dirty="0" err="1" smtClean="0"/>
              <a:t>участники</a:t>
            </a:r>
            <a:r>
              <a:rPr lang="en-US" sz="2200" dirty="0" smtClean="0"/>
              <a:t> </a:t>
            </a:r>
            <a:r>
              <a:rPr lang="en-US" sz="2200" dirty="0" err="1" smtClean="0"/>
              <a:t>военных</a:t>
            </a:r>
            <a:r>
              <a:rPr lang="en-US" sz="2200" dirty="0" smtClean="0"/>
              <a:t> </a:t>
            </a:r>
            <a:r>
              <a:rPr lang="en-US" sz="2200" dirty="0" err="1" smtClean="0"/>
              <a:t>действий</a:t>
            </a:r>
            <a:r>
              <a:rPr lang="en-US" sz="2200" dirty="0" smtClean="0"/>
              <a:t> и </a:t>
            </a:r>
            <a:r>
              <a:rPr lang="en-US" sz="2200" dirty="0" err="1" smtClean="0"/>
              <a:t>гражданские</a:t>
            </a:r>
            <a:r>
              <a:rPr lang="en-US" sz="2200" dirty="0" smtClean="0"/>
              <a:t> </a:t>
            </a:r>
            <a:r>
              <a:rPr lang="en-US" sz="2200" dirty="0" err="1" smtClean="0"/>
              <a:t>лица</a:t>
            </a:r>
            <a:r>
              <a:rPr lang="en-US" sz="2200" dirty="0" smtClean="0"/>
              <a:t>, </a:t>
            </a:r>
            <a:r>
              <a:rPr lang="en-US" sz="2200" dirty="0" err="1" smtClean="0"/>
              <a:t>находящиеся</a:t>
            </a:r>
            <a:r>
              <a:rPr lang="en-US" sz="2200" dirty="0" smtClean="0"/>
              <a:t> </a:t>
            </a:r>
            <a:r>
              <a:rPr lang="en-US" sz="2200" dirty="0" err="1" smtClean="0"/>
              <a:t>во</a:t>
            </a:r>
            <a:r>
              <a:rPr lang="en-US" sz="2200" dirty="0" smtClean="0"/>
              <a:t> </a:t>
            </a:r>
            <a:r>
              <a:rPr lang="en-US" sz="2200" dirty="0" err="1" smtClean="0"/>
              <a:t>власти</a:t>
            </a:r>
            <a:r>
              <a:rPr lang="en-US" sz="2200" dirty="0" smtClean="0"/>
              <a:t> </a:t>
            </a:r>
            <a:r>
              <a:rPr lang="en-US" sz="2200" dirty="0" err="1" smtClean="0"/>
              <a:t>противника</a:t>
            </a:r>
            <a:r>
              <a:rPr lang="en-US" sz="2200" dirty="0" smtClean="0"/>
              <a:t>, </a:t>
            </a:r>
            <a:r>
              <a:rPr lang="en-US" sz="2200" dirty="0" err="1" smtClean="0"/>
              <a:t>имеют</a:t>
            </a:r>
            <a:r>
              <a:rPr lang="en-US" sz="2200" dirty="0" smtClean="0"/>
              <a:t> </a:t>
            </a:r>
            <a:r>
              <a:rPr lang="en-US" sz="2200" dirty="0" err="1" smtClean="0"/>
              <a:t>право</a:t>
            </a:r>
            <a:r>
              <a:rPr lang="en-US" sz="2200" dirty="0" smtClean="0"/>
              <a:t> </a:t>
            </a:r>
            <a:r>
              <a:rPr lang="en-US" sz="2200" dirty="0" err="1" smtClean="0"/>
              <a:t>на</a:t>
            </a:r>
            <a:r>
              <a:rPr lang="en-US" sz="2200" dirty="0" smtClean="0"/>
              <a:t> </a:t>
            </a:r>
            <a:r>
              <a:rPr lang="en-US" sz="2200" dirty="0" err="1" smtClean="0"/>
              <a:t>сохранение</a:t>
            </a:r>
            <a:r>
              <a:rPr lang="en-US" sz="2200" dirty="0" smtClean="0"/>
              <a:t> </a:t>
            </a:r>
            <a:r>
              <a:rPr lang="en-US" sz="2200" dirty="0" err="1" smtClean="0"/>
              <a:t>жизни</a:t>
            </a:r>
            <a:r>
              <a:rPr lang="en-US" sz="2200" dirty="0" smtClean="0"/>
              <a:t>, </a:t>
            </a:r>
            <a:r>
              <a:rPr lang="en-US" sz="2200" dirty="0" err="1" smtClean="0"/>
              <a:t>уважение</a:t>
            </a:r>
            <a:r>
              <a:rPr lang="en-US" sz="2200" dirty="0" smtClean="0"/>
              <a:t> </a:t>
            </a:r>
            <a:r>
              <a:rPr lang="en-US" sz="2200" dirty="0" err="1" smtClean="0"/>
              <a:t>их</a:t>
            </a:r>
            <a:r>
              <a:rPr lang="en-US" sz="2200" dirty="0" smtClean="0"/>
              <a:t> </a:t>
            </a:r>
            <a:r>
              <a:rPr lang="en-US" sz="2200" dirty="0" err="1" smtClean="0"/>
              <a:t>достоинства</a:t>
            </a:r>
            <a:r>
              <a:rPr lang="en-US" sz="2200" dirty="0" smtClean="0"/>
              <a:t>, </a:t>
            </a:r>
            <a:r>
              <a:rPr lang="en-US" sz="2200" dirty="0" err="1" smtClean="0"/>
              <a:t>личных</a:t>
            </a:r>
            <a:r>
              <a:rPr lang="en-US" sz="2200" dirty="0" smtClean="0"/>
              <a:t> </a:t>
            </a:r>
            <a:r>
              <a:rPr lang="en-US" sz="2200" dirty="0" err="1" smtClean="0"/>
              <a:t>прав</a:t>
            </a:r>
            <a:r>
              <a:rPr lang="en-US" sz="2200" dirty="0" smtClean="0"/>
              <a:t> и </a:t>
            </a:r>
            <a:r>
              <a:rPr lang="en-US" sz="2200" dirty="0" err="1" smtClean="0"/>
              <a:t>убеждений</a:t>
            </a:r>
            <a:r>
              <a:rPr lang="en-US" sz="2200" dirty="0" smtClean="0"/>
              <a:t>.</a:t>
            </a:r>
          </a:p>
          <a:p>
            <a:pPr marL="383046" indent="-288004">
              <a:buClrTx/>
              <a:buSzPct val="45000"/>
              <a:buNone/>
              <a:tabLst>
                <a:tab pos="383046" algn="l"/>
                <a:tab pos="478087" algn="l"/>
                <a:tab pos="885614" algn="l"/>
                <a:tab pos="1293139" algn="l"/>
                <a:tab pos="1700666" algn="l"/>
                <a:tab pos="2108191" algn="l"/>
                <a:tab pos="2515718" algn="l"/>
                <a:tab pos="2923243" algn="l"/>
                <a:tab pos="3330770" algn="l"/>
                <a:tab pos="3738295" algn="l"/>
                <a:tab pos="4145822" algn="l"/>
                <a:tab pos="4553347" algn="l"/>
                <a:tab pos="4960874" algn="l"/>
                <a:tab pos="5368399" algn="l"/>
                <a:tab pos="5775926" algn="l"/>
                <a:tab pos="6183451" algn="l"/>
                <a:tab pos="6590978" algn="l"/>
                <a:tab pos="6998503" algn="l"/>
                <a:tab pos="7406030" algn="l"/>
                <a:tab pos="7813555" algn="l"/>
                <a:tab pos="8221082" algn="l"/>
              </a:tabLst>
            </a:pPr>
            <a:endParaRPr lang="en-US" sz="500" dirty="0" smtClean="0"/>
          </a:p>
          <a:p>
            <a:pPr marL="383046" indent="-288004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383046" algn="l"/>
                <a:tab pos="478087" algn="l"/>
                <a:tab pos="885614" algn="l"/>
                <a:tab pos="1293139" algn="l"/>
                <a:tab pos="1700666" algn="l"/>
                <a:tab pos="2108191" algn="l"/>
                <a:tab pos="2515718" algn="l"/>
                <a:tab pos="2923243" algn="l"/>
                <a:tab pos="3330770" algn="l"/>
                <a:tab pos="3738295" algn="l"/>
                <a:tab pos="4145822" algn="l"/>
                <a:tab pos="4553347" algn="l"/>
                <a:tab pos="4960874" algn="l"/>
                <a:tab pos="5368399" algn="l"/>
                <a:tab pos="5775926" algn="l"/>
                <a:tab pos="6183451" algn="l"/>
                <a:tab pos="6590978" algn="l"/>
                <a:tab pos="6998503" algn="l"/>
                <a:tab pos="7406030" algn="l"/>
                <a:tab pos="7813555" algn="l"/>
                <a:tab pos="8221082" algn="l"/>
              </a:tabLst>
            </a:pPr>
            <a:r>
              <a:rPr lang="en-US" sz="2200" dirty="0" err="1" smtClean="0"/>
              <a:t>Они</a:t>
            </a:r>
            <a:r>
              <a:rPr lang="en-US" sz="2200" dirty="0" smtClean="0"/>
              <a:t> </a:t>
            </a:r>
            <a:r>
              <a:rPr lang="en-US" sz="2200" dirty="0" err="1" smtClean="0"/>
              <a:t>должны</a:t>
            </a:r>
            <a:r>
              <a:rPr lang="en-US" sz="2200" dirty="0" smtClean="0"/>
              <a:t> </a:t>
            </a:r>
            <a:r>
              <a:rPr lang="en-US" sz="2200" dirty="0" err="1" smtClean="0"/>
              <a:t>быть</a:t>
            </a:r>
            <a:r>
              <a:rPr lang="en-US" sz="2200" dirty="0" smtClean="0"/>
              <a:t> </a:t>
            </a:r>
            <a:r>
              <a:rPr lang="en-US" sz="2200" dirty="0" err="1" smtClean="0"/>
              <a:t>защищены</a:t>
            </a:r>
            <a:r>
              <a:rPr lang="en-US" sz="2200" dirty="0" smtClean="0"/>
              <a:t> </a:t>
            </a:r>
            <a:r>
              <a:rPr lang="en-US" sz="2200" dirty="0" err="1" smtClean="0"/>
              <a:t>от</a:t>
            </a:r>
            <a:r>
              <a:rPr lang="en-US" sz="2200" dirty="0" smtClean="0"/>
              <a:t> </a:t>
            </a:r>
            <a:r>
              <a:rPr lang="en-US" sz="2200" dirty="0" err="1" smtClean="0"/>
              <a:t>любых</a:t>
            </a:r>
            <a:r>
              <a:rPr lang="en-US" sz="2200" dirty="0" smtClean="0"/>
              <a:t> </a:t>
            </a:r>
            <a:r>
              <a:rPr lang="en-US" sz="2200" dirty="0" err="1" smtClean="0"/>
              <a:t>насильственных</a:t>
            </a:r>
            <a:r>
              <a:rPr lang="en-US" sz="2200" dirty="0" smtClean="0"/>
              <a:t> </a:t>
            </a:r>
            <a:r>
              <a:rPr lang="en-US" sz="2200" dirty="0" err="1" smtClean="0"/>
              <a:t>действий</a:t>
            </a:r>
            <a:r>
              <a:rPr lang="en-US" sz="2200" dirty="0" smtClean="0"/>
              <a:t> и </a:t>
            </a:r>
            <a:r>
              <a:rPr lang="en-US" sz="2200" dirty="0" err="1" smtClean="0"/>
              <a:t>репрессалий</a:t>
            </a:r>
            <a:r>
              <a:rPr lang="en-US" sz="2200" dirty="0" smtClean="0"/>
              <a:t>.</a:t>
            </a:r>
          </a:p>
          <a:p>
            <a:pPr marL="383046" indent="-288004">
              <a:buClrTx/>
              <a:buSzPct val="45000"/>
              <a:buNone/>
              <a:tabLst>
                <a:tab pos="383046" algn="l"/>
                <a:tab pos="478087" algn="l"/>
                <a:tab pos="885614" algn="l"/>
                <a:tab pos="1293139" algn="l"/>
                <a:tab pos="1700666" algn="l"/>
                <a:tab pos="2108191" algn="l"/>
                <a:tab pos="2515718" algn="l"/>
                <a:tab pos="2923243" algn="l"/>
                <a:tab pos="3330770" algn="l"/>
                <a:tab pos="3738295" algn="l"/>
                <a:tab pos="4145822" algn="l"/>
                <a:tab pos="4553347" algn="l"/>
                <a:tab pos="4960874" algn="l"/>
                <a:tab pos="5368399" algn="l"/>
                <a:tab pos="5775926" algn="l"/>
                <a:tab pos="6183451" algn="l"/>
                <a:tab pos="6590978" algn="l"/>
                <a:tab pos="6998503" algn="l"/>
                <a:tab pos="7406030" algn="l"/>
                <a:tab pos="7813555" algn="l"/>
                <a:tab pos="8221082" algn="l"/>
              </a:tabLst>
            </a:pPr>
            <a:endParaRPr lang="en-US" sz="500" dirty="0" smtClean="0"/>
          </a:p>
          <a:p>
            <a:pPr marL="383046" indent="-288004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383046" algn="l"/>
                <a:tab pos="478087" algn="l"/>
                <a:tab pos="885614" algn="l"/>
                <a:tab pos="1293139" algn="l"/>
                <a:tab pos="1700666" algn="l"/>
                <a:tab pos="2108191" algn="l"/>
                <a:tab pos="2515718" algn="l"/>
                <a:tab pos="2923243" algn="l"/>
                <a:tab pos="3330770" algn="l"/>
                <a:tab pos="3738295" algn="l"/>
                <a:tab pos="4145822" algn="l"/>
                <a:tab pos="4553347" algn="l"/>
                <a:tab pos="4960874" algn="l"/>
                <a:tab pos="5368399" algn="l"/>
                <a:tab pos="5775926" algn="l"/>
                <a:tab pos="6183451" algn="l"/>
                <a:tab pos="6590978" algn="l"/>
                <a:tab pos="6998503" algn="l"/>
                <a:tab pos="7406030" algn="l"/>
                <a:tab pos="7813555" algn="l"/>
                <a:tab pos="8221082" algn="l"/>
              </a:tabLst>
            </a:pPr>
            <a:r>
              <a:rPr lang="en-US" sz="2200" dirty="0" err="1" smtClean="0"/>
              <a:t>Они</a:t>
            </a:r>
            <a:r>
              <a:rPr lang="en-US" sz="2200" dirty="0" smtClean="0"/>
              <a:t> </a:t>
            </a:r>
            <a:r>
              <a:rPr lang="en-US" sz="2200" dirty="0" err="1" smtClean="0"/>
              <a:t>имеют</a:t>
            </a:r>
            <a:r>
              <a:rPr lang="en-US" sz="2200" dirty="0" smtClean="0"/>
              <a:t> </a:t>
            </a:r>
            <a:r>
              <a:rPr lang="en-US" sz="2200" dirty="0" err="1" smtClean="0"/>
              <a:t>право</a:t>
            </a:r>
            <a:r>
              <a:rPr lang="en-US" sz="2200" dirty="0" smtClean="0"/>
              <a:t> </a:t>
            </a:r>
            <a:r>
              <a:rPr lang="en-US" sz="2200" dirty="0" err="1" smtClean="0"/>
              <a:t>на</a:t>
            </a:r>
            <a:r>
              <a:rPr lang="en-US" sz="2200" dirty="0" smtClean="0"/>
              <a:t> </a:t>
            </a:r>
            <a:r>
              <a:rPr lang="en-US" sz="2200" dirty="0" err="1" smtClean="0"/>
              <a:t>переписку</a:t>
            </a:r>
            <a:r>
              <a:rPr lang="en-US" sz="2200" dirty="0" smtClean="0"/>
              <a:t> </a:t>
            </a:r>
            <a:r>
              <a:rPr lang="en-US" sz="2200" dirty="0" err="1" smtClean="0"/>
              <a:t>со</a:t>
            </a:r>
            <a:r>
              <a:rPr lang="en-US" sz="2200" dirty="0" smtClean="0"/>
              <a:t> </a:t>
            </a:r>
            <a:r>
              <a:rPr lang="en-US" sz="2200" dirty="0" err="1" smtClean="0"/>
              <a:t>своими</a:t>
            </a:r>
            <a:r>
              <a:rPr lang="en-US" sz="2200" dirty="0" smtClean="0"/>
              <a:t> </a:t>
            </a:r>
            <a:r>
              <a:rPr lang="en-US" sz="2200" dirty="0" err="1" smtClean="0"/>
              <a:t>семьями</a:t>
            </a:r>
            <a:r>
              <a:rPr lang="en-US" sz="2200" dirty="0" smtClean="0"/>
              <a:t> и </a:t>
            </a:r>
            <a:r>
              <a:rPr lang="en-US" sz="2200" dirty="0" err="1" smtClean="0"/>
              <a:t>на</a:t>
            </a:r>
            <a:r>
              <a:rPr lang="en-US" sz="2200" dirty="0" smtClean="0"/>
              <a:t> </a:t>
            </a:r>
            <a:r>
              <a:rPr lang="en-US" sz="2200" dirty="0" err="1" smtClean="0"/>
              <a:t>получение</a:t>
            </a:r>
            <a:r>
              <a:rPr lang="en-US" sz="2200" dirty="0" smtClean="0"/>
              <a:t> </a:t>
            </a:r>
            <a:r>
              <a:rPr lang="en-US" sz="2200" dirty="0" err="1" smtClean="0"/>
              <a:t>помощи</a:t>
            </a:r>
            <a:r>
              <a:rPr lang="en-US" sz="2200" dirty="0" smtClean="0"/>
              <a:t>.</a:t>
            </a:r>
          </a:p>
          <a:p>
            <a:pPr marL="383046" indent="-288004">
              <a:buClrTx/>
              <a:buSzPct val="45000"/>
              <a:buNone/>
              <a:tabLst>
                <a:tab pos="383046" algn="l"/>
                <a:tab pos="478087" algn="l"/>
                <a:tab pos="885614" algn="l"/>
                <a:tab pos="1293139" algn="l"/>
                <a:tab pos="1700666" algn="l"/>
                <a:tab pos="2108191" algn="l"/>
                <a:tab pos="2515718" algn="l"/>
                <a:tab pos="2923243" algn="l"/>
                <a:tab pos="3330770" algn="l"/>
                <a:tab pos="3738295" algn="l"/>
                <a:tab pos="4145822" algn="l"/>
                <a:tab pos="4553347" algn="l"/>
                <a:tab pos="4960874" algn="l"/>
                <a:tab pos="5368399" algn="l"/>
                <a:tab pos="5775926" algn="l"/>
                <a:tab pos="6183451" algn="l"/>
                <a:tab pos="6590978" algn="l"/>
                <a:tab pos="6998503" algn="l"/>
                <a:tab pos="7406030" algn="l"/>
                <a:tab pos="7813555" algn="l"/>
                <a:tab pos="8221082" algn="l"/>
              </a:tabLst>
            </a:pPr>
            <a:endParaRPr lang="en-US" sz="500" dirty="0" smtClean="0"/>
          </a:p>
          <a:p>
            <a:pPr marL="383046" indent="-288004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383046" algn="l"/>
                <a:tab pos="478087" algn="l"/>
                <a:tab pos="885614" algn="l"/>
                <a:tab pos="1293139" algn="l"/>
                <a:tab pos="1700666" algn="l"/>
                <a:tab pos="2108191" algn="l"/>
                <a:tab pos="2515718" algn="l"/>
                <a:tab pos="2923243" algn="l"/>
                <a:tab pos="3330770" algn="l"/>
                <a:tab pos="3738295" algn="l"/>
                <a:tab pos="4145822" algn="l"/>
                <a:tab pos="4553347" algn="l"/>
                <a:tab pos="4960874" algn="l"/>
                <a:tab pos="5368399" algn="l"/>
                <a:tab pos="5775926" algn="l"/>
                <a:tab pos="6183451" algn="l"/>
                <a:tab pos="6590978" algn="l"/>
                <a:tab pos="6998503" algn="l"/>
                <a:tab pos="7406030" algn="l"/>
                <a:tab pos="7813555" algn="l"/>
                <a:tab pos="8221082" algn="l"/>
              </a:tabLst>
            </a:pPr>
            <a:r>
              <a:rPr lang="en-US" sz="2200" dirty="0" err="1" smtClean="0"/>
              <a:t>Каждому</a:t>
            </a:r>
            <a:r>
              <a:rPr lang="en-US" sz="2200" dirty="0" smtClean="0"/>
              <a:t> </a:t>
            </a:r>
            <a:r>
              <a:rPr lang="en-US" sz="2200" dirty="0" err="1" smtClean="0"/>
              <a:t>человеку</a:t>
            </a:r>
            <a:r>
              <a:rPr lang="en-US" sz="2200" dirty="0" smtClean="0"/>
              <a:t> </a:t>
            </a:r>
            <a:r>
              <a:rPr lang="en-US" sz="2200" dirty="0" err="1" smtClean="0"/>
              <a:t>должны</a:t>
            </a:r>
            <a:r>
              <a:rPr lang="en-US" sz="2200" dirty="0" smtClean="0"/>
              <a:t> </a:t>
            </a:r>
            <a:r>
              <a:rPr lang="en-US" sz="2200" dirty="0" err="1" smtClean="0"/>
              <a:t>быть</a:t>
            </a:r>
            <a:r>
              <a:rPr lang="en-US" sz="2200" dirty="0" smtClean="0"/>
              <a:t> </a:t>
            </a:r>
            <a:r>
              <a:rPr lang="en-US" sz="2200" dirty="0" err="1" smtClean="0"/>
              <a:t>предоставлены</a:t>
            </a:r>
            <a:r>
              <a:rPr lang="en-US" sz="2200" dirty="0" smtClean="0"/>
              <a:t> </a:t>
            </a:r>
            <a:r>
              <a:rPr lang="en-US" sz="2200" dirty="0" err="1" smtClean="0"/>
              <a:t>основные</a:t>
            </a:r>
            <a:r>
              <a:rPr lang="en-US" sz="2200" dirty="0" smtClean="0"/>
              <a:t> </a:t>
            </a:r>
            <a:r>
              <a:rPr lang="en-US" sz="2200" dirty="0" err="1" smtClean="0"/>
              <a:t>судебные</a:t>
            </a:r>
            <a:r>
              <a:rPr lang="en-US" sz="2200" dirty="0" smtClean="0"/>
              <a:t> </a:t>
            </a:r>
            <a:r>
              <a:rPr lang="en-US" sz="2200" dirty="0" err="1" smtClean="0"/>
              <a:t>гарантии</a:t>
            </a:r>
            <a:r>
              <a:rPr lang="en-US" sz="2200" dirty="0" smtClean="0"/>
              <a:t>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672480" y="488212"/>
            <a:ext cx="7803360" cy="11722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2002" rIns="0" bIns="0" anchor="ctr"/>
          <a:lstStyle/>
          <a:p>
            <a:pPr algn="ctr">
              <a:lnSpc>
                <a:spcPct val="93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3300" b="1" dirty="0" err="1">
                <a:solidFill>
                  <a:srgbClr val="333333"/>
                </a:solidFill>
                <a:latin typeface="Arial" charset="0"/>
              </a:rPr>
              <a:t>Защита</a:t>
            </a:r>
            <a:r>
              <a:rPr lang="en-US" sz="3300" b="1" dirty="0">
                <a:solidFill>
                  <a:srgbClr val="333333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333333"/>
                </a:solidFill>
                <a:latin typeface="Arial" charset="0"/>
              </a:rPr>
              <a:t>гражданского</a:t>
            </a:r>
            <a:r>
              <a:rPr lang="en-US" sz="3300" b="1" dirty="0">
                <a:solidFill>
                  <a:srgbClr val="333333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333333"/>
                </a:solidFill>
                <a:latin typeface="Arial" charset="0"/>
              </a:rPr>
              <a:t>населения</a:t>
            </a:r>
            <a:r>
              <a:rPr lang="en-US" sz="3300" b="1" dirty="0">
                <a:solidFill>
                  <a:srgbClr val="333333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333333"/>
                </a:solidFill>
                <a:latin typeface="Arial" charset="0"/>
              </a:rPr>
              <a:t>во</a:t>
            </a:r>
            <a:r>
              <a:rPr lang="en-US" sz="3300" b="1" dirty="0">
                <a:solidFill>
                  <a:srgbClr val="333333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333333"/>
                </a:solidFill>
                <a:latin typeface="Arial" charset="0"/>
              </a:rPr>
              <a:t>время</a:t>
            </a:r>
            <a:r>
              <a:rPr lang="en-US" sz="3300" b="1" dirty="0">
                <a:solidFill>
                  <a:srgbClr val="333333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333333"/>
                </a:solidFill>
                <a:latin typeface="Arial" charset="0"/>
              </a:rPr>
              <a:t>военных</a:t>
            </a:r>
            <a:r>
              <a:rPr lang="en-US" sz="3300" b="1" dirty="0">
                <a:solidFill>
                  <a:srgbClr val="333333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333333"/>
                </a:solidFill>
                <a:latin typeface="Arial" charset="0"/>
              </a:rPr>
              <a:t>действий</a:t>
            </a:r>
            <a:endParaRPr lang="en-US" sz="3300" b="1" dirty="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653760" y="1795869"/>
            <a:ext cx="8163360" cy="47352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6001" rIns="0" bIns="0"/>
          <a:lstStyle/>
          <a:p>
            <a:pPr marL="390246" indent="-286565">
              <a:lnSpc>
                <a:spcPct val="93000"/>
              </a:lnSpc>
              <a:buSzPct val="45000"/>
              <a:tabLst>
                <a:tab pos="390246" algn="l"/>
                <a:tab pos="796332" algn="l"/>
                <a:tab pos="1203858" algn="l"/>
                <a:tab pos="1611384" algn="l"/>
                <a:tab pos="2018910" algn="l"/>
                <a:tab pos="2426436" algn="l"/>
                <a:tab pos="2833962" algn="l"/>
                <a:tab pos="3241488" algn="l"/>
                <a:tab pos="3649014" algn="l"/>
                <a:tab pos="4056540" algn="l"/>
                <a:tab pos="4464066" algn="l"/>
                <a:tab pos="4871592" algn="l"/>
                <a:tab pos="5279118" algn="l"/>
                <a:tab pos="5686644" algn="l"/>
                <a:tab pos="6094170" algn="l"/>
                <a:tab pos="6501696" algn="l"/>
                <a:tab pos="6909222" algn="l"/>
                <a:tab pos="7316748" algn="l"/>
                <a:tab pos="7724274" algn="l"/>
                <a:tab pos="8131800" algn="l"/>
                <a:tab pos="8539326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В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то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же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время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наличие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гражданского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населения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в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определенном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месте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не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является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препятствием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для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проведения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военных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операций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в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этом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месте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390246" indent="-286565">
              <a:lnSpc>
                <a:spcPct val="93000"/>
              </a:lnSpc>
              <a:buSzPct val="45000"/>
              <a:tabLst>
                <a:tab pos="390246" algn="l"/>
                <a:tab pos="796332" algn="l"/>
                <a:tab pos="1203858" algn="l"/>
                <a:tab pos="1611384" algn="l"/>
                <a:tab pos="2018910" algn="l"/>
                <a:tab pos="2426436" algn="l"/>
                <a:tab pos="2833962" algn="l"/>
                <a:tab pos="3241488" algn="l"/>
                <a:tab pos="3649014" algn="l"/>
                <a:tab pos="4056540" algn="l"/>
                <a:tab pos="4464066" algn="l"/>
                <a:tab pos="4871592" algn="l"/>
                <a:tab pos="5279118" algn="l"/>
                <a:tab pos="5686644" algn="l"/>
                <a:tab pos="6094170" algn="l"/>
                <a:tab pos="6501696" algn="l"/>
                <a:tab pos="6909222" algn="l"/>
                <a:tab pos="7316748" algn="l"/>
                <a:tab pos="7724274" algn="l"/>
                <a:tab pos="8131800" algn="l"/>
                <a:tab pos="8539326" algn="l"/>
              </a:tabLst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90246" indent="-286565">
              <a:lnSpc>
                <a:spcPct val="93000"/>
              </a:lnSpc>
              <a:buSzPct val="45000"/>
              <a:tabLst>
                <a:tab pos="390246" algn="l"/>
                <a:tab pos="796332" algn="l"/>
                <a:tab pos="1203858" algn="l"/>
                <a:tab pos="1611384" algn="l"/>
                <a:tab pos="2018910" algn="l"/>
                <a:tab pos="2426436" algn="l"/>
                <a:tab pos="2833962" algn="l"/>
                <a:tab pos="3241488" algn="l"/>
                <a:tab pos="3649014" algn="l"/>
                <a:tab pos="4056540" algn="l"/>
                <a:tab pos="4464066" algn="l"/>
                <a:tab pos="4871592" algn="l"/>
                <a:tab pos="5279118" algn="l"/>
                <a:tab pos="5686644" algn="l"/>
                <a:tab pos="6094170" algn="l"/>
                <a:tab pos="6501696" algn="l"/>
                <a:tab pos="6909222" algn="l"/>
                <a:tab pos="7316748" algn="l"/>
                <a:tab pos="7724274" algn="l"/>
                <a:tab pos="8131800" algn="l"/>
                <a:tab pos="8539326" algn="l"/>
              </a:tabLst>
            </a:pP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Запрещено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использование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гражданского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население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в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качестве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«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живого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щита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».</a:t>
            </a:r>
          </a:p>
          <a:p>
            <a:pPr marL="390246" indent="-286565">
              <a:lnSpc>
                <a:spcPct val="93000"/>
              </a:lnSpc>
              <a:buSzPct val="45000"/>
              <a:tabLst>
                <a:tab pos="390246" algn="l"/>
                <a:tab pos="796332" algn="l"/>
                <a:tab pos="1203858" algn="l"/>
                <a:tab pos="1611384" algn="l"/>
                <a:tab pos="2018910" algn="l"/>
                <a:tab pos="2426436" algn="l"/>
                <a:tab pos="2833962" algn="l"/>
                <a:tab pos="3241488" algn="l"/>
                <a:tab pos="3649014" algn="l"/>
                <a:tab pos="4056540" algn="l"/>
                <a:tab pos="4464066" algn="l"/>
                <a:tab pos="4871592" algn="l"/>
                <a:tab pos="5279118" algn="l"/>
                <a:tab pos="5686644" algn="l"/>
                <a:tab pos="6094170" algn="l"/>
                <a:tab pos="6501696" algn="l"/>
                <a:tab pos="6909222" algn="l"/>
                <a:tab pos="7316748" algn="l"/>
                <a:tab pos="7724274" algn="l"/>
                <a:tab pos="8131800" algn="l"/>
                <a:tab pos="8539326" algn="l"/>
              </a:tabLst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4160" y="3755914"/>
            <a:ext cx="3507840" cy="24828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8880" y="3591737"/>
            <a:ext cx="3101760" cy="2645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A7A843-BE40-4F86-9C96-1A53F2030C0C}" type="slidenum">
              <a:rPr lang="ru-RU" sz="1400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ru-RU" sz="14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7" name="Text Box 15"/>
          <p:cNvSpPr txBox="1">
            <a:spLocks noChangeArrowheads="1"/>
          </p:cNvSpPr>
          <p:nvPr/>
        </p:nvSpPr>
        <p:spPr bwMode="auto">
          <a:xfrm>
            <a:off x="61913" y="333375"/>
            <a:ext cx="8830567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198438" eaLnBrk="0" hangingPunct="0">
              <a:spcBef>
                <a:spcPct val="50000"/>
              </a:spcBef>
              <a:tabLst>
                <a:tab pos="0" algn="l"/>
              </a:tabLst>
            </a:pPr>
            <a:r>
              <a:rPr lang="ru-RU" sz="21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Женевская конвенция защиты жертв войны 1949г., являющаяся основой Международного гуманитарного права  определяет понятие «</a:t>
            </a:r>
            <a:r>
              <a:rPr lang="ru-RU" sz="21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гражданская оборона»</a:t>
            </a:r>
            <a:r>
              <a:rPr lang="ru-RU" sz="21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как выполнение гуманитарных задач, направленных на защиту гражданского населения и помощь ему в устранении последствий военных или стихийных бедствий, создание условий для его выживания. </a:t>
            </a:r>
          </a:p>
        </p:txBody>
      </p:sp>
      <p:sp>
        <p:nvSpPr>
          <p:cNvPr id="82948" name="WordArt 18"/>
          <p:cNvSpPr>
            <a:spLocks noChangeArrowheads="1" noChangeShapeType="1" noTextEdit="1"/>
          </p:cNvSpPr>
          <p:nvPr/>
        </p:nvSpPr>
        <p:spPr bwMode="auto">
          <a:xfrm>
            <a:off x="415925" y="2571750"/>
            <a:ext cx="41052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FFFFFF"/>
                  </a:outerShdw>
                </a:effectLst>
                <a:latin typeface="Impact"/>
              </a:rPr>
              <a:t>1 МАРТА -</a:t>
            </a:r>
          </a:p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FFFFFF"/>
                  </a:outerShdw>
                </a:effectLst>
                <a:latin typeface="Impact"/>
              </a:rPr>
              <a:t>ВСЕМИРНЫЙ  ДЕНЬ  ГО</a:t>
            </a:r>
          </a:p>
        </p:txBody>
      </p:sp>
      <p:sp>
        <p:nvSpPr>
          <p:cNvPr id="82949" name="WordArt 20"/>
          <p:cNvSpPr>
            <a:spLocks noChangeArrowheads="1" noChangeShapeType="1" noTextEdit="1"/>
          </p:cNvSpPr>
          <p:nvPr/>
        </p:nvSpPr>
        <p:spPr bwMode="auto">
          <a:xfrm>
            <a:off x="5168900" y="2547938"/>
            <a:ext cx="352901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FFFFFF"/>
                  </a:outerShdw>
                </a:effectLst>
                <a:latin typeface="Impact"/>
              </a:rPr>
              <a:t>27ДЕКАБРЯ</a:t>
            </a:r>
          </a:p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FFFFFF"/>
                  </a:outerShdw>
                </a:effectLst>
                <a:latin typeface="Impact"/>
              </a:rPr>
              <a:t>ДЕНЬ МЧС ДНР</a:t>
            </a:r>
          </a:p>
        </p:txBody>
      </p:sp>
      <p:sp>
        <p:nvSpPr>
          <p:cNvPr id="82950" name="AutoShape 24"/>
          <p:cNvSpPr>
            <a:spLocks noChangeAspect="1" noChangeArrowheads="1" noTextEdit="1"/>
          </p:cNvSpPr>
          <p:nvPr/>
        </p:nvSpPr>
        <p:spPr bwMode="auto">
          <a:xfrm>
            <a:off x="1046163" y="2547938"/>
            <a:ext cx="7053262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2951" name="Picture 26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716338"/>
            <a:ext cx="230505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82952" name="Picture 27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3683000"/>
            <a:ext cx="2541588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82953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3716338"/>
            <a:ext cx="3024187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t">
            <a:normAutofit fontScale="90000"/>
          </a:bodyPr>
          <a:lstStyle/>
          <a:p>
            <a:pPr algn="ctr">
              <a:tabLst>
                <a:tab pos="360363" algn="l"/>
              </a:tabLst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	</a:t>
            </a:r>
            <a:r>
              <a:rPr lang="ru-RU" sz="2700" dirty="0" smtClean="0"/>
              <a:t>День гражданской обороны – </a:t>
            </a:r>
            <a:br>
              <a:rPr lang="ru-RU" sz="2700" dirty="0" smtClean="0"/>
            </a:br>
            <a:r>
              <a:rPr lang="ru-RU" sz="2700" dirty="0" smtClean="0"/>
              <a:t>это праздник смелых, сильных духом и беззаветно преданных своему делу людей.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1" name="Содержимое 10" descr="monument_mch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43050"/>
            <a:ext cx="4286280" cy="4071966"/>
          </a:xfrm>
        </p:spPr>
      </p:pic>
      <p:sp>
        <p:nvSpPr>
          <p:cNvPr id="12" name="Прямоугольник 11"/>
          <p:cNvSpPr/>
          <p:nvPr/>
        </p:nvSpPr>
        <p:spPr>
          <a:xfrm>
            <a:off x="4357686" y="1428736"/>
            <a:ext cx="4429124" cy="4974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27 августа 2010 года у здания на пересечении улицы Щорса и проспекта Мира, установлен памятник спасателям (ныне – здание МЧС ДНР).</a:t>
            </a:r>
          </a:p>
          <a:p>
            <a:r>
              <a:rPr lang="ru-RU" sz="2200" dirty="0" smtClean="0"/>
              <a:t>Автор памятника - пожарный из Снежного Евгений Щербаков</a:t>
            </a:r>
          </a:p>
          <a:p>
            <a:r>
              <a:rPr lang="ru-RU" sz="2200" dirty="0" smtClean="0"/>
              <a:t>Автор посвятил свое творение бойцам-спасателям со всего мира. Открытие монумента было приурочено к старту шестого чемпионата мира по пожарно-прикладному спорту, который проходил в Донецке. </a:t>
            </a:r>
            <a:endParaRPr lang="ru-RU" sz="2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7" descr="хим-оруж"/>
          <p:cNvPicPr>
            <a:picLocks noChangeArrowheads="1"/>
          </p:cNvPicPr>
          <p:nvPr/>
        </p:nvPicPr>
        <p:blipFill>
          <a:blip r:embed="rId2" cstate="print">
            <a:lum bright="38000" contrast="-13000"/>
          </a:blip>
          <a:srcRect/>
          <a:stretch>
            <a:fillRect/>
          </a:stretch>
        </p:blipFill>
        <p:spPr bwMode="auto">
          <a:xfrm>
            <a:off x="251520" y="3429000"/>
            <a:ext cx="43180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3" name="Picture 9" descr="БОМБЕЖ"/>
          <p:cNvPicPr>
            <a:picLocks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251520" y="548680"/>
            <a:ext cx="43180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FF9933"/>
            </a:outerShdw>
          </a:effectLst>
        </p:spPr>
      </p:pic>
      <p:pic>
        <p:nvPicPr>
          <p:cNvPr id="118794" name="Picture 10" descr="РАКЕТА"/>
          <p:cNvPicPr>
            <a:picLocks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4826000" y="548680"/>
            <a:ext cx="43180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FF9933"/>
            </a:outerShdw>
          </a:effectLst>
        </p:spPr>
      </p:pic>
      <p:pic>
        <p:nvPicPr>
          <p:cNvPr id="7171" name="Picture 4" descr="PRIDE"/>
          <p:cNvPicPr>
            <a:picLocks noChangeArrowheads="1"/>
          </p:cNvPicPr>
          <p:nvPr/>
        </p:nvPicPr>
        <p:blipFill>
          <a:blip r:embed="rId5" cstate="print">
            <a:lum bright="50000"/>
          </a:blip>
          <a:srcRect/>
          <a:stretch>
            <a:fillRect/>
          </a:stretch>
        </p:blipFill>
        <p:spPr bwMode="auto">
          <a:xfrm>
            <a:off x="4826000" y="3429000"/>
            <a:ext cx="43180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908720"/>
            <a:ext cx="8424936" cy="4896544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sz="2800" b="1" dirty="0" smtClean="0"/>
              <a:t> 	</a:t>
            </a: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Политическую историю человечества часто называют историей войн. </a:t>
            </a:r>
          </a:p>
          <a:p>
            <a:pPr>
              <a:buFont typeface="Wingdings" pitchFamily="2" charset="2"/>
              <a:buNone/>
            </a:pPr>
            <a:r>
              <a:rPr lang="ru-RU" sz="3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 </a:t>
            </a:r>
            <a:r>
              <a:rPr lang="ru-RU" sz="3000" b="1" dirty="0" smtClean="0">
                <a:solidFill>
                  <a:srgbClr val="C00000"/>
                </a:solidFill>
              </a:rPr>
              <a:t>4 тысячи</a:t>
            </a: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лет известной нам истории лишь </a:t>
            </a:r>
            <a:r>
              <a:rPr lang="ru-RU" sz="4300" b="1" dirty="0" smtClean="0">
                <a:solidFill>
                  <a:schemeClr val="accent4">
                    <a:lumMod val="75000"/>
                  </a:schemeClr>
                </a:solidFill>
              </a:rPr>
              <a:t>300</a:t>
            </a:r>
            <a:r>
              <a:rPr lang="ru-RU" sz="43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лет </a:t>
            </a: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были абсолютно </a:t>
            </a:r>
            <a:r>
              <a:rPr lang="ru-RU" sz="4200" b="1" dirty="0" smtClean="0">
                <a:solidFill>
                  <a:srgbClr val="007FDE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мирными</a:t>
            </a:r>
            <a:r>
              <a:rPr lang="ru-RU" sz="3000" b="1" dirty="0" smtClean="0">
                <a:solidFill>
                  <a:srgbClr val="007FDE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ru-RU" sz="3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Всего на Земле </a:t>
            </a: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отгремело около </a:t>
            </a:r>
            <a:r>
              <a:rPr lang="ru-RU" sz="4200" b="1" dirty="0" smtClean="0">
                <a:solidFill>
                  <a:srgbClr val="FF0000"/>
                </a:solidFill>
                <a:cs typeface="Aharoni" pitchFamily="2" charset="-79"/>
              </a:rPr>
              <a:t>15 тыс. войн</a:t>
            </a:r>
            <a:r>
              <a:rPr lang="ru-RU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haroni" pitchFamily="2" charset="-79"/>
              </a:rPr>
              <a:t> </a:t>
            </a: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которых погибло </a:t>
            </a:r>
            <a:r>
              <a:rPr lang="ru-RU" sz="3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ru-RU" sz="4200" b="1" dirty="0" smtClean="0">
                <a:solidFill>
                  <a:srgbClr val="002060"/>
                </a:solidFill>
              </a:rPr>
              <a:t>3,5 млрд. человек</a:t>
            </a:r>
            <a:r>
              <a:rPr lang="ru-RU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</a:p>
          <a:p>
            <a:pPr>
              <a:buFont typeface="Wingdings" pitchFamily="2" charset="2"/>
              <a:buNone/>
            </a:pP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а материальный ущерб составил </a:t>
            </a:r>
          </a:p>
          <a:p>
            <a:pPr>
              <a:buFont typeface="Wingdings" pitchFamily="2" charset="2"/>
              <a:buNone/>
            </a:pP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ru-RU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haroni" pitchFamily="2" charset="-79"/>
              </a:rPr>
              <a:t>более </a:t>
            </a:r>
            <a:r>
              <a:rPr lang="ru-RU" sz="4200" b="1" dirty="0" smtClean="0">
                <a:solidFill>
                  <a:srgbClr val="FF0000"/>
                </a:solidFill>
                <a:cs typeface="Aharoni" pitchFamily="2" charset="-79"/>
              </a:rPr>
              <a:t>500 млрд. долларов</a:t>
            </a:r>
            <a:r>
              <a:rPr lang="ru-RU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haroni" pitchFamily="2" charset="-79"/>
              </a:rPr>
              <a:t>. </a:t>
            </a:r>
          </a:p>
          <a:p>
            <a:pPr eaLnBrk="1" hangingPunct="1">
              <a:buNone/>
            </a:pPr>
            <a:r>
              <a:rPr lang="ru-RU" sz="3000" b="1" dirty="0" smtClean="0">
                <a:solidFill>
                  <a:srgbClr val="FF0000"/>
                </a:solidFill>
              </a:rPr>
              <a:t>	</a:t>
            </a:r>
            <a:r>
              <a:rPr lang="ru-RU" sz="3000" b="1" dirty="0" smtClean="0">
                <a:solidFill>
                  <a:srgbClr val="C00000"/>
                </a:solidFill>
              </a:rPr>
              <a:t>(на эти деньги можно кормить население Земли в течении </a:t>
            </a:r>
            <a:r>
              <a:rPr lang="ru-RU" sz="4200" b="1" dirty="0" smtClean="0">
                <a:solidFill>
                  <a:srgbClr val="FF0000"/>
                </a:solidFill>
              </a:rPr>
              <a:t>50 лет</a:t>
            </a:r>
            <a:r>
              <a:rPr lang="ru-RU" sz="3000" b="1" dirty="0" smtClean="0">
                <a:solidFill>
                  <a:srgbClr val="FF0000"/>
                </a:solidFill>
              </a:rPr>
              <a:t>.)</a:t>
            </a:r>
          </a:p>
        </p:txBody>
      </p:sp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E32C996E-EA18-4516-84F4-7DDCA53D0EE9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914400" y="1989138"/>
            <a:ext cx="7772400" cy="2232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800" smtClean="0">
                <a:latin typeface="Constantia" pitchFamily="18" charset="0"/>
              </a:rPr>
              <a:t>Спасибо </a:t>
            </a:r>
            <a:br>
              <a:rPr lang="ru-RU" sz="8800" smtClean="0">
                <a:latin typeface="Constantia" pitchFamily="18" charset="0"/>
              </a:rPr>
            </a:br>
            <a:r>
              <a:rPr lang="ru-RU" sz="8800" smtClean="0">
                <a:latin typeface="Constantia" pitchFamily="18" charset="0"/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188913"/>
            <a:ext cx="8713788" cy="64801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В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течение </a:t>
            </a:r>
            <a:r>
              <a:rPr lang="en-US" b="1" dirty="0">
                <a:solidFill>
                  <a:srgbClr val="0000FF"/>
                </a:solidFill>
              </a:rPr>
              <a:t>XX</a:t>
            </a:r>
            <a:r>
              <a:rPr lang="ru-RU" b="1" dirty="0">
                <a:solidFill>
                  <a:srgbClr val="0000FF"/>
                </a:solidFill>
              </a:rPr>
              <a:t> в.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в войнах, вооруженных конфликтах и других вооруженных акциях погибло примерно </a:t>
            </a:r>
            <a:r>
              <a:rPr lang="ru-RU" b="1" dirty="0">
                <a:solidFill>
                  <a:srgbClr val="FF3300"/>
                </a:solidFill>
              </a:rPr>
              <a:t>150 млн. человек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а только прямые потери в </a:t>
            </a:r>
            <a:r>
              <a:rPr lang="ru-RU" dirty="0">
                <a:solidFill>
                  <a:srgbClr val="FFFF00"/>
                </a:solidFill>
              </a:rPr>
              <a:t>третьей мировой войне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предполагались в районе </a:t>
            </a:r>
            <a:r>
              <a:rPr lang="ru-RU" b="1" dirty="0">
                <a:solidFill>
                  <a:srgbClr val="FF3300"/>
                </a:solidFill>
              </a:rPr>
              <a:t>250-300 млн. человек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Рисунок 3" descr="4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76872"/>
            <a:ext cx="2061903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0_6ab59_8a6196bc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204864"/>
            <a:ext cx="2304256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4" cstate="print"/>
          <a:srcRect l="21068" r="22389"/>
          <a:stretch>
            <a:fillRect/>
          </a:stretch>
        </p:blipFill>
        <p:spPr>
          <a:xfrm>
            <a:off x="0" y="4797152"/>
            <a:ext cx="2267744" cy="1821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 descr="thum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7" y="4581128"/>
            <a:ext cx="2448271" cy="1872208"/>
          </a:xfrm>
          <a:prstGeom prst="rect">
            <a:avLst/>
          </a:prstGeom>
        </p:spPr>
      </p:pic>
      <p:pic>
        <p:nvPicPr>
          <p:cNvPr id="8" name="Рисунок 7" descr="20010321libya-slide-LG2X-jumbo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03640" y="2204865"/>
            <a:ext cx="3022860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Рисунок 8" descr="16113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4581128"/>
            <a:ext cx="3851920" cy="22768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808913" cy="1296442"/>
          </a:xfrm>
        </p:spPr>
        <p:txBody>
          <a:bodyPr tIns="35268">
            <a:normAutofit fontScale="90000"/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Гражданская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оборона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194" name="Rectangle 1"/>
          <p:cNvSpPr>
            <a:spLocks noGrp="1" noChangeArrowheads="1"/>
          </p:cNvSpPr>
          <p:nvPr>
            <p:ph type="body" sz="half" idx="2"/>
          </p:nvPr>
        </p:nvSpPr>
        <p:spPr>
          <a:xfrm>
            <a:off x="3132138" y="1412875"/>
            <a:ext cx="5616575" cy="5329238"/>
          </a:xfrm>
        </p:spPr>
        <p:txBody>
          <a:bodyPr tIns="16001" rtlCol="0">
            <a:normAutofit fontScale="92500"/>
          </a:bodyPr>
          <a:lstStyle/>
          <a:p>
            <a:pPr marL="382588" indent="-287338" eaLnBrk="1" fontAlgn="auto" hangingPunct="1">
              <a:spcAft>
                <a:spcPts val="0"/>
              </a:spcAft>
              <a:buClr>
                <a:srgbClr val="0E594D"/>
              </a:buClr>
              <a:buSzPct val="45000"/>
              <a:buFont typeface="Wingdings" pitchFamily="2" charset="2"/>
              <a:buChar char=""/>
              <a:tabLst>
                <a:tab pos="382588" algn="l"/>
                <a:tab pos="477838" algn="l"/>
                <a:tab pos="884238" algn="l"/>
                <a:tab pos="1292225" algn="l"/>
                <a:tab pos="1700213" algn="l"/>
                <a:tab pos="2106613" algn="l"/>
                <a:tab pos="2514600" algn="l"/>
                <a:tab pos="2922588" algn="l"/>
                <a:tab pos="3330575" algn="l"/>
                <a:tab pos="3736975" algn="l"/>
                <a:tab pos="4144963" algn="l"/>
                <a:tab pos="4552950" algn="l"/>
                <a:tab pos="4959350" algn="l"/>
                <a:tab pos="5367338" algn="l"/>
                <a:tab pos="5775325" algn="l"/>
                <a:tab pos="6183313" algn="l"/>
                <a:tab pos="6589713" algn="l"/>
                <a:tab pos="6997700" algn="l"/>
                <a:tab pos="7405688" algn="l"/>
                <a:tab pos="7812088" algn="l"/>
                <a:tab pos="8220075" algn="l"/>
              </a:tabLst>
              <a:defRPr/>
            </a:pPr>
            <a:r>
              <a:rPr lang="en-US" sz="2200" b="1" dirty="0" smtClean="0"/>
              <a:t>Гражданская оборона – это система мероприятий по подготовке к защите и защите населения, материальных и культурных ценностей на территории </a:t>
            </a:r>
            <a:r>
              <a:rPr lang="ru-RU" sz="2200" b="1" dirty="0" smtClean="0"/>
              <a:t>Донецкой Народной Республики </a:t>
            </a:r>
            <a:r>
              <a:rPr lang="en-US" sz="2200" b="1" dirty="0" smtClean="0"/>
              <a:t>от опасностей, возникающих при ведении военных действий или вследствие </a:t>
            </a:r>
            <a:r>
              <a:rPr lang="ru-RU" sz="2200" b="1" dirty="0" smtClean="0"/>
              <a:t>этих действий, а также при возникновении чрезвычайных ситуаций природного и техногенного характера</a:t>
            </a:r>
            <a:r>
              <a:rPr lang="en-US" sz="2200" b="1" dirty="0" smtClean="0"/>
              <a:t>.</a:t>
            </a:r>
          </a:p>
          <a:p>
            <a:pPr marL="382588" indent="-287338" eaLnBrk="1" fontAlgn="auto" hangingPunct="1">
              <a:spcAft>
                <a:spcPts val="0"/>
              </a:spcAft>
              <a:buSzPct val="45000"/>
              <a:buFontTx/>
              <a:buNone/>
              <a:tabLst>
                <a:tab pos="382588" algn="l"/>
                <a:tab pos="477838" algn="l"/>
                <a:tab pos="884238" algn="l"/>
                <a:tab pos="1292225" algn="l"/>
                <a:tab pos="1700213" algn="l"/>
                <a:tab pos="2106613" algn="l"/>
                <a:tab pos="2514600" algn="l"/>
                <a:tab pos="2922588" algn="l"/>
                <a:tab pos="3330575" algn="l"/>
                <a:tab pos="3736975" algn="l"/>
                <a:tab pos="4144963" algn="l"/>
                <a:tab pos="4552950" algn="l"/>
                <a:tab pos="4959350" algn="l"/>
                <a:tab pos="5367338" algn="l"/>
                <a:tab pos="5775325" algn="l"/>
                <a:tab pos="6183313" algn="l"/>
                <a:tab pos="6589713" algn="l"/>
                <a:tab pos="6997700" algn="l"/>
                <a:tab pos="7405688" algn="l"/>
                <a:tab pos="7812088" algn="l"/>
                <a:tab pos="8220075" algn="l"/>
              </a:tabLst>
              <a:defRPr/>
            </a:pPr>
            <a:endParaRPr lang="en-US" sz="2200" dirty="0" smtClean="0"/>
          </a:p>
          <a:p>
            <a:pPr marL="382588" indent="-287338" eaLnBrk="1" fontAlgn="auto" hangingPunct="1">
              <a:spcAft>
                <a:spcPts val="0"/>
              </a:spcAft>
              <a:buClr>
                <a:srgbClr val="0E594D"/>
              </a:buClr>
              <a:buSzPct val="45000"/>
              <a:buFont typeface="Wingdings" pitchFamily="2" charset="2"/>
              <a:buChar char=""/>
              <a:tabLst>
                <a:tab pos="382588" algn="l"/>
                <a:tab pos="477838" algn="l"/>
                <a:tab pos="884238" algn="l"/>
                <a:tab pos="1292225" algn="l"/>
                <a:tab pos="1700213" algn="l"/>
                <a:tab pos="2106613" algn="l"/>
                <a:tab pos="2514600" algn="l"/>
                <a:tab pos="2922588" algn="l"/>
                <a:tab pos="3330575" algn="l"/>
                <a:tab pos="3736975" algn="l"/>
                <a:tab pos="4144963" algn="l"/>
                <a:tab pos="4552950" algn="l"/>
                <a:tab pos="4959350" algn="l"/>
                <a:tab pos="5367338" algn="l"/>
                <a:tab pos="5775325" algn="l"/>
                <a:tab pos="6183313" algn="l"/>
                <a:tab pos="6589713" algn="l"/>
                <a:tab pos="6997700" algn="l"/>
                <a:tab pos="7405688" algn="l"/>
                <a:tab pos="7812088" algn="l"/>
                <a:tab pos="8220075" algn="l"/>
              </a:tabLst>
              <a:defRPr/>
            </a:pPr>
            <a:r>
              <a:rPr lang="en-US" sz="2200" b="1" dirty="0" smtClean="0"/>
              <a:t>Гражданская оборона преследует самую </a:t>
            </a:r>
            <a:r>
              <a:rPr lang="en-US" sz="2200" b="1" dirty="0" smtClean="0">
                <a:solidFill>
                  <a:srgbClr val="2300DC"/>
                </a:solidFill>
              </a:rPr>
              <a:t>гуманитарную цель – оказание всесторонней помощи гражданскому населению в ходе военых действий</a:t>
            </a:r>
            <a:r>
              <a:rPr lang="en-US" sz="1800" b="1" dirty="0" smtClean="0">
                <a:solidFill>
                  <a:srgbClr val="2300DC"/>
                </a:solidFill>
              </a:rPr>
              <a:t>.</a:t>
            </a: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63" y="1268413"/>
            <a:ext cx="251142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3" y="4724400"/>
            <a:ext cx="25114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3" y="2995613"/>
            <a:ext cx="25114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0" y="3217863"/>
            <a:ext cx="6608763" cy="314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indent="457200" algn="just">
              <a:lnSpc>
                <a:spcPts val="2400"/>
              </a:lnSpc>
              <a:spcAft>
                <a:spcPts val="1200"/>
              </a:spcAft>
              <a:buFont typeface="Times New Roman" pitchFamily="18" charset="0"/>
              <a:buNone/>
              <a:defRPr/>
            </a:pPr>
            <a:r>
              <a:rPr lang="ru-RU" sz="23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</a:rPr>
              <a:t>4 октября 1932 года </a:t>
            </a:r>
            <a:r>
              <a:rPr lang="ru-RU" sz="2300" dirty="0">
                <a:solidFill>
                  <a:srgbClr val="FFFF00"/>
                </a:solidFill>
                <a:latin typeface="Arial" pitchFamily="34" charset="0"/>
              </a:rPr>
              <a:t>СНК СССР было принято «Положение о ПВО СССР», которым впервые определены мероприятия и средства непосредственной защиты населения и территорий страны от воздушной опасности в зоне возможного действия авиации противника. </a:t>
            </a:r>
          </a:p>
          <a:p>
            <a:pPr indent="457200" algn="just">
              <a:lnSpc>
                <a:spcPts val="2400"/>
              </a:lnSpc>
              <a:spcAft>
                <a:spcPts val="1200"/>
              </a:spcAft>
              <a:buFont typeface="Times New Roman" pitchFamily="18" charset="0"/>
              <a:buNone/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</a:rPr>
              <a:t>4 октября 1932 года </a:t>
            </a:r>
            <a:r>
              <a:rPr lang="ru-RU" sz="2400" dirty="0">
                <a:solidFill>
                  <a:srgbClr val="FFFF00"/>
                </a:solidFill>
                <a:latin typeface="Arial" pitchFamily="34" charset="0"/>
              </a:rPr>
              <a:t>принято считать днем рождения МПВО – начальным этапом развития государственной системы защиты населения и территорий.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Зарождение и развитие </a:t>
            </a:r>
          </a:p>
          <a:p>
            <a:pPr algn="ctr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гражданской обороны ДНР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214813" y="1071563"/>
            <a:ext cx="4786312" cy="207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indent="457200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300" u="sng" dirty="0">
                <a:solidFill>
                  <a:srgbClr val="FF99FF"/>
                </a:solidFill>
                <a:latin typeface="Arial" pitchFamily="34" charset="0"/>
              </a:rPr>
              <a:t>Второй этап</a:t>
            </a:r>
            <a:r>
              <a:rPr lang="ru-RU" sz="2300" dirty="0">
                <a:solidFill>
                  <a:srgbClr val="FF99FF"/>
                </a:solidFill>
                <a:latin typeface="Arial" pitchFamily="34" charset="0"/>
              </a:rPr>
              <a:t> (ноябрь 1932г. - июль 1941 г.)</a:t>
            </a:r>
            <a:r>
              <a:rPr lang="ru-RU" sz="2300" dirty="0">
                <a:solidFill>
                  <a:srgbClr val="FFFF00"/>
                </a:solidFill>
                <a:latin typeface="Arial" pitchFamily="34" charset="0"/>
              </a:rPr>
              <a:t> - комплекс военно-политических и организационных мероприятий по защите населения и народного хозяйства страны </a:t>
            </a:r>
            <a:endParaRPr lang="ru-RU" sz="2300" spc="-110" dirty="0">
              <a:solidFill>
                <a:srgbClr val="FFFF00"/>
              </a:solidFill>
              <a:latin typeface="Arial" pitchFamily="34" charset="0"/>
            </a:endParaRPr>
          </a:p>
        </p:txBody>
      </p:sp>
      <p:pic>
        <p:nvPicPr>
          <p:cNvPr id="41990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608764" y="3217863"/>
            <a:ext cx="2419974" cy="3307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http://rpp.nashaucheba.ru/pars_docs/refs/26/25338/img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9" y="1196752"/>
            <a:ext cx="3528392" cy="1943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5" name="Picture 13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/>
          <a:stretch>
            <a:fillRect/>
          </a:stretch>
        </p:blipFill>
        <p:spPr bwMode="auto">
          <a:xfrm>
            <a:off x="214313" y="1214438"/>
            <a:ext cx="1981423" cy="1782514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pic>
      <p:sp>
        <p:nvSpPr>
          <p:cNvPr id="63491" name="Text Box 16"/>
          <p:cNvSpPr txBox="1">
            <a:spLocks noChangeArrowheads="1"/>
          </p:cNvSpPr>
          <p:nvPr/>
        </p:nvSpPr>
        <p:spPr bwMode="auto">
          <a:xfrm>
            <a:off x="2627784" y="1196752"/>
            <a:ext cx="4176464" cy="19985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ru-RU" sz="24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Третий этап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(июнь 1941-1945 </a:t>
            </a:r>
            <a:r>
              <a:rPr lang="ru-RU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г.г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.) </a:t>
            </a: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– местная противовоздушная оборона в годы Великой Отечественной войны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42875"/>
            <a:ext cx="9144000" cy="928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Зарождение и развитие </a:t>
            </a:r>
          </a:p>
          <a:p>
            <a:pPr algn="ctr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гражданской обороны ДНР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87" y="2924944"/>
            <a:ext cx="8786813" cy="3933056"/>
          </a:xfrm>
          <a:prstGeom prst="rect">
            <a:avLst/>
          </a:prstGeom>
        </p:spPr>
        <p:txBody>
          <a:bodyPr anchor="ctr"/>
          <a:lstStyle/>
          <a:p>
            <a:pPr indent="457200" algn="just">
              <a:lnSpc>
                <a:spcPts val="2400"/>
              </a:lnSpc>
              <a:spcAft>
                <a:spcPts val="1200"/>
              </a:spcAft>
              <a:buFont typeface="Times New Roman" pitchFamily="18" charset="0"/>
              <a:buNone/>
              <a:defRPr/>
            </a:pPr>
            <a:r>
              <a:rPr lang="ru-RU" sz="2400" dirty="0">
                <a:solidFill>
                  <a:srgbClr val="FFFF00"/>
                </a:solidFill>
                <a:latin typeface="Arial" pitchFamily="34" charset="0"/>
              </a:rPr>
              <a:t>В условиях войны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  <a:t>МПВО накопила богатый опыт </a:t>
            </a:r>
            <a:r>
              <a:rPr lang="ru-RU" sz="2400" dirty="0">
                <a:solidFill>
                  <a:srgbClr val="FFFF00"/>
                </a:solidFill>
                <a:latin typeface="Arial" pitchFamily="34" charset="0"/>
              </a:rPr>
              <a:t>организации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  <a:t>защиты</a:t>
            </a:r>
            <a:r>
              <a:rPr lang="ru-RU" sz="2400" dirty="0">
                <a:solidFill>
                  <a:srgbClr val="FFFF00"/>
                </a:solidFill>
                <a:latin typeface="Arial" pitchFamily="34" charset="0"/>
              </a:rPr>
              <a:t> населения от ударов противника с воздуха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  <a:t>и ликвидации </a:t>
            </a:r>
            <a:r>
              <a:rPr lang="ru-RU" sz="2400" dirty="0">
                <a:solidFill>
                  <a:srgbClr val="FFFF00"/>
                </a:solidFill>
                <a:latin typeface="Arial" pitchFamily="34" charset="0"/>
              </a:rPr>
              <a:t>их последствий. </a:t>
            </a:r>
          </a:p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Силами МПВО были спасены от гибели многие миллионы граждан, было ликвидировано </a:t>
            </a:r>
          </a:p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90тыс. пожаров и загораний, предотвращено </a:t>
            </a:r>
            <a:b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32тыс. серьезных промышленных аварий, обезврежено более </a:t>
            </a:r>
          </a:p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110 тыс. авиабомб и почти  2,5 млн. снарядов и мин. 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http://cp12.nevsepic.com.ua/61/1353763645-0477242-www.nevsepic.com.u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76256" y="1196752"/>
            <a:ext cx="212372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6"/>
          <p:cNvSpPr txBox="1">
            <a:spLocks noChangeArrowheads="1"/>
          </p:cNvSpPr>
          <p:nvPr/>
        </p:nvSpPr>
        <p:spPr bwMode="auto">
          <a:xfrm>
            <a:off x="3875088" y="1071563"/>
            <a:ext cx="5186362" cy="16430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ru-RU" sz="2800" b="1" u="sng" dirty="0" smtClean="0">
                <a:solidFill>
                  <a:srgbClr val="9933FF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Четвертый этап</a:t>
            </a:r>
            <a:r>
              <a:rPr lang="ru-RU" sz="2800" b="1" dirty="0" smtClean="0">
                <a:solidFill>
                  <a:srgbClr val="9933FF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(июнь 1945 - июль 1961 </a:t>
            </a:r>
            <a:r>
              <a:rPr lang="ru-RU" sz="2800" b="1" dirty="0" err="1" smtClean="0">
                <a:solidFill>
                  <a:srgbClr val="9933FF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г.г</a:t>
            </a:r>
            <a:r>
              <a:rPr lang="ru-RU" sz="2800" b="1" dirty="0" smtClean="0">
                <a:solidFill>
                  <a:srgbClr val="9933FF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.) </a:t>
            </a: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этап совершенствования МПВО.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Зарождение и развитие </a:t>
            </a:r>
          </a:p>
          <a:p>
            <a:pPr algn="ctr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гражданской обороны ДНР</a:t>
            </a:r>
          </a:p>
        </p:txBody>
      </p:sp>
      <p:sp>
        <p:nvSpPr>
          <p:cNvPr id="64516" name="Прямоугольник 9"/>
          <p:cNvSpPr>
            <a:spLocks noChangeArrowheads="1"/>
          </p:cNvSpPr>
          <p:nvPr/>
        </p:nvSpPr>
        <p:spPr bwMode="auto">
          <a:xfrm>
            <a:off x="142875" y="2757488"/>
            <a:ext cx="6732588" cy="3886200"/>
          </a:xfrm>
          <a:prstGeom prst="rect">
            <a:avLst/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>
              <a:lnSpc>
                <a:spcPts val="2400"/>
              </a:lnSpc>
              <a:spcAft>
                <a:spcPts val="1200"/>
              </a:spcAft>
              <a:defRPr/>
            </a:pPr>
            <a:r>
              <a:rPr lang="ru-RU" sz="2200" dirty="0">
                <a:solidFill>
                  <a:srgbClr val="FFFF00"/>
                </a:solidFill>
              </a:rPr>
              <a:t>Решение, принятое руководством страны </a:t>
            </a:r>
            <a:r>
              <a:rPr lang="ru-RU" sz="2200" b="1" dirty="0">
                <a:solidFill>
                  <a:srgbClr val="FF6600"/>
                </a:solidFill>
              </a:rPr>
              <a:t>в 1961 году, о преобразовании МПВО в систему Гражданской обороны</a:t>
            </a:r>
            <a:r>
              <a:rPr lang="ru-RU" sz="2200" dirty="0">
                <a:solidFill>
                  <a:srgbClr val="FF6600"/>
                </a:solidFill>
              </a:rPr>
              <a:t>,</a:t>
            </a:r>
            <a:r>
              <a:rPr lang="ru-RU" sz="2200" dirty="0">
                <a:solidFill>
                  <a:srgbClr val="FFFF00"/>
                </a:solidFill>
              </a:rPr>
              <a:t> вернее, ее трансформации, практически завершило начавшийся в 1955 г. процесс пересмотра устоявшихся взглядов на защиту населения и территорий в условиях возможного применения противником оружия массового поражения. </a:t>
            </a:r>
          </a:p>
          <a:p>
            <a:pPr indent="457200" algn="just">
              <a:lnSpc>
                <a:spcPts val="2400"/>
              </a:lnSpc>
              <a:spcAft>
                <a:spcPts val="1200"/>
              </a:spcAft>
              <a:defRPr/>
            </a:pPr>
            <a:r>
              <a:rPr lang="ru-RU" sz="2200" dirty="0">
                <a:solidFill>
                  <a:srgbClr val="FFFF00"/>
                </a:solidFill>
              </a:rPr>
              <a:t>На этом этапе </a:t>
            </a:r>
            <a:r>
              <a:rPr lang="ru-RU" sz="2200" b="1" dirty="0">
                <a:solidFill>
                  <a:srgbClr val="FF6600"/>
                </a:solidFill>
              </a:rPr>
              <a:t>руководство МПВО-ГО было возложено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200" dirty="0">
                <a:solidFill>
                  <a:srgbClr val="FFFF00"/>
                </a:solidFill>
              </a:rPr>
              <a:t>на исполнительные органы Советов депутатов трудящихся краев, областей, городов и </a:t>
            </a:r>
            <a:r>
              <a:rPr lang="ru-RU" sz="2200" dirty="0" smtClean="0">
                <a:solidFill>
                  <a:srgbClr val="FFFF00"/>
                </a:solidFill>
              </a:rPr>
              <a:t>районов</a:t>
            </a:r>
            <a:r>
              <a:rPr lang="ru-RU" sz="2200" dirty="0">
                <a:solidFill>
                  <a:srgbClr val="FFFF00"/>
                </a:solidFill>
              </a:rPr>
              <a:t>.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/>
          <a:stretch>
            <a:fillRect/>
          </a:stretch>
        </p:blipFill>
        <p:spPr bwMode="auto">
          <a:xfrm>
            <a:off x="220663" y="1074738"/>
            <a:ext cx="3214687" cy="1643062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pic>
      <p:pic>
        <p:nvPicPr>
          <p:cNvPr id="44038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1550" y="3284538"/>
            <a:ext cx="1554163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6"/>
          <p:cNvSpPr txBox="1">
            <a:spLocks noChangeArrowheads="1"/>
          </p:cNvSpPr>
          <p:nvPr/>
        </p:nvSpPr>
        <p:spPr bwMode="auto">
          <a:xfrm>
            <a:off x="4357688" y="1214438"/>
            <a:ext cx="4543425" cy="16430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ru-RU" sz="2800" b="1" u="sng" dirty="0" smtClean="0">
                <a:solidFill>
                  <a:srgbClr val="9933FF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Пятый этап</a:t>
            </a:r>
            <a:r>
              <a:rPr lang="ru-RU" sz="2800" b="1" dirty="0" smtClean="0">
                <a:solidFill>
                  <a:srgbClr val="9933FF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(июль 1961 - сентябрь 1971 </a:t>
            </a:r>
            <a:r>
              <a:rPr lang="ru-RU" sz="2800" b="1" dirty="0" err="1" smtClean="0">
                <a:solidFill>
                  <a:srgbClr val="9933FF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г.г</a:t>
            </a:r>
            <a:r>
              <a:rPr lang="ru-RU" sz="2800" b="1" dirty="0" smtClean="0">
                <a:solidFill>
                  <a:srgbClr val="9933FF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.) -</a:t>
            </a: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глубокие структурные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изменения ГО.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42875"/>
            <a:ext cx="9144000" cy="928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Зарождение и развитие </a:t>
            </a:r>
          </a:p>
          <a:p>
            <a:pPr algn="ctr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гражданской обороны ДНР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75" y="3000375"/>
            <a:ext cx="6013450" cy="3643313"/>
          </a:xfrm>
          <a:prstGeom prst="rect">
            <a:avLst/>
          </a:prstGeom>
          <a:solidFill>
            <a:srgbClr val="7030A0">
              <a:alpha val="80000"/>
            </a:srgbClr>
          </a:solidFill>
        </p:spPr>
        <p:txBody>
          <a:bodyPr/>
          <a:lstStyle/>
          <a:p>
            <a:pPr indent="457200" algn="just">
              <a:spcAft>
                <a:spcPts val="1200"/>
              </a:spcAft>
              <a:buFont typeface="Times New Roman" pitchFamily="18" charset="0"/>
              <a:buNone/>
              <a:defRPr/>
            </a:pPr>
            <a:r>
              <a:rPr lang="ru-RU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</a:rPr>
              <a:t>С сентября 1971 г. непосредственное руководство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</a:rPr>
              <a:t>системой ГО вновь, как и в 30-е годы, было </a:t>
            </a:r>
            <a:r>
              <a:rPr lang="ru-RU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</a:rPr>
              <a:t>передано военному ведомству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</a:rPr>
              <a:t>. </a:t>
            </a:r>
          </a:p>
          <a:p>
            <a:pPr indent="457200" algn="just">
              <a:spcAft>
                <a:spcPts val="1200"/>
              </a:spcAft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200" dirty="0">
                <a:solidFill>
                  <a:srgbClr val="FFFF00"/>
                </a:solidFill>
                <a:latin typeface="Arial" pitchFamily="34" charset="0"/>
              </a:rPr>
              <a:t>ГО стала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</a:rPr>
              <a:t>строиться по </a:t>
            </a:r>
            <a:r>
              <a:rPr lang="ru-RU" sz="2200" dirty="0">
                <a:solidFill>
                  <a:srgbClr val="CCECFF"/>
                </a:solidFill>
                <a:latin typeface="Arial" pitchFamily="34" charset="0"/>
              </a:rPr>
              <a:t>территориально -производственному признаку.</a:t>
            </a:r>
          </a:p>
          <a:p>
            <a:pPr indent="457200" algn="just">
              <a:spcAft>
                <a:spcPts val="1200"/>
              </a:spcAft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200" dirty="0">
                <a:solidFill>
                  <a:srgbClr val="FFFF00"/>
                </a:solidFill>
                <a:latin typeface="Arial" pitchFamily="34" charset="0"/>
              </a:rPr>
              <a:t>Вводится должность </a:t>
            </a:r>
            <a:r>
              <a:rPr lang="ru-RU" sz="2200" dirty="0">
                <a:solidFill>
                  <a:srgbClr val="FF9933"/>
                </a:solidFill>
                <a:latin typeface="Arial" pitchFamily="34" charset="0"/>
              </a:rPr>
              <a:t>Начальника ГО страны.</a:t>
            </a:r>
          </a:p>
          <a:p>
            <a:pPr indent="457200" algn="just">
              <a:spcAft>
                <a:spcPts val="1200"/>
              </a:spcAft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200" dirty="0">
                <a:solidFill>
                  <a:srgbClr val="FFFF00"/>
                </a:solidFill>
                <a:latin typeface="Arial" pitchFamily="34" charset="0"/>
              </a:rPr>
              <a:t> Совершенствуются мероприятия </a:t>
            </a:r>
            <a:r>
              <a:rPr lang="ru-RU" sz="2200" dirty="0">
                <a:solidFill>
                  <a:srgbClr val="00B0F0"/>
                </a:solidFill>
                <a:latin typeface="Arial" pitchFamily="34" charset="0"/>
              </a:rPr>
              <a:t>защиты населения в ядерной войне.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/>
          <a:stretch>
            <a:fillRect/>
          </a:stretch>
        </p:blipFill>
        <p:spPr bwMode="auto">
          <a:xfrm>
            <a:off x="428625" y="1214438"/>
            <a:ext cx="3500438" cy="1643062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pic>
      <p:pic>
        <p:nvPicPr>
          <p:cNvPr id="45062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3488" y="3214688"/>
            <a:ext cx="26511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6"/>
          <p:cNvSpPr txBox="1">
            <a:spLocks noChangeArrowheads="1"/>
          </p:cNvSpPr>
          <p:nvPr/>
        </p:nvSpPr>
        <p:spPr bwMode="auto">
          <a:xfrm>
            <a:off x="4357688" y="1214438"/>
            <a:ext cx="4643437" cy="16430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ru-RU" sz="2800" b="1" u="sng" dirty="0" smtClean="0">
                <a:solidFill>
                  <a:srgbClr val="9933FF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Шестой этап</a:t>
            </a:r>
            <a:r>
              <a:rPr lang="ru-RU" sz="2800" b="1" dirty="0" smtClean="0">
                <a:solidFill>
                  <a:srgbClr val="9933FF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(октябрь 1971 - июль 1987 </a:t>
            </a:r>
            <a:r>
              <a:rPr lang="ru-RU" sz="2800" b="1" dirty="0" err="1" smtClean="0">
                <a:solidFill>
                  <a:srgbClr val="9933FF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г.г</a:t>
            </a:r>
            <a:r>
              <a:rPr lang="ru-RU" sz="2800" b="1" dirty="0" smtClean="0">
                <a:solidFill>
                  <a:srgbClr val="9933FF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.) </a:t>
            </a: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- новые структурными изменениями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42875"/>
            <a:ext cx="9144000" cy="928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Зарождение и развитие </a:t>
            </a:r>
          </a:p>
          <a:p>
            <a:pPr algn="ctr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гражданской обороны ДНР</a:t>
            </a:r>
          </a:p>
        </p:txBody>
      </p:sp>
      <p:sp>
        <p:nvSpPr>
          <p:cNvPr id="46084" name="Прямоугольник 9"/>
          <p:cNvSpPr>
            <a:spLocks noChangeArrowheads="1"/>
          </p:cNvSpPr>
          <p:nvPr/>
        </p:nvSpPr>
        <p:spPr bwMode="auto">
          <a:xfrm>
            <a:off x="214313" y="2857500"/>
            <a:ext cx="87868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457200" algn="just">
              <a:spcAft>
                <a:spcPts val="1200"/>
              </a:spcAft>
            </a:pPr>
            <a:r>
              <a:rPr lang="ru-RU" sz="2400" dirty="0">
                <a:solidFill>
                  <a:srgbClr val="FFFF00"/>
                </a:solidFill>
              </a:rPr>
              <a:t>Усиление гонки вооружения и достижение СССР стратегического паритета. </a:t>
            </a:r>
          </a:p>
          <a:p>
            <a:pPr indent="457200" algn="just">
              <a:spcAft>
                <a:spcPts val="1200"/>
              </a:spcAft>
            </a:pP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>
            <a:lum bright="-6000" contrast="30000"/>
          </a:blip>
          <a:srcRect/>
          <a:stretch>
            <a:fillRect/>
          </a:stretch>
        </p:blipFill>
        <p:spPr bwMode="auto">
          <a:xfrm>
            <a:off x="357188" y="1214438"/>
            <a:ext cx="3571875" cy="1643062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2875" y="3786188"/>
            <a:ext cx="8858250" cy="2857500"/>
          </a:xfrm>
          <a:prstGeom prst="rect">
            <a:avLst/>
          </a:prstGeom>
          <a:solidFill>
            <a:srgbClr val="9933FF">
              <a:alpha val="57000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indent="457200" algn="just">
              <a:spcAft>
                <a:spcPts val="1200"/>
              </a:spcAft>
              <a:buFont typeface="Times New Roman" pitchFamily="18" charset="0"/>
              <a:buNone/>
              <a:defRPr/>
            </a:pPr>
            <a:r>
              <a:rPr lang="ru-RU" sz="2500" dirty="0">
                <a:solidFill>
                  <a:srgbClr val="00FF00"/>
                </a:solidFill>
              </a:rPr>
              <a:t>Особенность первых шести этапов развития МПВО-ГО - </a:t>
            </a:r>
            <a:r>
              <a:rPr lang="ru-RU" sz="2500" dirty="0">
                <a:solidFill>
                  <a:srgbClr val="CCECFF"/>
                </a:solidFill>
              </a:rPr>
              <a:t>планирование выполнения всех мероприятий по защите населения и территорий </a:t>
            </a:r>
            <a:r>
              <a:rPr lang="ru-RU" sz="2500" dirty="0">
                <a:solidFill>
                  <a:srgbClr val="FFFF00"/>
                </a:solidFill>
              </a:rPr>
              <a:t>в условиях военного времени. </a:t>
            </a:r>
          </a:p>
          <a:p>
            <a:pPr indent="457200" algn="just">
              <a:spcAft>
                <a:spcPts val="1200"/>
              </a:spcAft>
              <a:buFont typeface="Times New Roman" pitchFamily="18" charset="0"/>
              <a:buNone/>
              <a:defRPr/>
            </a:pPr>
            <a:r>
              <a:rPr lang="ru-RU" sz="2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Предупреждение и ликвидация ЧС</a:t>
            </a:r>
            <a:r>
              <a:rPr lang="ru-RU" sz="2500" dirty="0">
                <a:solidFill>
                  <a:srgbClr val="CCECFF"/>
                </a:solidFill>
              </a:rPr>
              <a:t> природного и техногенного характера </a:t>
            </a:r>
            <a:r>
              <a:rPr lang="ru-RU" sz="2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 мирное время </a:t>
            </a:r>
            <a:r>
              <a:rPr lang="ru-RU" sz="2500" dirty="0">
                <a:solidFill>
                  <a:srgbClr val="CCECFF"/>
                </a:solidFill>
              </a:rPr>
              <a:t>как задача перед названными системами </a:t>
            </a:r>
            <a:r>
              <a:rPr lang="ru-RU" sz="2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 стоит.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766</TotalTime>
  <Words>929</Words>
  <Application>Microsoft Office PowerPoint</Application>
  <PresentationFormat>Экран (4:3)</PresentationFormat>
  <Paragraphs>107</Paragraphs>
  <Slides>20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Презентация PowerPoint</vt:lpstr>
      <vt:lpstr>Презентация PowerPoint</vt:lpstr>
      <vt:lpstr>Презентация PowerPoint</vt:lpstr>
      <vt:lpstr>Гражданская оборона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Основные положения Женевских конвенций 1949 г.:</vt:lpstr>
      <vt:lpstr>Презентация PowerPoint</vt:lpstr>
      <vt:lpstr>Презентация PowerPoint</vt:lpstr>
      <vt:lpstr> День гражданской обороны –  это праздник смелых, сильных духом и беззаветно преданных своему делу людей. </vt:lpstr>
      <vt:lpstr>Спасибо  за внимание!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FuckYouBill</dc:creator>
  <cp:lastModifiedBy>USER1</cp:lastModifiedBy>
  <cp:revision>92</cp:revision>
  <dcterms:created xsi:type="dcterms:W3CDTF">2016-02-18T07:32:49Z</dcterms:created>
  <dcterms:modified xsi:type="dcterms:W3CDTF">2023-02-28T13:24:35Z</dcterms:modified>
</cp:coreProperties>
</file>