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57" r:id="rId18"/>
    <p:sldId id="27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63F1D-5AEE-45D4-A384-A379691BF047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85F1F-F49C-4785-876F-6CCA6A2DBF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817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5725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дошкольное образовательное учреждение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общеразвивающего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вида №22 УКМО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488832" cy="3361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ПРОЕКТ  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«Байкальская нерпа»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Проект «Байкальская нерпа»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b="1" dirty="0" smtClean="0">
                <a:solidFill>
                  <a:schemeClr val="tx1"/>
                </a:solidFill>
              </a:rPr>
              <a:t> вида ДС№22 УКМО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968552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2400" dirty="0" smtClean="0"/>
              <a:t>Среда</a:t>
            </a:r>
          </a:p>
          <a:p>
            <a:pPr>
              <a:buNone/>
            </a:pPr>
            <a:r>
              <a:rPr lang="ru-RU" sz="2400" dirty="0" smtClean="0"/>
              <a:t>Лепка «Байкальский тюлень».</a:t>
            </a:r>
          </a:p>
          <a:p>
            <a:pPr>
              <a:buNone/>
            </a:pPr>
            <a:r>
              <a:rPr lang="ru-RU" sz="2400" dirty="0" smtClean="0"/>
              <a:t>Чтение </a:t>
            </a:r>
            <a:r>
              <a:rPr lang="ru-RU" sz="2400" dirty="0" err="1" smtClean="0"/>
              <a:t>х\л</a:t>
            </a:r>
            <a:r>
              <a:rPr lang="ru-RU" sz="2400" dirty="0" smtClean="0"/>
              <a:t>: Скрягина Л. Сказка о нерпах</a:t>
            </a:r>
          </a:p>
          <a:p>
            <a:pPr>
              <a:buNone/>
            </a:pPr>
            <a:r>
              <a:rPr lang="ru-RU" sz="2400" dirty="0" smtClean="0"/>
              <a:t>Решение проблемных ситуаций:  Как помочь Байкальской нерпе?  Для чего люди</a:t>
            </a:r>
          </a:p>
          <a:p>
            <a:pPr>
              <a:buNone/>
            </a:pPr>
            <a:r>
              <a:rPr lang="ru-RU" sz="2400" dirty="0" smtClean="0"/>
              <a:t> устраивают субботники</a:t>
            </a:r>
          </a:p>
          <a:p>
            <a:pPr>
              <a:buNone/>
            </a:pPr>
            <a:r>
              <a:rPr lang="ru-RU" sz="2400" dirty="0" smtClean="0"/>
              <a:t> на Байкале? </a:t>
            </a:r>
          </a:p>
          <a:p>
            <a:pPr>
              <a:buNone/>
            </a:pPr>
            <a:r>
              <a:rPr lang="ru-RU" sz="2400" dirty="0" smtClean="0"/>
              <a:t>Кто засоряет Байкал? </a:t>
            </a:r>
          </a:p>
          <a:p>
            <a:pPr>
              <a:buNone/>
            </a:pPr>
            <a:r>
              <a:rPr lang="ru-RU" sz="2400" dirty="0" smtClean="0"/>
              <a:t>Нерпе нужен воздух, </a:t>
            </a:r>
          </a:p>
          <a:p>
            <a:pPr>
              <a:buNone/>
            </a:pPr>
            <a:r>
              <a:rPr lang="ru-RU" sz="2400" dirty="0" smtClean="0"/>
              <a:t>как и тебе?</a:t>
            </a:r>
          </a:p>
        </p:txBody>
      </p:sp>
      <p:pic>
        <p:nvPicPr>
          <p:cNvPr id="4" name="Рисунок 3" descr="IMG_20230523_143928.jpg"/>
          <p:cNvPicPr>
            <a:picLocks noChangeAspect="1"/>
          </p:cNvPicPr>
          <p:nvPr/>
        </p:nvPicPr>
        <p:blipFill>
          <a:blip r:embed="rId2" cstate="print"/>
          <a:srcRect l="23438" t="22556" r="18455" b="16322"/>
          <a:stretch>
            <a:fillRect/>
          </a:stretch>
        </p:blipFill>
        <p:spPr>
          <a:xfrm>
            <a:off x="6084168" y="1412776"/>
            <a:ext cx="2543431" cy="2006673"/>
          </a:xfrm>
          <a:prstGeom prst="rect">
            <a:avLst/>
          </a:prstGeom>
        </p:spPr>
      </p:pic>
      <p:pic>
        <p:nvPicPr>
          <p:cNvPr id="5" name="Рисунок 4" descr="IMG_20230511_085909.jpg"/>
          <p:cNvPicPr>
            <a:picLocks noChangeAspect="1"/>
          </p:cNvPicPr>
          <p:nvPr/>
        </p:nvPicPr>
        <p:blipFill>
          <a:blip r:embed="rId3" cstate="print"/>
          <a:srcRect l="12488" t="5823" b="33957"/>
          <a:stretch>
            <a:fillRect/>
          </a:stretch>
        </p:blipFill>
        <p:spPr>
          <a:xfrm>
            <a:off x="3851920" y="3933056"/>
            <a:ext cx="4648710" cy="2398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 Муниципальное дошкольное образовательное учреждение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2000" b="1" dirty="0" smtClean="0">
                <a:solidFill>
                  <a:schemeClr val="tx1"/>
                </a:solidFill>
              </a:rPr>
              <a:t> вида ДС№22 УКМО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2400" dirty="0" smtClean="0"/>
              <a:t>Четверг</a:t>
            </a:r>
          </a:p>
          <a:p>
            <a:pPr>
              <a:buNone/>
            </a:pPr>
            <a:r>
              <a:rPr lang="ru-RU" sz="2000" dirty="0" smtClean="0"/>
              <a:t>-Изготовление макета</a:t>
            </a:r>
          </a:p>
          <a:p>
            <a:pPr>
              <a:buNone/>
            </a:pPr>
            <a:r>
              <a:rPr lang="ru-RU" sz="2000" dirty="0" smtClean="0"/>
              <a:t> «Обитатели озера Байкал».</a:t>
            </a:r>
          </a:p>
          <a:p>
            <a:pPr>
              <a:buNone/>
            </a:pPr>
            <a:r>
              <a:rPr lang="ru-RU" sz="2000" dirty="0" smtClean="0"/>
              <a:t>Чтение </a:t>
            </a:r>
            <a:r>
              <a:rPr lang="ru-RU" sz="2000" dirty="0" err="1" smtClean="0"/>
              <a:t>х\л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-Е.Евтушенко </a:t>
            </a:r>
          </a:p>
          <a:p>
            <a:pPr>
              <a:buNone/>
            </a:pPr>
            <a:r>
              <a:rPr lang="ru-RU" sz="2000" dirty="0" smtClean="0"/>
              <a:t>«Баллада о нерпах»</a:t>
            </a:r>
          </a:p>
          <a:p>
            <a:pPr>
              <a:buNone/>
            </a:pPr>
            <a:r>
              <a:rPr lang="ru-RU" sz="2000" dirty="0" smtClean="0"/>
              <a:t>-Игра «Найди на ощупь нерпу»</a:t>
            </a:r>
          </a:p>
          <a:p>
            <a:pPr>
              <a:buNone/>
            </a:pPr>
            <a:r>
              <a:rPr lang="ru-RU" sz="2000" dirty="0" smtClean="0"/>
              <a:t>-Дидактическая игра: </a:t>
            </a:r>
          </a:p>
          <a:p>
            <a:pPr>
              <a:buNone/>
            </a:pPr>
            <a:r>
              <a:rPr lang="ru-RU" sz="2000" dirty="0" smtClean="0"/>
              <a:t>-«Ты катись веселый мячик»</a:t>
            </a:r>
            <a:endParaRPr lang="ru-RU" sz="2000" dirty="0"/>
          </a:p>
        </p:txBody>
      </p:sp>
      <p:pic>
        <p:nvPicPr>
          <p:cNvPr id="5" name="Рисунок 4" descr="IMG_20230511_101434.jpg"/>
          <p:cNvPicPr>
            <a:picLocks noChangeAspect="1"/>
          </p:cNvPicPr>
          <p:nvPr/>
        </p:nvPicPr>
        <p:blipFill>
          <a:blip r:embed="rId2" cstate="print"/>
          <a:srcRect t="15379"/>
          <a:stretch>
            <a:fillRect/>
          </a:stretch>
        </p:blipFill>
        <p:spPr>
          <a:xfrm>
            <a:off x="3851920" y="1340768"/>
            <a:ext cx="2016224" cy="2274867"/>
          </a:xfrm>
          <a:prstGeom prst="rect">
            <a:avLst/>
          </a:prstGeom>
        </p:spPr>
      </p:pic>
      <p:pic>
        <p:nvPicPr>
          <p:cNvPr id="7" name="Рисунок 6" descr="IMG_20230511_101423.jpg"/>
          <p:cNvPicPr>
            <a:picLocks noChangeAspect="1"/>
          </p:cNvPicPr>
          <p:nvPr/>
        </p:nvPicPr>
        <p:blipFill>
          <a:blip r:embed="rId3" cstate="print"/>
          <a:srcRect t="12303" b="6152"/>
          <a:stretch>
            <a:fillRect/>
          </a:stretch>
        </p:blipFill>
        <p:spPr>
          <a:xfrm>
            <a:off x="6084168" y="1412776"/>
            <a:ext cx="2376264" cy="2583678"/>
          </a:xfrm>
          <a:prstGeom prst="rect">
            <a:avLst/>
          </a:prstGeom>
        </p:spPr>
      </p:pic>
      <p:pic>
        <p:nvPicPr>
          <p:cNvPr id="8" name="Рисунок 7" descr="IMG_20230512_104018.jpg"/>
          <p:cNvPicPr>
            <a:picLocks noChangeAspect="1"/>
          </p:cNvPicPr>
          <p:nvPr/>
        </p:nvPicPr>
        <p:blipFill>
          <a:blip r:embed="rId4" cstate="print"/>
          <a:srcRect t="15379" b="18455"/>
          <a:stretch>
            <a:fillRect/>
          </a:stretch>
        </p:blipFill>
        <p:spPr>
          <a:xfrm>
            <a:off x="6516215" y="4149080"/>
            <a:ext cx="2448648" cy="2160240"/>
          </a:xfrm>
          <a:prstGeom prst="rect">
            <a:avLst/>
          </a:prstGeom>
        </p:spPr>
      </p:pic>
      <p:pic>
        <p:nvPicPr>
          <p:cNvPr id="9" name="Рисунок 8" descr="IMG_20230512_093527.jpg"/>
          <p:cNvPicPr>
            <a:picLocks noChangeAspect="1"/>
          </p:cNvPicPr>
          <p:nvPr/>
        </p:nvPicPr>
        <p:blipFill>
          <a:blip r:embed="rId5" cstate="print"/>
          <a:srcRect t="5782"/>
          <a:stretch>
            <a:fillRect/>
          </a:stretch>
        </p:blipFill>
        <p:spPr>
          <a:xfrm>
            <a:off x="4067944" y="3789040"/>
            <a:ext cx="2235494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</a:rPr>
              <a:t> вида ДС № 22 УКМО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1800" dirty="0" smtClean="0"/>
              <a:t>Пятница</a:t>
            </a:r>
          </a:p>
          <a:p>
            <a:pPr>
              <a:buNone/>
            </a:pPr>
            <a:r>
              <a:rPr lang="ru-RU" sz="1800" dirty="0" smtClean="0"/>
              <a:t>-Музыкальное занятие на тему</a:t>
            </a:r>
          </a:p>
          <a:p>
            <a:pPr>
              <a:buNone/>
            </a:pPr>
            <a:r>
              <a:rPr lang="ru-RU" sz="1800" dirty="0" smtClean="0"/>
              <a:t> «Озеро Байкал».</a:t>
            </a:r>
          </a:p>
          <a:p>
            <a:pPr>
              <a:buNone/>
            </a:pPr>
            <a:r>
              <a:rPr lang="ru-RU" sz="1800" dirty="0" smtClean="0"/>
              <a:t>-Логопедическая игра </a:t>
            </a:r>
          </a:p>
          <a:p>
            <a:pPr>
              <a:buNone/>
            </a:pPr>
            <a:r>
              <a:rPr lang="ru-RU" sz="1800" dirty="0" smtClean="0"/>
              <a:t>«Найди животных со</a:t>
            </a:r>
          </a:p>
          <a:p>
            <a:pPr>
              <a:buNone/>
            </a:pPr>
            <a:r>
              <a:rPr lang="ru-RU" sz="1800" dirty="0" smtClean="0"/>
              <a:t> звуком «Л» и со звуком «Р»</a:t>
            </a:r>
          </a:p>
          <a:p>
            <a:pPr>
              <a:buNone/>
            </a:pPr>
            <a:r>
              <a:rPr lang="ru-RU" sz="1800" dirty="0" smtClean="0"/>
              <a:t>-Подвижная игра </a:t>
            </a:r>
          </a:p>
          <a:p>
            <a:pPr>
              <a:buNone/>
            </a:pPr>
            <a:r>
              <a:rPr lang="ru-RU" sz="1800" dirty="0" smtClean="0"/>
              <a:t>«Нерпа и голомянки»</a:t>
            </a:r>
          </a:p>
        </p:txBody>
      </p:sp>
      <p:pic>
        <p:nvPicPr>
          <p:cNvPr id="4" name="Рисунок 3" descr="IMG_20230518_092837.jpg"/>
          <p:cNvPicPr>
            <a:picLocks noChangeAspect="1"/>
          </p:cNvPicPr>
          <p:nvPr/>
        </p:nvPicPr>
        <p:blipFill>
          <a:blip r:embed="rId2" cstate="print"/>
          <a:srcRect t="20300" b="9227"/>
          <a:stretch>
            <a:fillRect/>
          </a:stretch>
        </p:blipFill>
        <p:spPr>
          <a:xfrm>
            <a:off x="5940152" y="1628800"/>
            <a:ext cx="2160240" cy="2029874"/>
          </a:xfrm>
          <a:prstGeom prst="rect">
            <a:avLst/>
          </a:prstGeom>
        </p:spPr>
      </p:pic>
      <p:pic>
        <p:nvPicPr>
          <p:cNvPr id="5" name="Рисунок 4" descr="IMG_20230518_092452.jpg"/>
          <p:cNvPicPr>
            <a:picLocks noChangeAspect="1"/>
          </p:cNvPicPr>
          <p:nvPr/>
        </p:nvPicPr>
        <p:blipFill>
          <a:blip r:embed="rId3" cstate="print"/>
          <a:srcRect t="11996" b="15933"/>
          <a:stretch>
            <a:fillRect/>
          </a:stretch>
        </p:blipFill>
        <p:spPr>
          <a:xfrm>
            <a:off x="3774068" y="1628800"/>
            <a:ext cx="2023126" cy="1944216"/>
          </a:xfrm>
          <a:prstGeom prst="rect">
            <a:avLst/>
          </a:prstGeom>
        </p:spPr>
      </p:pic>
      <p:pic>
        <p:nvPicPr>
          <p:cNvPr id="6" name="Рисунок 5" descr="IMG_20230518_093447.jpg"/>
          <p:cNvPicPr>
            <a:picLocks noChangeAspect="1"/>
          </p:cNvPicPr>
          <p:nvPr/>
        </p:nvPicPr>
        <p:blipFill>
          <a:blip r:embed="rId4" cstate="print"/>
          <a:srcRect l="328" t="26329" r="4101" b="16917"/>
          <a:stretch>
            <a:fillRect/>
          </a:stretch>
        </p:blipFill>
        <p:spPr>
          <a:xfrm>
            <a:off x="5652120" y="4077072"/>
            <a:ext cx="2987824" cy="2365761"/>
          </a:xfrm>
          <a:prstGeom prst="rect">
            <a:avLst/>
          </a:prstGeom>
        </p:spPr>
      </p:pic>
      <p:pic>
        <p:nvPicPr>
          <p:cNvPr id="7" name="Рисунок 6" descr="IMG_20230516_161513.jpg"/>
          <p:cNvPicPr>
            <a:picLocks noChangeAspect="1"/>
          </p:cNvPicPr>
          <p:nvPr/>
        </p:nvPicPr>
        <p:blipFill>
          <a:blip r:embed="rId5" cstate="print"/>
          <a:srcRect t="17840" r="43471" b="26390"/>
          <a:stretch>
            <a:fillRect/>
          </a:stretch>
        </p:blipFill>
        <p:spPr>
          <a:xfrm>
            <a:off x="3491880" y="3933056"/>
            <a:ext cx="1923678" cy="25305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</a:rPr>
              <a:t> вида ДС № 22 УКМО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1800" dirty="0" smtClean="0"/>
              <a:t>Понедельник</a:t>
            </a:r>
          </a:p>
          <a:p>
            <a:pPr>
              <a:buFontTx/>
              <a:buChar char="-"/>
            </a:pPr>
            <a:r>
              <a:rPr lang="ru-RU" sz="1800" dirty="0" smtClean="0"/>
              <a:t>Опытно-экспериментальная </a:t>
            </a:r>
          </a:p>
          <a:p>
            <a:pPr>
              <a:buNone/>
            </a:pPr>
            <a:r>
              <a:rPr lang="ru-RU" sz="1800" dirty="0" smtClean="0"/>
              <a:t>деятельность «очищение воды».</a:t>
            </a:r>
          </a:p>
          <a:p>
            <a:pPr>
              <a:buNone/>
            </a:pPr>
            <a:r>
              <a:rPr lang="ru-RU" sz="1800" dirty="0" smtClean="0"/>
              <a:t>-Дидактическая игра «Скажи наоборот»</a:t>
            </a:r>
          </a:p>
          <a:p>
            <a:pPr>
              <a:buNone/>
            </a:pPr>
            <a:r>
              <a:rPr lang="ru-RU" sz="1800" dirty="0" smtClean="0"/>
              <a:t>-Слушание народной песни </a:t>
            </a:r>
          </a:p>
          <a:p>
            <a:pPr>
              <a:buNone/>
            </a:pPr>
            <a:r>
              <a:rPr lang="ru-RU" sz="1800" dirty="0" smtClean="0"/>
              <a:t>«Славное море  - священный Байкал</a:t>
            </a:r>
          </a:p>
        </p:txBody>
      </p:sp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2" cstate="print"/>
          <a:srcRect l="7087" t="19488" r="69980" b="55512"/>
          <a:stretch>
            <a:fillRect/>
          </a:stretch>
        </p:blipFill>
        <p:spPr>
          <a:xfrm>
            <a:off x="4572000" y="1628800"/>
            <a:ext cx="1863953" cy="1523982"/>
          </a:xfrm>
          <a:prstGeom prst="rect">
            <a:avLst/>
          </a:prstGeom>
        </p:spPr>
      </p:pic>
      <p:pic>
        <p:nvPicPr>
          <p:cNvPr id="5" name="Рисунок 4" descr="img19.jpg"/>
          <p:cNvPicPr>
            <a:picLocks noChangeAspect="1"/>
          </p:cNvPicPr>
          <p:nvPr/>
        </p:nvPicPr>
        <p:blipFill>
          <a:blip r:embed="rId2" cstate="print"/>
          <a:srcRect l="7087" t="70866" r="69980" b="5315"/>
          <a:stretch>
            <a:fillRect/>
          </a:stretch>
        </p:blipFill>
        <p:spPr>
          <a:xfrm>
            <a:off x="7092280" y="3356992"/>
            <a:ext cx="1863953" cy="1451898"/>
          </a:xfrm>
          <a:prstGeom prst="rect">
            <a:avLst/>
          </a:prstGeom>
        </p:spPr>
      </p:pic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2" cstate="print"/>
          <a:srcRect l="7087" t="45472" r="69980" b="30118"/>
          <a:stretch>
            <a:fillRect/>
          </a:stretch>
        </p:blipFill>
        <p:spPr>
          <a:xfrm>
            <a:off x="6732240" y="1628800"/>
            <a:ext cx="1863953" cy="1487972"/>
          </a:xfrm>
          <a:prstGeom prst="rect">
            <a:avLst/>
          </a:prstGeom>
        </p:spPr>
      </p:pic>
      <p:pic>
        <p:nvPicPr>
          <p:cNvPr id="8" name="Рисунок 7" descr="IMG_20230517_155610.jpg"/>
          <p:cNvPicPr>
            <a:picLocks noChangeAspect="1"/>
          </p:cNvPicPr>
          <p:nvPr/>
        </p:nvPicPr>
        <p:blipFill>
          <a:blip r:embed="rId3" cstate="print"/>
          <a:srcRect t="21469" r="7382" b="22207"/>
          <a:stretch>
            <a:fillRect/>
          </a:stretch>
        </p:blipFill>
        <p:spPr>
          <a:xfrm>
            <a:off x="4211960" y="4437112"/>
            <a:ext cx="2736304" cy="2218630"/>
          </a:xfrm>
          <a:prstGeom prst="rect">
            <a:avLst/>
          </a:prstGeom>
        </p:spPr>
      </p:pic>
      <p:pic>
        <p:nvPicPr>
          <p:cNvPr id="9" name="Рисунок 8" descr="IMG_20230516_154512.jpg"/>
          <p:cNvPicPr>
            <a:picLocks noChangeAspect="1"/>
          </p:cNvPicPr>
          <p:nvPr/>
        </p:nvPicPr>
        <p:blipFill>
          <a:blip r:embed="rId4" cstate="print"/>
          <a:srcRect r="23770" b="2625"/>
          <a:stretch>
            <a:fillRect/>
          </a:stretch>
        </p:blipFill>
        <p:spPr>
          <a:xfrm>
            <a:off x="611560" y="4437112"/>
            <a:ext cx="3024336" cy="21730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</a:rPr>
              <a:t> вида  № 22 УКМО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1800" dirty="0" smtClean="0"/>
              <a:t>Вторник</a:t>
            </a:r>
          </a:p>
          <a:p>
            <a:pPr>
              <a:buNone/>
            </a:pPr>
            <a:r>
              <a:rPr lang="ru-RU" sz="1800" dirty="0" smtClean="0"/>
              <a:t>- Чтение  художественной литературы</a:t>
            </a:r>
          </a:p>
          <a:p>
            <a:pPr>
              <a:buNone/>
            </a:pPr>
            <a:r>
              <a:rPr lang="ru-RU" sz="1800" dirty="0" smtClean="0"/>
              <a:t>М. Трофимов. «В Байкальских торосах заснеженных…»</a:t>
            </a:r>
          </a:p>
          <a:p>
            <a:pPr>
              <a:buNone/>
            </a:pPr>
            <a:r>
              <a:rPr lang="ru-RU" sz="1800" dirty="0" smtClean="0"/>
              <a:t>-Пальчиковая гимнастика</a:t>
            </a:r>
          </a:p>
          <a:p>
            <a:pPr>
              <a:buNone/>
            </a:pPr>
            <a:r>
              <a:rPr lang="ru-RU" sz="1800" dirty="0" smtClean="0"/>
              <a:t>«Нерпы весело резвятся»</a:t>
            </a:r>
          </a:p>
          <a:p>
            <a:pPr>
              <a:buNone/>
            </a:pPr>
            <a:r>
              <a:rPr lang="ru-RU" sz="1800" dirty="0" smtClean="0"/>
              <a:t>-Просмотр фильмов «Нерпы на воле </a:t>
            </a:r>
          </a:p>
          <a:p>
            <a:pPr>
              <a:buNone/>
            </a:pPr>
            <a:r>
              <a:rPr lang="ru-RU" sz="1800" dirty="0" smtClean="0"/>
              <a:t>и в </a:t>
            </a:r>
            <a:r>
              <a:rPr lang="ru-RU" sz="1800" dirty="0" err="1" smtClean="0"/>
              <a:t>нерпинарии</a:t>
            </a:r>
            <a:r>
              <a:rPr lang="ru-RU" sz="1800" dirty="0" smtClean="0"/>
              <a:t>»</a:t>
            </a:r>
          </a:p>
        </p:txBody>
      </p:sp>
      <p:pic>
        <p:nvPicPr>
          <p:cNvPr id="4" name="Рисунок 3" descr="IMG_20230504_081232.jpg"/>
          <p:cNvPicPr>
            <a:picLocks noChangeAspect="1"/>
          </p:cNvPicPr>
          <p:nvPr/>
        </p:nvPicPr>
        <p:blipFill>
          <a:blip r:embed="rId2" cstate="print"/>
          <a:srcRect l="24201" t="23745" b="20054"/>
          <a:stretch>
            <a:fillRect/>
          </a:stretch>
        </p:blipFill>
        <p:spPr>
          <a:xfrm>
            <a:off x="6228184" y="1484784"/>
            <a:ext cx="2115749" cy="2091638"/>
          </a:xfrm>
          <a:prstGeom prst="rect">
            <a:avLst/>
          </a:prstGeom>
        </p:spPr>
      </p:pic>
      <p:pic>
        <p:nvPicPr>
          <p:cNvPr id="5" name="Рисунок 4" descr="Screenshot_20230530_211315.jpg"/>
          <p:cNvPicPr>
            <a:picLocks noChangeAspect="1"/>
          </p:cNvPicPr>
          <p:nvPr/>
        </p:nvPicPr>
        <p:blipFill>
          <a:blip r:embed="rId3" cstate="print"/>
          <a:srcRect t="37541" b="37064"/>
          <a:stretch>
            <a:fillRect/>
          </a:stretch>
        </p:blipFill>
        <p:spPr>
          <a:xfrm>
            <a:off x="467544" y="4400133"/>
            <a:ext cx="3312368" cy="1850399"/>
          </a:xfrm>
          <a:prstGeom prst="rect">
            <a:avLst/>
          </a:prstGeom>
        </p:spPr>
      </p:pic>
      <p:pic>
        <p:nvPicPr>
          <p:cNvPr id="6" name="Рисунок 5" descr="IMG_20230512_153516.jpg"/>
          <p:cNvPicPr>
            <a:picLocks noChangeAspect="1"/>
          </p:cNvPicPr>
          <p:nvPr/>
        </p:nvPicPr>
        <p:blipFill>
          <a:blip r:embed="rId4" cstate="print"/>
          <a:srcRect l="32808" t="19747" b="7443"/>
          <a:stretch>
            <a:fillRect/>
          </a:stretch>
        </p:blipFill>
        <p:spPr>
          <a:xfrm>
            <a:off x="3995936" y="3717032"/>
            <a:ext cx="1998579" cy="2887567"/>
          </a:xfrm>
          <a:prstGeom prst="rect">
            <a:avLst/>
          </a:prstGeom>
        </p:spPr>
      </p:pic>
      <p:pic>
        <p:nvPicPr>
          <p:cNvPr id="7" name="Рисунок 6" descr="IMG_20230512_154453_1_1.jpg"/>
          <p:cNvPicPr>
            <a:picLocks noChangeAspect="1"/>
          </p:cNvPicPr>
          <p:nvPr/>
        </p:nvPicPr>
        <p:blipFill>
          <a:blip r:embed="rId5" cstate="print"/>
          <a:srcRect l="1514" t="8906" r="3785"/>
          <a:stretch>
            <a:fillRect/>
          </a:stretch>
        </p:blipFill>
        <p:spPr>
          <a:xfrm>
            <a:off x="6372200" y="3717032"/>
            <a:ext cx="2472989" cy="27630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smtClean="0">
                <a:solidFill>
                  <a:schemeClr val="tx1"/>
                </a:solidFill>
              </a:rPr>
              <a:t>вида  </a:t>
            </a:r>
            <a:r>
              <a:rPr lang="ru-RU" sz="1800" dirty="0" smtClean="0">
                <a:solidFill>
                  <a:schemeClr val="tx1"/>
                </a:solidFill>
              </a:rPr>
              <a:t>№ 22 УКМО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1800" dirty="0" smtClean="0"/>
              <a:t>Среда</a:t>
            </a:r>
          </a:p>
          <a:p>
            <a:pPr>
              <a:buNone/>
            </a:pPr>
            <a:r>
              <a:rPr lang="ru-RU" sz="1800" dirty="0" smtClean="0"/>
              <a:t>-Совместная деятельность. </a:t>
            </a:r>
          </a:p>
          <a:p>
            <a:pPr>
              <a:buNone/>
            </a:pPr>
            <a:r>
              <a:rPr lang="ru-RU" sz="1800" dirty="0" smtClean="0"/>
              <a:t>Сюжетно-ролевая игра</a:t>
            </a:r>
          </a:p>
          <a:p>
            <a:pPr>
              <a:buNone/>
            </a:pPr>
            <a:r>
              <a:rPr lang="ru-RU" sz="1800" dirty="0" smtClean="0"/>
              <a:t>«Мы –экскурсоводы»</a:t>
            </a:r>
          </a:p>
          <a:p>
            <a:pPr>
              <a:buNone/>
            </a:pPr>
            <a:r>
              <a:rPr lang="ru-RU" sz="1800" dirty="0" smtClean="0"/>
              <a:t>- Слушание  «По Ангаре»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4" name="Рисунок 3" descr="Screenshot_20230530_214514.jpg"/>
          <p:cNvPicPr>
            <a:picLocks noChangeAspect="1"/>
          </p:cNvPicPr>
          <p:nvPr/>
        </p:nvPicPr>
        <p:blipFill>
          <a:blip r:embed="rId2" cstate="print"/>
          <a:srcRect t="13680" b="20520"/>
          <a:stretch>
            <a:fillRect/>
          </a:stretch>
        </p:blipFill>
        <p:spPr>
          <a:xfrm>
            <a:off x="7092280" y="1556792"/>
            <a:ext cx="1820129" cy="2634718"/>
          </a:xfrm>
          <a:prstGeom prst="rect">
            <a:avLst/>
          </a:prstGeom>
        </p:spPr>
      </p:pic>
      <p:pic>
        <p:nvPicPr>
          <p:cNvPr id="5" name="Рисунок 4" descr="Screenshot_20230530_214450.jpg"/>
          <p:cNvPicPr>
            <a:picLocks noChangeAspect="1"/>
          </p:cNvPicPr>
          <p:nvPr/>
        </p:nvPicPr>
        <p:blipFill>
          <a:blip r:embed="rId3" cstate="print"/>
          <a:srcRect l="15048" t="22270" r="8749" b="27201"/>
          <a:stretch>
            <a:fillRect/>
          </a:stretch>
        </p:blipFill>
        <p:spPr>
          <a:xfrm>
            <a:off x="7092280" y="4293096"/>
            <a:ext cx="1656184" cy="2415955"/>
          </a:xfrm>
          <a:prstGeom prst="rect">
            <a:avLst/>
          </a:prstGeom>
        </p:spPr>
      </p:pic>
      <p:pic>
        <p:nvPicPr>
          <p:cNvPr id="6" name="Рисунок 5" descr="IMG_20230510_155429.jpg"/>
          <p:cNvPicPr>
            <a:picLocks noChangeAspect="1"/>
          </p:cNvPicPr>
          <p:nvPr/>
        </p:nvPicPr>
        <p:blipFill>
          <a:blip r:embed="rId4" cstate="print"/>
          <a:srcRect l="4265" t="17840" b="11688"/>
          <a:stretch>
            <a:fillRect/>
          </a:stretch>
        </p:blipFill>
        <p:spPr>
          <a:xfrm>
            <a:off x="3923928" y="1484784"/>
            <a:ext cx="2980816" cy="2925643"/>
          </a:xfrm>
          <a:prstGeom prst="rect">
            <a:avLst/>
          </a:prstGeom>
        </p:spPr>
      </p:pic>
      <p:pic>
        <p:nvPicPr>
          <p:cNvPr id="7" name="Рисунок 6" descr="Screenshot_20230531_004601.jpg"/>
          <p:cNvPicPr>
            <a:picLocks noChangeAspect="1"/>
          </p:cNvPicPr>
          <p:nvPr/>
        </p:nvPicPr>
        <p:blipFill>
          <a:blip r:embed="rId5" cstate="print"/>
          <a:srcRect t="11771" b="26724"/>
          <a:stretch>
            <a:fillRect/>
          </a:stretch>
        </p:blipFill>
        <p:spPr>
          <a:xfrm>
            <a:off x="395536" y="3717032"/>
            <a:ext cx="2160240" cy="2923009"/>
          </a:xfrm>
          <a:prstGeom prst="rect">
            <a:avLst/>
          </a:prstGeom>
        </p:spPr>
      </p:pic>
      <p:pic>
        <p:nvPicPr>
          <p:cNvPr id="8" name="Рисунок 7" descr="Screenshot_20230531_004338.jpg"/>
          <p:cNvPicPr>
            <a:picLocks noChangeAspect="1"/>
          </p:cNvPicPr>
          <p:nvPr/>
        </p:nvPicPr>
        <p:blipFill>
          <a:blip r:embed="rId6" cstate="print"/>
          <a:srcRect t="37223" b="37541"/>
          <a:stretch>
            <a:fillRect/>
          </a:stretch>
        </p:blipFill>
        <p:spPr>
          <a:xfrm>
            <a:off x="3203848" y="4653136"/>
            <a:ext cx="3376690" cy="18745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</a:rPr>
              <a:t> вида ДС № 22 УКМО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1800" dirty="0" smtClean="0"/>
              <a:t>Четверг</a:t>
            </a:r>
          </a:p>
          <a:p>
            <a:pPr>
              <a:buNone/>
            </a:pPr>
            <a:r>
              <a:rPr lang="ru-RU" sz="1800" dirty="0" smtClean="0"/>
              <a:t>-Физическое развитие на тему:</a:t>
            </a:r>
          </a:p>
          <a:p>
            <a:pPr>
              <a:buNone/>
            </a:pPr>
            <a:r>
              <a:rPr lang="ru-RU" sz="1800" dirty="0" smtClean="0"/>
              <a:t>«Поход к озеру Байкал»</a:t>
            </a:r>
          </a:p>
          <a:p>
            <a:pPr>
              <a:buNone/>
            </a:pPr>
            <a:r>
              <a:rPr lang="ru-RU" sz="1800" dirty="0" smtClean="0"/>
              <a:t>-Загадывание загадок об</a:t>
            </a:r>
          </a:p>
          <a:p>
            <a:pPr>
              <a:buNone/>
            </a:pPr>
            <a:r>
              <a:rPr lang="ru-RU" sz="1800" dirty="0" smtClean="0"/>
              <a:t> обитателях Байкала</a:t>
            </a:r>
          </a:p>
          <a:p>
            <a:pPr>
              <a:buNone/>
            </a:pPr>
            <a:r>
              <a:rPr lang="ru-RU" sz="1800" dirty="0" smtClean="0"/>
              <a:t>-подготовка к организации</a:t>
            </a:r>
          </a:p>
          <a:p>
            <a:pPr>
              <a:buNone/>
            </a:pPr>
            <a:r>
              <a:rPr lang="ru-RU" sz="1800" dirty="0" smtClean="0"/>
              <a:t> экскурсий в </a:t>
            </a:r>
          </a:p>
          <a:p>
            <a:pPr>
              <a:buNone/>
            </a:pPr>
            <a:r>
              <a:rPr lang="ru-RU" sz="1800" dirty="0" smtClean="0"/>
              <a:t>мини-музей </a:t>
            </a:r>
          </a:p>
          <a:p>
            <a:pPr>
              <a:buNone/>
            </a:pPr>
            <a:r>
              <a:rPr lang="ru-RU" sz="1800" dirty="0" smtClean="0"/>
              <a:t>«Нерпа – символ </a:t>
            </a:r>
          </a:p>
          <a:p>
            <a:pPr>
              <a:buNone/>
            </a:pPr>
            <a:r>
              <a:rPr lang="ru-RU" sz="1800" dirty="0" smtClean="0"/>
              <a:t>озера Байкал»</a:t>
            </a:r>
          </a:p>
          <a:p>
            <a:pPr>
              <a:buNone/>
            </a:pPr>
            <a:r>
              <a:rPr lang="ru-RU" sz="1800" dirty="0" smtClean="0"/>
              <a:t> для детей МДОУ </a:t>
            </a:r>
          </a:p>
        </p:txBody>
      </p:sp>
      <p:pic>
        <p:nvPicPr>
          <p:cNvPr id="4" name="Рисунок 3" descr="IMG_20230519_100006.jpg"/>
          <p:cNvPicPr>
            <a:picLocks noChangeAspect="1"/>
          </p:cNvPicPr>
          <p:nvPr/>
        </p:nvPicPr>
        <p:blipFill>
          <a:blip r:embed="rId2" cstate="print"/>
          <a:srcRect l="1804" t="18455" b="8612"/>
          <a:stretch>
            <a:fillRect/>
          </a:stretch>
        </p:blipFill>
        <p:spPr>
          <a:xfrm>
            <a:off x="6228184" y="1412776"/>
            <a:ext cx="2617524" cy="2592288"/>
          </a:xfrm>
          <a:prstGeom prst="rect">
            <a:avLst/>
          </a:prstGeom>
        </p:spPr>
      </p:pic>
      <p:pic>
        <p:nvPicPr>
          <p:cNvPr id="5" name="Рисунок 4" descr="IMG_20230519_100147.jpg"/>
          <p:cNvPicPr>
            <a:picLocks noChangeAspect="1"/>
          </p:cNvPicPr>
          <p:nvPr/>
        </p:nvPicPr>
        <p:blipFill>
          <a:blip r:embed="rId3" cstate="print"/>
          <a:srcRect t="18455" r="22146" b="1845"/>
          <a:stretch>
            <a:fillRect/>
          </a:stretch>
        </p:blipFill>
        <p:spPr>
          <a:xfrm>
            <a:off x="3707904" y="1412776"/>
            <a:ext cx="2211710" cy="3018898"/>
          </a:xfrm>
          <a:prstGeom prst="rect">
            <a:avLst/>
          </a:prstGeom>
        </p:spPr>
      </p:pic>
      <p:pic>
        <p:nvPicPr>
          <p:cNvPr id="6" name="Рисунок 5" descr="IMG_20230519_101202.jpg"/>
          <p:cNvPicPr>
            <a:picLocks noChangeAspect="1"/>
          </p:cNvPicPr>
          <p:nvPr/>
        </p:nvPicPr>
        <p:blipFill>
          <a:blip r:embed="rId4" cstate="print"/>
          <a:srcRect t="12303" r="984" b="27067"/>
          <a:stretch>
            <a:fillRect/>
          </a:stretch>
        </p:blipFill>
        <p:spPr>
          <a:xfrm>
            <a:off x="6084168" y="4149080"/>
            <a:ext cx="2862341" cy="2336877"/>
          </a:xfrm>
          <a:prstGeom prst="rect">
            <a:avLst/>
          </a:prstGeom>
        </p:spPr>
      </p:pic>
      <p:pic>
        <p:nvPicPr>
          <p:cNvPr id="8" name="Рисунок 7" descr="IMG_20230523_143731.jpg"/>
          <p:cNvPicPr>
            <a:picLocks noChangeAspect="1"/>
          </p:cNvPicPr>
          <p:nvPr/>
        </p:nvPicPr>
        <p:blipFill>
          <a:blip r:embed="rId5" cstate="print"/>
          <a:srcRect t="17840" b="8612"/>
          <a:stretch>
            <a:fillRect/>
          </a:stretch>
        </p:blipFill>
        <p:spPr>
          <a:xfrm>
            <a:off x="2411760" y="4007852"/>
            <a:ext cx="2571750" cy="25219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56084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ake-baikal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19268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755576" y="1341438"/>
            <a:ext cx="8388425" cy="48133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Дети подготовительной группы «А»</a:t>
            </a:r>
          </a:p>
          <a:p>
            <a:pPr algn="ctr">
              <a:buNone/>
            </a:pPr>
            <a:r>
              <a:rPr lang="ru-RU" sz="2000" dirty="0" smtClean="0"/>
              <a:t>МДОУ ДС №22</a:t>
            </a:r>
          </a:p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dirty="0" smtClean="0"/>
              <a:t>приглашают Вас</a:t>
            </a:r>
          </a:p>
          <a:p>
            <a:pPr algn="ctr">
              <a:buNone/>
            </a:pPr>
            <a:r>
              <a:rPr lang="ru-RU" sz="2800" dirty="0" smtClean="0"/>
              <a:t>Посетить мини-музей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«Нерпа – символ озера Байкал»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1617814630_47-p-ramochka-dlya-teksta-na-prozrachnom-fone-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49694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</a:rPr>
              <a:t> вида ДС № 22 УКМО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IV этап</a:t>
            </a:r>
            <a:r>
              <a:rPr lang="ru-RU" dirty="0" smtClean="0"/>
              <a:t>– и</a:t>
            </a:r>
            <a:r>
              <a:rPr lang="ru-RU" b="1" dirty="0" smtClean="0"/>
              <a:t>тоговый</a:t>
            </a:r>
          </a:p>
          <a:p>
            <a:pPr>
              <a:buNone/>
            </a:pPr>
            <a:r>
              <a:rPr lang="ru-RU" dirty="0" smtClean="0"/>
              <a:t>пятница</a:t>
            </a:r>
          </a:p>
          <a:p>
            <a:pPr>
              <a:buNone/>
            </a:pPr>
            <a:r>
              <a:rPr lang="ru-RU" sz="2000" dirty="0" smtClean="0"/>
              <a:t>--Проведение экскурсии для детей разных возрастных  групп</a:t>
            </a:r>
          </a:p>
          <a:p>
            <a:pPr>
              <a:buNone/>
            </a:pPr>
            <a:r>
              <a:rPr lang="ru-RU" sz="2000" dirty="0" smtClean="0"/>
              <a:t>Обработка </a:t>
            </a:r>
            <a:r>
              <a:rPr lang="ru-RU" sz="2000" dirty="0" smtClean="0"/>
              <a:t>и оформление материалов проекта Презентация проекта – </a:t>
            </a:r>
            <a:r>
              <a:rPr lang="ru-RU" sz="2000" dirty="0" err="1" smtClean="0"/>
              <a:t>фотоотчет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Рисунок 3" descr="IMG_20230523_100423.jpg"/>
          <p:cNvPicPr>
            <a:picLocks noChangeAspect="1"/>
          </p:cNvPicPr>
          <p:nvPr/>
        </p:nvPicPr>
        <p:blipFill>
          <a:blip r:embed="rId2" cstate="print"/>
          <a:srcRect t="16609" b="21777"/>
          <a:stretch>
            <a:fillRect/>
          </a:stretch>
        </p:blipFill>
        <p:spPr>
          <a:xfrm>
            <a:off x="179512" y="3789040"/>
            <a:ext cx="2999259" cy="2463950"/>
          </a:xfrm>
          <a:prstGeom prst="rect">
            <a:avLst/>
          </a:prstGeom>
        </p:spPr>
      </p:pic>
      <p:pic>
        <p:nvPicPr>
          <p:cNvPr id="5" name="Рисунок 4" descr="IMG_20230523_102722.jpg"/>
          <p:cNvPicPr>
            <a:picLocks noChangeAspect="1"/>
          </p:cNvPicPr>
          <p:nvPr/>
        </p:nvPicPr>
        <p:blipFill>
          <a:blip r:embed="rId3" cstate="print"/>
          <a:srcRect t="10458" b="7382"/>
          <a:stretch>
            <a:fillRect/>
          </a:stretch>
        </p:blipFill>
        <p:spPr>
          <a:xfrm>
            <a:off x="3347864" y="3573016"/>
            <a:ext cx="2522379" cy="2763197"/>
          </a:xfrm>
          <a:prstGeom prst="rect">
            <a:avLst/>
          </a:prstGeom>
        </p:spPr>
      </p:pic>
      <p:pic>
        <p:nvPicPr>
          <p:cNvPr id="6" name="Рисунок 5" descr="IMG_20230522_100808.jpg"/>
          <p:cNvPicPr>
            <a:picLocks noChangeAspect="1"/>
          </p:cNvPicPr>
          <p:nvPr/>
        </p:nvPicPr>
        <p:blipFill>
          <a:blip r:embed="rId4" cstate="print"/>
          <a:srcRect l="1394" t="7997" b="9227"/>
          <a:stretch>
            <a:fillRect/>
          </a:stretch>
        </p:blipFill>
        <p:spPr>
          <a:xfrm>
            <a:off x="6084168" y="3573016"/>
            <a:ext cx="2444613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6912768" cy="12961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1617814630_47-p-ramochka-dlya-teksta-na-prozrachnom-fone-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49694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ПРОЕКТ «Байкальская нерпа»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056784" cy="4911824"/>
          </a:xfrm>
          <a:solidFill>
            <a:schemeClr val="bg2"/>
          </a:solidFill>
        </p:spPr>
        <p:txBody>
          <a:bodyPr/>
          <a:lstStyle/>
          <a:p>
            <a:r>
              <a:rPr lang="ru-RU" sz="2400" b="1" dirty="0" smtClean="0"/>
              <a:t>Вид проекта </a:t>
            </a:r>
            <a:r>
              <a:rPr lang="ru-RU" sz="2400" dirty="0" smtClean="0"/>
              <a:t>:  экологический информационно-творческий.</a:t>
            </a:r>
          </a:p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Расширение  представлений у  детей подготовительной группы о  нерпе , как уникальном млекопитающем – эндемике  озера Байкал.</a:t>
            </a:r>
          </a:p>
          <a:p>
            <a:r>
              <a:rPr lang="ru-RU" sz="2400" b="1" dirty="0" smtClean="0"/>
              <a:t>Сроки и этапы реализации проекта</a:t>
            </a:r>
            <a:r>
              <a:rPr lang="ru-RU" sz="2400" dirty="0" smtClean="0"/>
              <a:t>: Краткосрочный - две недели</a:t>
            </a:r>
          </a:p>
          <a:p>
            <a:r>
              <a:rPr lang="ru-RU" sz="2400" b="1" dirty="0" smtClean="0"/>
              <a:t>Разработчики проекта</a:t>
            </a:r>
            <a:r>
              <a:rPr lang="ru-RU" sz="2400" dirty="0" smtClean="0"/>
              <a:t>: Кочеткова С.С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Мурзова</a:t>
            </a:r>
            <a:r>
              <a:rPr lang="ru-RU" sz="2400" dirty="0" smtClean="0"/>
              <a:t> О.Н, Трифонова И.А, Прокопьева Н.А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617814630_47-p-ramochka-dlya-teksta-na-prozrachnom-fone-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784976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b="1" dirty="0" smtClean="0"/>
              <a:t>              1 этап – подготовительный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2400" dirty="0" smtClean="0"/>
              <a:t>- составление плана мероприятий, </a:t>
            </a:r>
          </a:p>
          <a:p>
            <a:pPr>
              <a:buNone/>
            </a:pPr>
            <a:r>
              <a:rPr lang="ru-RU" sz="2400" dirty="0" smtClean="0"/>
              <a:t>            игр и других  видов детской деятельности;</a:t>
            </a:r>
          </a:p>
          <a:p>
            <a:pPr>
              <a:buNone/>
            </a:pPr>
            <a:r>
              <a:rPr lang="ru-RU" sz="2400" dirty="0" smtClean="0"/>
              <a:t>           - приобретение наглядно - иллюстративного                            материала;</a:t>
            </a:r>
          </a:p>
          <a:p>
            <a:pPr>
              <a:buNone/>
            </a:pPr>
            <a:r>
              <a:rPr lang="ru-RU" sz="2400" dirty="0" smtClean="0"/>
              <a:t>      - подбор детской и методической литературы</a:t>
            </a:r>
          </a:p>
          <a:p>
            <a:pPr>
              <a:buNone/>
            </a:pPr>
            <a:r>
              <a:rPr lang="ru-RU" sz="2400" dirty="0" smtClean="0"/>
              <a:t>           по теме;</a:t>
            </a:r>
          </a:p>
          <a:p>
            <a:pPr>
              <a:buNone/>
            </a:pPr>
            <a:r>
              <a:rPr lang="ru-RU" sz="2400" dirty="0" smtClean="0"/>
              <a:t>        - систематизация материала по реализации</a:t>
            </a:r>
          </a:p>
          <a:p>
            <a:pPr>
              <a:buNone/>
            </a:pPr>
            <a:r>
              <a:rPr lang="ru-RU" sz="2400" dirty="0" smtClean="0"/>
              <a:t>           проекта.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5" name="Рисунок 4" descr="1617814630_47-p-ramochka-dlya-teksta-na-prozrachnom-fone-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84976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241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Проект</a:t>
            </a:r>
            <a:r>
              <a:rPr lang="ru-RU" sz="9600" dirty="0" smtClean="0"/>
              <a:t> </a:t>
            </a:r>
            <a:r>
              <a:rPr lang="ru-RU" sz="4400" dirty="0" smtClean="0"/>
              <a:t>«Байкальская нерпа»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Муниципальное дошкольное образовательное  учреждение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b="1" dirty="0" smtClean="0">
                <a:solidFill>
                  <a:schemeClr val="tx1"/>
                </a:solidFill>
              </a:rPr>
              <a:t> вида ДС №22 УКМО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35480"/>
            <a:ext cx="6624736" cy="43891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2 этап Основной:</a:t>
            </a:r>
          </a:p>
          <a:p>
            <a:pPr>
              <a:buNone/>
            </a:pPr>
            <a:r>
              <a:rPr lang="ru-RU" dirty="0" smtClean="0"/>
              <a:t>- формы работы с детьми</a:t>
            </a:r>
          </a:p>
          <a:p>
            <a:pPr>
              <a:buNone/>
            </a:pPr>
            <a:r>
              <a:rPr lang="ru-RU" dirty="0" smtClean="0"/>
              <a:t>словесные, развивающие игры,</a:t>
            </a:r>
          </a:p>
          <a:p>
            <a:pPr>
              <a:buNone/>
            </a:pPr>
            <a:r>
              <a:rPr lang="ru-RU" dirty="0" smtClean="0"/>
              <a:t>викторина,</a:t>
            </a:r>
          </a:p>
          <a:p>
            <a:pPr>
              <a:buNone/>
            </a:pPr>
            <a:r>
              <a:rPr lang="ru-RU" dirty="0" smtClean="0"/>
              <a:t>беседы, рассказы,</a:t>
            </a:r>
          </a:p>
          <a:p>
            <a:pPr>
              <a:buNone/>
            </a:pPr>
            <a:r>
              <a:rPr lang="ru-RU" dirty="0" smtClean="0"/>
              <a:t>просмотр видеофильмов,</a:t>
            </a:r>
          </a:p>
          <a:p>
            <a:pPr>
              <a:buNone/>
            </a:pPr>
            <a:r>
              <a:rPr lang="ru-RU" dirty="0" smtClean="0"/>
              <a:t>рассматривание макетов, фотоальбомов,</a:t>
            </a:r>
          </a:p>
          <a:p>
            <a:pPr>
              <a:buNone/>
            </a:pPr>
            <a:r>
              <a:rPr lang="ru-RU" dirty="0" smtClean="0"/>
              <a:t>подбор иллюстраций</a:t>
            </a:r>
          </a:p>
          <a:p>
            <a:pPr>
              <a:buNone/>
            </a:pPr>
            <a:r>
              <a:rPr lang="ru-RU" dirty="0" smtClean="0"/>
              <a:t>участие в ЗИД.</a:t>
            </a:r>
          </a:p>
          <a:p>
            <a:pPr>
              <a:buNone/>
            </a:pPr>
            <a:r>
              <a:rPr lang="ru-RU" dirty="0" smtClean="0"/>
              <a:t>- формы работы с семьями воспитанников</a:t>
            </a:r>
          </a:p>
          <a:p>
            <a:pPr>
              <a:buNone/>
            </a:pPr>
            <a:r>
              <a:rPr lang="ru-RU" dirty="0" smtClean="0"/>
              <a:t>выставки,</a:t>
            </a:r>
          </a:p>
          <a:p>
            <a:pPr>
              <a:buNone/>
            </a:pPr>
            <a:r>
              <a:rPr lang="ru-RU" dirty="0" smtClean="0"/>
              <a:t>творческие задания.</a:t>
            </a:r>
          </a:p>
          <a:p>
            <a:endParaRPr lang="ru-RU" dirty="0"/>
          </a:p>
        </p:txBody>
      </p:sp>
      <p:pic>
        <p:nvPicPr>
          <p:cNvPr id="4" name="Рисунок 3" descr="1617814630_47-p-ramochka-dlya-teksta-na-prozrachnom-fone-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784976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Муниципальное дошкольное образовательное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учреждение  </a:t>
            </a:r>
            <a:r>
              <a:rPr lang="ru-RU" sz="1600" b="1" dirty="0" err="1" smtClean="0">
                <a:solidFill>
                  <a:schemeClr val="tx1"/>
                </a:solidFill>
              </a:rPr>
              <a:t>общеобразвивающего</a:t>
            </a:r>
            <a:r>
              <a:rPr lang="ru-RU" sz="1600" b="1" dirty="0" smtClean="0">
                <a:solidFill>
                  <a:schemeClr val="tx1"/>
                </a:solidFill>
              </a:rPr>
              <a:t> вида ДС №22 УКМО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6984776" cy="4623792"/>
          </a:xfrm>
        </p:spPr>
        <p:txBody>
          <a:bodyPr/>
          <a:lstStyle/>
          <a:p>
            <a:r>
              <a:rPr lang="ru-RU" b="1" dirty="0" smtClean="0"/>
              <a:t>3. Итоговый: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Обработка и оформление материалов проекта</a:t>
            </a:r>
          </a:p>
          <a:p>
            <a:pPr>
              <a:buNone/>
            </a:pPr>
            <a:r>
              <a:rPr lang="ru-RU" dirty="0" smtClean="0"/>
              <a:t>Создание мини - музея «Нерпа – символ озера Байкал»».</a:t>
            </a:r>
          </a:p>
          <a:p>
            <a:pPr>
              <a:buNone/>
            </a:pPr>
            <a:r>
              <a:rPr lang="ru-RU" dirty="0" smtClean="0"/>
              <a:t>Обогащение знаний детей о жизни нерпы, бережном отношении к животному миру.</a:t>
            </a:r>
          </a:p>
          <a:p>
            <a:pPr>
              <a:buNone/>
            </a:pPr>
            <a:r>
              <a:rPr lang="ru-RU" dirty="0" smtClean="0"/>
              <a:t>Обработка и оформление материалов проекта Презентация проекта – </a:t>
            </a:r>
            <a:r>
              <a:rPr lang="ru-RU" dirty="0" err="1" smtClean="0"/>
              <a:t>фотоотчет</a:t>
            </a:r>
            <a:endParaRPr lang="ru-RU" dirty="0" smtClean="0"/>
          </a:p>
        </p:txBody>
      </p:sp>
      <p:pic>
        <p:nvPicPr>
          <p:cNvPr id="4" name="Рисунок 3" descr="1617814630_47-p-ramochka-dlya-teksta-na-prozrachnom-fone-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784976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>Проект «Байкальская нерпа»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b="1" dirty="0" smtClean="0"/>
              <a:t>I этап – подготовительный </a:t>
            </a:r>
            <a:endParaRPr lang="ru-RU" dirty="0" smtClean="0"/>
          </a:p>
          <a:p>
            <a:pPr>
              <a:buNone/>
            </a:pPr>
            <a:r>
              <a:rPr lang="ru-RU" sz="1800" dirty="0" smtClean="0"/>
              <a:t>Проведение опроса, оформление результатов опроса.</a:t>
            </a:r>
          </a:p>
          <a:p>
            <a:pPr>
              <a:buNone/>
            </a:pPr>
            <a:r>
              <a:rPr lang="ru-RU" sz="1800" dirty="0" smtClean="0"/>
              <a:t>Модель трех вопросов: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204863"/>
          <a:ext cx="8424937" cy="399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096344"/>
                <a:gridCol w="2376265"/>
              </a:tblGrid>
              <a:tr h="59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мы знаем о нерпе?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мы хотим узнать о нерпе?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 мы это сможем узнать?</a:t>
                      </a:r>
                      <a:endParaRPr lang="ru-RU" sz="1400" dirty="0"/>
                    </a:p>
                  </a:txBody>
                  <a:tcPr/>
                </a:tc>
              </a:tr>
              <a:tr h="9485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Алеша П: Нерпа – живет в воде, выходит на сушу погреться на солнышке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Почему какие то нерпы черные, а какие-то белые?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специальных книг, и интернета</a:t>
                      </a:r>
                      <a:endParaRPr lang="ru-RU" dirty="0"/>
                    </a:p>
                  </a:txBody>
                  <a:tcPr/>
                </a:tc>
              </a:tr>
              <a:tr h="81784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Артем И : Нерпа глубоко ныряет под воду.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Откуда пошло название нерпа?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Посмотреть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фильм о нерпе</a:t>
                      </a:r>
                      <a:endParaRPr lang="ru-RU" dirty="0"/>
                    </a:p>
                  </a:txBody>
                  <a:tcPr/>
                </a:tc>
              </a:tr>
              <a:tr h="81784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Руслан М: Нерпу можно дрессировать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Сколько лет живут нерпы?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энциклопедии</a:t>
                      </a:r>
                      <a:endParaRPr lang="ru-RU" dirty="0"/>
                    </a:p>
                  </a:txBody>
                  <a:tcPr/>
                </a:tc>
              </a:tr>
              <a:tr h="81784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Настя К: Умеют плавать, живут на Байкале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еще они живут? Много их или мало?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 воспитательницы или в интернете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b="1" dirty="0" smtClean="0">
                <a:solidFill>
                  <a:schemeClr val="tx1"/>
                </a:solidFill>
              </a:rPr>
              <a:t> вида  №22 УКМО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ru-RU" dirty="0" smtClean="0"/>
              <a:t>Мероприятия:</a:t>
            </a:r>
          </a:p>
          <a:p>
            <a:pPr>
              <a:buNone/>
            </a:pPr>
            <a:r>
              <a:rPr lang="ru-RU" sz="2000" dirty="0" smtClean="0"/>
              <a:t>1.Подбор детской художественной литературы о нерпе. </a:t>
            </a:r>
          </a:p>
          <a:p>
            <a:pPr>
              <a:buNone/>
            </a:pPr>
            <a:r>
              <a:rPr lang="ru-RU" sz="2000" dirty="0" smtClean="0"/>
              <a:t>2. Подбор игр, упражнений по ознакомлению детей с миром млекопитающих, обитающих в водах озера Байкал</a:t>
            </a:r>
          </a:p>
          <a:p>
            <a:pPr>
              <a:buNone/>
            </a:pPr>
            <a:r>
              <a:rPr lang="ru-RU" sz="2000" dirty="0" smtClean="0"/>
              <a:t>3. Приобретение, изготовление практического и наглядного материала.</a:t>
            </a:r>
          </a:p>
          <a:p>
            <a:pPr>
              <a:buNone/>
            </a:pPr>
            <a:r>
              <a:rPr lang="ru-RU" sz="2000" dirty="0" smtClean="0"/>
              <a:t>4. Оформление родительского уголка: размещение консультаций, рекомендаций по теме</a:t>
            </a:r>
          </a:p>
          <a:p>
            <a:pPr>
              <a:buNone/>
            </a:pPr>
            <a:r>
              <a:rPr lang="ru-RU" sz="2000" dirty="0" smtClean="0"/>
              <a:t>5. Подготовка видеоматериала для показа о нерпе, живущей в естественных условиях.</a:t>
            </a:r>
          </a:p>
          <a:p>
            <a:pPr>
              <a:buNone/>
            </a:pPr>
            <a:r>
              <a:rPr lang="ru-RU" sz="2000" dirty="0" smtClean="0"/>
              <a:t>6. Изготовление мини-музея «Нерпа – символ озера Байкал»</a:t>
            </a:r>
          </a:p>
          <a:p>
            <a:pPr>
              <a:buNone/>
            </a:pPr>
            <a:r>
              <a:rPr lang="ru-RU" sz="2000" dirty="0" smtClean="0"/>
              <a:t>7. Проведение  детьми экскурсий по мини-музею для дошкольников из других групп ДОУ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Проект «Байкальская нерпа»</a:t>
            </a:r>
            <a:br>
              <a:rPr lang="ru-RU" sz="4000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b="1" dirty="0" smtClean="0">
                <a:solidFill>
                  <a:schemeClr val="tx1"/>
                </a:solidFill>
              </a:rPr>
              <a:t> вида №22 УКМО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r>
              <a:rPr lang="ru-RU" dirty="0" smtClean="0"/>
              <a:t>2 этап Основной</a:t>
            </a:r>
          </a:p>
          <a:p>
            <a:pPr>
              <a:buNone/>
            </a:pPr>
            <a:r>
              <a:rPr lang="ru-RU" sz="2400" dirty="0" smtClean="0"/>
              <a:t>Понедельник</a:t>
            </a:r>
          </a:p>
          <a:p>
            <a:pPr>
              <a:buNone/>
            </a:pPr>
            <a:r>
              <a:rPr lang="ru-RU" sz="1800" dirty="0" smtClean="0"/>
              <a:t>ЗИД «В гости к</a:t>
            </a:r>
          </a:p>
          <a:p>
            <a:pPr>
              <a:buNone/>
            </a:pPr>
            <a:r>
              <a:rPr lang="ru-RU" sz="1800" dirty="0" smtClean="0"/>
              <a:t> байкальской нерпе»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Игра «</a:t>
            </a:r>
            <a:r>
              <a:rPr lang="ru-RU" sz="1800" dirty="0" err="1" smtClean="0"/>
              <a:t>Чистоговорки</a:t>
            </a:r>
            <a:r>
              <a:rPr lang="ru-RU" sz="1800" dirty="0" smtClean="0"/>
              <a:t>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Продуктивная </a:t>
            </a:r>
          </a:p>
          <a:p>
            <a:pPr>
              <a:buNone/>
            </a:pPr>
            <a:r>
              <a:rPr lang="ru-RU" sz="1800" dirty="0" smtClean="0"/>
              <a:t>деятельность</a:t>
            </a:r>
          </a:p>
          <a:p>
            <a:pPr>
              <a:buNone/>
            </a:pPr>
            <a:r>
              <a:rPr lang="ru-RU" sz="1800" dirty="0" smtClean="0"/>
              <a:t>изготовление </a:t>
            </a:r>
          </a:p>
          <a:p>
            <a:pPr>
              <a:buNone/>
            </a:pPr>
            <a:r>
              <a:rPr lang="ru-RU" sz="1800" dirty="0" smtClean="0"/>
              <a:t>листовок «Берегите и </a:t>
            </a:r>
          </a:p>
          <a:p>
            <a:pPr>
              <a:buNone/>
            </a:pPr>
            <a:r>
              <a:rPr lang="ru-RU" sz="1800" dirty="0" smtClean="0"/>
              <a:t>защищайте нерпу»              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IMG_20230512_092400.jpg"/>
          <p:cNvPicPr>
            <a:picLocks noChangeAspect="1"/>
          </p:cNvPicPr>
          <p:nvPr/>
        </p:nvPicPr>
        <p:blipFill>
          <a:blip r:embed="rId2" cstate="print"/>
          <a:srcRect l="4921" t="24606" r="4101" b="9227"/>
          <a:stretch>
            <a:fillRect/>
          </a:stretch>
        </p:blipFill>
        <p:spPr>
          <a:xfrm>
            <a:off x="3059832" y="2060848"/>
            <a:ext cx="2599000" cy="2520280"/>
          </a:xfrm>
          <a:prstGeom prst="rect">
            <a:avLst/>
          </a:prstGeom>
        </p:spPr>
      </p:pic>
      <p:pic>
        <p:nvPicPr>
          <p:cNvPr id="6" name="Рисунок 5" descr="IMG_20230523_143854.jpg"/>
          <p:cNvPicPr>
            <a:picLocks noChangeAspect="1"/>
          </p:cNvPicPr>
          <p:nvPr/>
        </p:nvPicPr>
        <p:blipFill>
          <a:blip r:embed="rId3" cstate="print"/>
          <a:srcRect t="45112" r="10765" b="12303"/>
          <a:stretch>
            <a:fillRect/>
          </a:stretch>
        </p:blipFill>
        <p:spPr>
          <a:xfrm>
            <a:off x="2987824" y="4941168"/>
            <a:ext cx="4851068" cy="1736219"/>
          </a:xfrm>
          <a:prstGeom prst="rect">
            <a:avLst/>
          </a:prstGeom>
        </p:spPr>
      </p:pic>
      <p:pic>
        <p:nvPicPr>
          <p:cNvPr id="7" name="Рисунок 6" descr="Screenshot_20230530_213852.jpg"/>
          <p:cNvPicPr>
            <a:picLocks noChangeAspect="1"/>
          </p:cNvPicPr>
          <p:nvPr/>
        </p:nvPicPr>
        <p:blipFill>
          <a:blip r:embed="rId4" cstate="print"/>
          <a:srcRect t="37064" r="5949" b="38177"/>
          <a:stretch>
            <a:fillRect/>
          </a:stretch>
        </p:blipFill>
        <p:spPr>
          <a:xfrm>
            <a:off x="5652120" y="1484784"/>
            <a:ext cx="2931855" cy="1697930"/>
          </a:xfrm>
          <a:prstGeom prst="rect">
            <a:avLst/>
          </a:prstGeom>
        </p:spPr>
      </p:pic>
      <p:pic>
        <p:nvPicPr>
          <p:cNvPr id="9" name="Рисунок 8" descr="Screenshot_20230530_213223.jpg"/>
          <p:cNvPicPr>
            <a:picLocks noChangeAspect="1"/>
          </p:cNvPicPr>
          <p:nvPr/>
        </p:nvPicPr>
        <p:blipFill>
          <a:blip r:embed="rId5" cstate="print"/>
          <a:srcRect l="8049" t="38177" b="38177"/>
          <a:stretch>
            <a:fillRect/>
          </a:stretch>
        </p:blipFill>
        <p:spPr>
          <a:xfrm>
            <a:off x="5724128" y="3284984"/>
            <a:ext cx="2810018" cy="1589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Проект «Байкальская нерпа»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Муниципальное дошкольное образовательное учреждение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800" b="1" dirty="0" smtClean="0">
                <a:solidFill>
                  <a:schemeClr val="tx1"/>
                </a:solidFill>
              </a:rPr>
              <a:t> вида ДС№22 УКМО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767808"/>
          </a:xfrm>
        </p:spPr>
        <p:txBody>
          <a:bodyPr/>
          <a:lstStyle/>
          <a:p>
            <a:r>
              <a:rPr lang="ru-RU" dirty="0" smtClean="0"/>
              <a:t>Основной этап.</a:t>
            </a:r>
          </a:p>
          <a:p>
            <a:pPr>
              <a:buNone/>
            </a:pPr>
            <a:r>
              <a:rPr lang="ru-RU" sz="2400" dirty="0" smtClean="0"/>
              <a:t>Вторник</a:t>
            </a:r>
          </a:p>
          <a:p>
            <a:pPr>
              <a:buNone/>
            </a:pPr>
            <a:r>
              <a:rPr lang="ru-RU" sz="2000" dirty="0" smtClean="0"/>
              <a:t>-Рисование на тему «Нерпа».</a:t>
            </a:r>
          </a:p>
          <a:p>
            <a:pPr>
              <a:buNone/>
            </a:pPr>
            <a:r>
              <a:rPr lang="ru-RU" sz="2000" dirty="0" smtClean="0"/>
              <a:t>-Рассматривание макетов </a:t>
            </a:r>
          </a:p>
          <a:p>
            <a:pPr>
              <a:buNone/>
            </a:pPr>
            <a:r>
              <a:rPr lang="ru-RU" sz="2000" dirty="0" smtClean="0"/>
              <a:t>по теме проекта.</a:t>
            </a:r>
          </a:p>
          <a:p>
            <a:pPr>
              <a:buNone/>
            </a:pPr>
            <a:r>
              <a:rPr lang="ru-RU" sz="2000" dirty="0" smtClean="0"/>
              <a:t>-Рассказ воспитателя</a:t>
            </a:r>
          </a:p>
          <a:p>
            <a:pPr>
              <a:buNone/>
            </a:pPr>
            <a:r>
              <a:rPr lang="ru-RU" sz="2000" dirty="0" smtClean="0"/>
              <a:t> о жизни нерпы с</a:t>
            </a:r>
          </a:p>
          <a:p>
            <a:pPr>
              <a:buNone/>
            </a:pPr>
            <a:r>
              <a:rPr lang="ru-RU" sz="2000" dirty="0" smtClean="0"/>
              <a:t> показом иллюстраций </a:t>
            </a:r>
          </a:p>
          <a:p>
            <a:pPr>
              <a:buNone/>
            </a:pPr>
            <a:r>
              <a:rPr lang="ru-RU" sz="2000" dirty="0" smtClean="0"/>
              <a:t>из Красной книги.</a:t>
            </a:r>
          </a:p>
          <a:p>
            <a:pPr>
              <a:buNone/>
            </a:pPr>
            <a:r>
              <a:rPr lang="ru-RU" sz="2000" dirty="0" smtClean="0"/>
              <a:t>-Чтение </a:t>
            </a:r>
            <a:r>
              <a:rPr lang="ru-RU" sz="2000" dirty="0" err="1" smtClean="0"/>
              <a:t>х\л</a:t>
            </a:r>
            <a:r>
              <a:rPr lang="ru-RU" sz="2000" dirty="0" smtClean="0"/>
              <a:t>. С. Агеева </a:t>
            </a:r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Нерпенок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6" name="Рисунок 5" descr="IMG_20230504_095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236979"/>
            <a:ext cx="2283718" cy="3044957"/>
          </a:xfrm>
          <a:prstGeom prst="rect">
            <a:avLst/>
          </a:prstGeom>
        </p:spPr>
      </p:pic>
      <p:pic>
        <p:nvPicPr>
          <p:cNvPr id="7" name="Рисунок 6" descr="IMG_20230503_165730.jpg"/>
          <p:cNvPicPr>
            <a:picLocks noChangeAspect="1"/>
          </p:cNvPicPr>
          <p:nvPr/>
        </p:nvPicPr>
        <p:blipFill>
          <a:blip r:embed="rId3" cstate="print"/>
          <a:srcRect b="16404"/>
          <a:stretch>
            <a:fillRect/>
          </a:stretch>
        </p:blipFill>
        <p:spPr>
          <a:xfrm>
            <a:off x="3131840" y="3789040"/>
            <a:ext cx="3038014" cy="1904739"/>
          </a:xfrm>
          <a:prstGeom prst="rect">
            <a:avLst/>
          </a:prstGeom>
        </p:spPr>
      </p:pic>
      <p:pic>
        <p:nvPicPr>
          <p:cNvPr id="9" name="Рисунок 8" descr="IMG_20230523_143943.jpg"/>
          <p:cNvPicPr>
            <a:picLocks noChangeAspect="1"/>
          </p:cNvPicPr>
          <p:nvPr/>
        </p:nvPicPr>
        <p:blipFill>
          <a:blip r:embed="rId4" cstate="print"/>
          <a:srcRect l="3322" t="18947" r="53826" b="55856"/>
          <a:stretch>
            <a:fillRect/>
          </a:stretch>
        </p:blipFill>
        <p:spPr>
          <a:xfrm>
            <a:off x="3923928" y="1484784"/>
            <a:ext cx="3918553" cy="17280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616</TotalTime>
  <Words>812</Words>
  <Application>Microsoft Office PowerPoint</Application>
  <PresentationFormat>Экран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дошкольное образовательное учреждение общеразвивающего вида №22 УКМО</vt:lpstr>
      <vt:lpstr>ПРОЕКТ «Байкальская нерпа»</vt:lpstr>
      <vt:lpstr>Этапы проекта</vt:lpstr>
      <vt:lpstr>Проект «Байкальская нерпа» Муниципальное дошкольное образовательное  учреждение   общеразвивающего вида ДС №22 УКМО</vt:lpstr>
      <vt:lpstr>Проект «Байкальская нерпа» Муниципальное дошкольное образовательное  учреждение  общеобразвивающего вида ДС №22 УКМО</vt:lpstr>
      <vt:lpstr>Проект «Байкальская нерпа»</vt:lpstr>
      <vt:lpstr>Проект «Байкальская нерпа» Муниципальное дошкольное образовательное учреждение  общеразвивающего вида  №22 УКМО</vt:lpstr>
      <vt:lpstr>Проект «Байкальская нерпа» Муниципальное дошкольное образовательное учреждение  общеразвивающего вида №22 УКМО</vt:lpstr>
      <vt:lpstr>Проект «Байкальская нерпа» Муниципальное дошкольное образовательное учреждение  общеразвивающего вида ДС№22 УКМО</vt:lpstr>
      <vt:lpstr>Проект «Байкальская нерпа» Муниципальное дошкольное образовательное учреждение  общеразвивающего вида ДС№22 УКМО</vt:lpstr>
      <vt:lpstr>Проект «Байкальская нерпа»  Муниципальное дошкольное образовательное учреждение  общеразвивающего вида ДС№22 УКМО</vt:lpstr>
      <vt:lpstr> Проект «Байкальская нерпа» Муниципальное дошкольное образовательное учреждение  общеразвивающего вида ДС № 22 УКМО</vt:lpstr>
      <vt:lpstr> Проект «Байкальская нерпа» Муниципальное дошкольное образовательное учреждение  общеразвивающего вида ДС № 22 УКМО</vt:lpstr>
      <vt:lpstr> Проект «Байкальская нерпа» Муниципальное дошкольное образовательное учреждение  общеразвивающего вида  № 22 УКМО</vt:lpstr>
      <vt:lpstr> Проект «Байкальская нерпа» Муниципальное дошкольное образовательное учреждение  общеразвивающего вида  № 22 УКМО</vt:lpstr>
      <vt:lpstr> Проект «Байкальская нерпа» Муниципальное дошкольное образовательное учреждение  общеразвивающего вида ДС № 22 УКМО</vt:lpstr>
      <vt:lpstr>Слайд 17</vt:lpstr>
      <vt:lpstr> Проект «Байкальская нерпа» Муниципальное дошкольное образовательное учреждение  общеразвивающего вида ДС № 22 УКМО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общеразвивающего вида №22 УКМО</dc:title>
  <dc:creator>Пользователь</dc:creator>
  <cp:lastModifiedBy>Пользователь</cp:lastModifiedBy>
  <cp:revision>10</cp:revision>
  <dcterms:created xsi:type="dcterms:W3CDTF">2023-05-18T08:22:55Z</dcterms:created>
  <dcterms:modified xsi:type="dcterms:W3CDTF">2023-05-30T17:14:04Z</dcterms:modified>
</cp:coreProperties>
</file>