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1"/>
  </p:notesMasterIdLst>
  <p:sldIdLst>
    <p:sldId id="339" r:id="rId2"/>
    <p:sldId id="341" r:id="rId3"/>
    <p:sldId id="343" r:id="rId4"/>
    <p:sldId id="342" r:id="rId5"/>
    <p:sldId id="346" r:id="rId6"/>
    <p:sldId id="347" r:id="rId7"/>
    <p:sldId id="348" r:id="rId8"/>
    <p:sldId id="349" r:id="rId9"/>
    <p:sldId id="350" r:id="rId10"/>
    <p:sldId id="352" r:id="rId11"/>
    <p:sldId id="351" r:id="rId12"/>
    <p:sldId id="353" r:id="rId13"/>
    <p:sldId id="355" r:id="rId14"/>
    <p:sldId id="354" r:id="rId15"/>
    <p:sldId id="356" r:id="rId16"/>
    <p:sldId id="357" r:id="rId17"/>
    <p:sldId id="358" r:id="rId18"/>
    <p:sldId id="359" r:id="rId19"/>
    <p:sldId id="36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9" autoAdjust="0"/>
    <p:restoredTop sz="94305" autoAdjust="0"/>
  </p:normalViewPr>
  <p:slideViewPr>
    <p:cSldViewPr>
      <p:cViewPr>
        <p:scale>
          <a:sx n="100" d="100"/>
          <a:sy n="100" d="100"/>
        </p:scale>
        <p:origin x="-516" y="-84"/>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3A39A-60F2-40BE-88FE-BE035E3EA194}" type="datetimeFigureOut">
              <a:rPr lang="ru-RU" smtClean="0"/>
              <a:pPr/>
              <a:t>28.04.2015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84C68-292E-4362-BD6F-0B0E854EBE57}" type="slidenum">
              <a:rPr lang="ru-RU" smtClean="0"/>
              <a:pPr/>
              <a:t>‹#›</a:t>
            </a:fld>
            <a:endParaRPr lang="ru-RU"/>
          </a:p>
        </p:txBody>
      </p:sp>
    </p:spTree>
    <p:extLst>
      <p:ext uri="{BB962C8B-B14F-4D97-AF65-F5344CB8AC3E}">
        <p14:creationId xmlns:p14="http://schemas.microsoft.com/office/powerpoint/2010/main" xmlns="" val="58729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F8BFE0-5E2F-47D3-9F20-F6462A9C132A}" type="datetimeFigureOut">
              <a:rPr lang="ru-RU" smtClean="0"/>
              <a:pPr/>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8BFE0-5E2F-47D3-9F20-F6462A9C132A}" type="datetimeFigureOut">
              <a:rPr lang="ru-RU" smtClean="0"/>
              <a:pPr/>
              <a:t>28.04.2015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9CB96-45B3-4B19-9031-EB736ADD6E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5" name="Рисунок 4" descr="http://phelpdm.net/_si/0/56736612.pn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58" y="1643050"/>
            <a:ext cx="4284000" cy="3852000"/>
          </a:xfrm>
          <a:prstGeom prst="rect">
            <a:avLst/>
          </a:prstGeom>
          <a:noFill/>
          <a:ln>
            <a:noFill/>
          </a:ln>
        </p:spPr>
      </p:pic>
      <p:sp>
        <p:nvSpPr>
          <p:cNvPr id="6145" name="Rectangle 1"/>
          <p:cNvSpPr>
            <a:spLocks noChangeArrowheads="1"/>
          </p:cNvSpPr>
          <p:nvPr/>
        </p:nvSpPr>
        <p:spPr bwMode="auto">
          <a:xfrm>
            <a:off x="0" y="428604"/>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rPr>
              <a:t>Методика "Гимнастика мозга"</a:t>
            </a:r>
            <a:endParaRPr kumimoji="0" lang="ru-RU" sz="105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rPr>
              <a:t>В работе педагога-психолога</a:t>
            </a:r>
            <a:endPar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771084"/>
          </a:xfrm>
          <a:prstGeom prst="rect">
            <a:avLst/>
          </a:prstGeom>
          <a:noFill/>
        </p:spPr>
        <p:txBody>
          <a:bodyPr wrap="square" rtlCol="0">
            <a:spAutoFit/>
          </a:bodyPr>
          <a:lstStyle/>
          <a:p>
            <a:r>
              <a:rPr lang="ru-RU" sz="1400" b="1" dirty="0" err="1" smtClean="0">
                <a:solidFill>
                  <a:srgbClr val="FF0000"/>
                </a:solidFill>
              </a:rPr>
              <a:t>Психомышечное</a:t>
            </a:r>
            <a:r>
              <a:rPr lang="ru-RU" sz="1400" b="1" dirty="0" smtClean="0">
                <a:solidFill>
                  <a:srgbClr val="FF0000"/>
                </a:solidFill>
              </a:rPr>
              <a:t> расслабление «Цветные краски» . </a:t>
            </a:r>
            <a:r>
              <a:rPr lang="ru-RU" sz="1400" dirty="0" smtClean="0">
                <a:solidFill>
                  <a:srgbClr val="FF0000"/>
                </a:solidFill>
              </a:rPr>
              <a:t>Вот сейчас закроем глазки И окажемся мы в сказке. В одной красивой яркой коробочке жили-были разноцветные </a:t>
            </a:r>
            <a:r>
              <a:rPr lang="ru-RU" sz="1400" dirty="0" err="1" smtClean="0">
                <a:solidFill>
                  <a:srgbClr val="FF0000"/>
                </a:solidFill>
              </a:rPr>
              <a:t>красочки</a:t>
            </a:r>
            <a:r>
              <a:rPr lang="ru-RU" sz="1400" dirty="0" smtClean="0">
                <a:solidFill>
                  <a:srgbClr val="FF0000"/>
                </a:solidFill>
              </a:rPr>
              <a:t>. Надоело им в тесной коробке, и решили они мир посмотреть и раскрасить его в разные цвета. И вот коробочка открылась, и </a:t>
            </a:r>
            <a:r>
              <a:rPr lang="ru-RU" sz="1400" dirty="0" err="1" smtClean="0">
                <a:solidFill>
                  <a:srgbClr val="FF0000"/>
                </a:solidFill>
              </a:rPr>
              <a:t>красочки</a:t>
            </a:r>
            <a:r>
              <a:rPr lang="ru-RU" sz="1400" dirty="0" smtClean="0">
                <a:solidFill>
                  <a:srgbClr val="FF0000"/>
                </a:solidFill>
              </a:rPr>
              <a:t> взялись за дело, стали рисовать: Желтое солнце, Синий мячик, Красный помидор, Зеленый лист. Краски старались, рисовали, чтобы порадовать всех вокруг. Так здорово делать что-то приятное для других: дарить улыбки, тепло, делать подарки, помогать кому-то. Даже маленькие </a:t>
            </a:r>
            <a:r>
              <a:rPr lang="ru-RU" sz="1400" dirty="0" err="1" smtClean="0">
                <a:solidFill>
                  <a:srgbClr val="FF0000"/>
                </a:solidFill>
              </a:rPr>
              <a:t>красочки</a:t>
            </a:r>
            <a:r>
              <a:rPr lang="ru-RU" sz="1400" dirty="0" smtClean="0">
                <a:solidFill>
                  <a:srgbClr val="FF0000"/>
                </a:solidFill>
              </a:rPr>
              <a:t> знали это, а уже дети, конечно, помнят, что очень важно быть добрым, ласковым, щедрым. Наши дети сами добрые и ласковые. Они помнят об этом и обязательно расскажут другим.</a:t>
            </a:r>
          </a:p>
          <a:p>
            <a:r>
              <a:rPr lang="ru-RU" sz="1400" b="1" dirty="0" smtClean="0">
                <a:solidFill>
                  <a:srgbClr val="FF0000"/>
                </a:solidFill>
              </a:rPr>
              <a:t>Мишка .</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Мишка ложкой кушал мед. Набрал он меда полный рот, на пенечке он сидит и тихонько говорит:</a:t>
            </a:r>
            <a:br>
              <a:rPr lang="ru-RU" sz="1400" dirty="0" smtClean="0">
                <a:solidFill>
                  <a:srgbClr val="FF0000"/>
                </a:solidFill>
              </a:rPr>
            </a:br>
            <a:r>
              <a:rPr lang="ru-RU" sz="1400" dirty="0" smtClean="0">
                <a:solidFill>
                  <a:srgbClr val="FF0000"/>
                </a:solidFill>
              </a:rPr>
              <a:t>«Я мишутка косолапый, Не хочу сосать я лапу, В гости лучше я пойду, Друга я себе найду».</a:t>
            </a:r>
            <a:br>
              <a:rPr lang="ru-RU" sz="1400" dirty="0" smtClean="0">
                <a:solidFill>
                  <a:srgbClr val="FF0000"/>
                </a:solidFill>
              </a:rPr>
            </a:br>
            <a:r>
              <a:rPr lang="ru-RU" sz="1400" dirty="0" smtClean="0">
                <a:solidFill>
                  <a:srgbClr val="FF0000"/>
                </a:solidFill>
              </a:rPr>
              <a:t>Это будет ………</a:t>
            </a:r>
            <a:br>
              <a:rPr lang="ru-RU" sz="1400" dirty="0" smtClean="0">
                <a:solidFill>
                  <a:srgbClr val="FF0000"/>
                </a:solidFill>
              </a:rPr>
            </a:br>
            <a:r>
              <a:rPr lang="ru-RU" sz="1400" dirty="0" smtClean="0">
                <a:solidFill>
                  <a:srgbClr val="FF0000"/>
                </a:solidFill>
              </a:rPr>
              <a:t>Катя, глазки закрывай: Кто перед тобой — узнай.     </a:t>
            </a:r>
          </a:p>
          <a:p>
            <a:r>
              <a:rPr lang="ru-RU" sz="1400" dirty="0" smtClean="0">
                <a:solidFill>
                  <a:srgbClr val="FF0000"/>
                </a:solidFill>
              </a:rPr>
              <a:t>Задания подбираются в зависимости от цели и темы НОД</a:t>
            </a:r>
          </a:p>
          <a:p>
            <a:r>
              <a:rPr lang="ru-RU" sz="1400" b="1" dirty="0" smtClean="0">
                <a:solidFill>
                  <a:srgbClr val="FF0000"/>
                </a:solidFill>
              </a:rPr>
              <a:t>Ласковое солнышко. </a:t>
            </a:r>
            <a:r>
              <a:rPr lang="ru-RU" sz="1400" dirty="0" smtClean="0">
                <a:solidFill>
                  <a:srgbClr val="FF0000"/>
                </a:solidFill>
              </a:rPr>
              <a:t>Набежали на небо темные тучки и закрыли солнышко. Сразу стало холодно. Замерзают пальчики, руки, ноги. Мы стали как льдинки. Но вот из-за тучки показался солнечный луч. Он погладил нас по носику, но щечкам. И они согрелись. И вдруг выглянуло все солнце. Оно было большое, желтое и очень-очень теплое. Солнышко растопило все льдинки. Оно обогрело нас, каждый наш пальчик стал теплым. Согрелись и стали теплыми руки. Согрелись и стали теплыми ноги. Потеплели плечи, грудка, живот. Мы стали спокойными, добрыми, ласковыми, как солнышко. Мы успокаиваемся, дышим ровно, глубоко. Вдох — выдох. Мы теперь спокойные. Руки и ноги нас слушаются. Мы можем управлять собой. Солнышко пощекотало нас, и мы улыбнулись, открыли глаза, потянулись. Повернулись на бок. Встали.</a:t>
            </a:r>
          </a:p>
          <a:p>
            <a:r>
              <a:rPr lang="ru-RU" sz="1400" b="1" dirty="0" smtClean="0">
                <a:solidFill>
                  <a:srgbClr val="FF0000"/>
                </a:solidFill>
              </a:rPr>
              <a:t>Пальчиковая гимнастика «Новый год» .     </a:t>
            </a:r>
            <a:r>
              <a:rPr lang="ru-RU" sz="1400" dirty="0" smtClean="0">
                <a:solidFill>
                  <a:srgbClr val="FF0000"/>
                </a:solidFill>
              </a:rPr>
              <a:t>Наступает Новый год! </a:t>
            </a:r>
            <a:r>
              <a:rPr lang="ru-RU" sz="1400" i="1" dirty="0" smtClean="0">
                <a:solidFill>
                  <a:srgbClr val="FF0000"/>
                </a:solidFill>
              </a:rPr>
              <a:t>(хлопаем в ладоши)</a:t>
            </a:r>
            <a:endParaRPr lang="ru-RU" sz="1400" dirty="0" smtClean="0">
              <a:solidFill>
                <a:srgbClr val="FF0000"/>
              </a:solidFill>
            </a:endParaRPr>
          </a:p>
          <a:p>
            <a:r>
              <a:rPr lang="ru-RU" sz="1400" dirty="0" smtClean="0">
                <a:solidFill>
                  <a:srgbClr val="FF0000"/>
                </a:solidFill>
              </a:rPr>
              <a:t>Дети водят хоровод.</a:t>
            </a:r>
            <a:r>
              <a:rPr lang="ru-RU" sz="1400" i="1" dirty="0" smtClean="0">
                <a:solidFill>
                  <a:srgbClr val="FF0000"/>
                </a:solidFill>
              </a:rPr>
              <a:t>(кисти сцеплены пальцами, руки вытянуты, кисти </a:t>
            </a:r>
            <a:r>
              <a:rPr lang="ru-RU" sz="1400" i="1" dirty="0" err="1" smtClean="0">
                <a:solidFill>
                  <a:srgbClr val="FF0000"/>
                </a:solidFill>
              </a:rPr>
              <a:t>внутрь-наружу</a:t>
            </a:r>
            <a:r>
              <a:rPr lang="ru-RU" sz="1400" i="1" dirty="0" smtClean="0">
                <a:solidFill>
                  <a:srgbClr val="FF0000"/>
                </a:solidFill>
              </a:rPr>
              <a:t>)</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Висят на елке шарики, </a:t>
            </a:r>
            <a:r>
              <a:rPr lang="ru-RU" sz="1400" i="1" dirty="0" smtClean="0">
                <a:solidFill>
                  <a:srgbClr val="FF0000"/>
                </a:solidFill>
              </a:rPr>
              <a:t>(поочередно соединяем пальцы на двух руках, образуя шар)</a:t>
            </a:r>
            <a:endParaRPr lang="ru-RU" sz="1400" dirty="0" smtClean="0">
              <a:solidFill>
                <a:srgbClr val="FF0000"/>
              </a:solidFill>
            </a:endParaRPr>
          </a:p>
          <a:p>
            <a:r>
              <a:rPr lang="ru-RU" sz="1400" dirty="0" smtClean="0">
                <a:solidFill>
                  <a:srgbClr val="FF0000"/>
                </a:solidFill>
              </a:rPr>
              <a:t>Светятся фонарики.</a:t>
            </a:r>
            <a:r>
              <a:rPr lang="ru-RU" sz="1400" i="1" dirty="0" smtClean="0">
                <a:solidFill>
                  <a:srgbClr val="FF0000"/>
                </a:solidFill>
              </a:rPr>
              <a:t>(фонарики)</a:t>
            </a:r>
            <a:endParaRPr lang="ru-RU" sz="1400" dirty="0" smtClean="0">
              <a:solidFill>
                <a:srgbClr val="FF0000"/>
              </a:solidFill>
            </a:endParaRPr>
          </a:p>
          <a:p>
            <a:r>
              <a:rPr lang="ru-RU" sz="1400" dirty="0" smtClean="0">
                <a:solidFill>
                  <a:srgbClr val="FF0000"/>
                </a:solidFill>
              </a:rPr>
              <a:t>Вот сверкают льдинки, </a:t>
            </a:r>
            <a:r>
              <a:rPr lang="ru-RU" sz="1400" i="1" dirty="0" smtClean="0">
                <a:solidFill>
                  <a:srgbClr val="FF0000"/>
                </a:solidFill>
              </a:rPr>
              <a:t>(сжимать и резко разжимать кулаки по очереди)</a:t>
            </a:r>
            <a:endParaRPr lang="ru-RU" sz="1400" dirty="0" smtClean="0">
              <a:solidFill>
                <a:srgbClr val="FF0000"/>
              </a:solidFill>
            </a:endParaRPr>
          </a:p>
          <a:p>
            <a:r>
              <a:rPr lang="ru-RU" sz="1400" dirty="0" smtClean="0">
                <a:solidFill>
                  <a:srgbClr val="FF0000"/>
                </a:solidFill>
              </a:rPr>
              <a:t>Кружатся снежинки.</a:t>
            </a:r>
            <a:r>
              <a:rPr lang="ru-RU" sz="1400" i="1" dirty="0" smtClean="0">
                <a:solidFill>
                  <a:srgbClr val="FF0000"/>
                </a:solidFill>
              </a:rPr>
              <a:t>(легко и плавно двигать кистями)</a:t>
            </a:r>
            <a:endParaRPr lang="ru-RU" sz="1400" dirty="0" smtClean="0">
              <a:solidFill>
                <a:srgbClr val="FF0000"/>
              </a:solidFill>
            </a:endParaRPr>
          </a:p>
          <a:p>
            <a:r>
              <a:rPr lang="ru-RU" sz="1400" dirty="0" smtClean="0">
                <a:solidFill>
                  <a:srgbClr val="FF0000"/>
                </a:solidFill>
              </a:rPr>
              <a:t>В гости дед Мороз идет, </a:t>
            </a:r>
            <a:r>
              <a:rPr lang="ru-RU" sz="1400" i="1" dirty="0" smtClean="0">
                <a:solidFill>
                  <a:srgbClr val="FF0000"/>
                </a:solidFill>
              </a:rPr>
              <a:t>(пальцы шагают по коленям или по полу)</a:t>
            </a:r>
            <a:endParaRPr lang="ru-RU" sz="1400" dirty="0" smtClean="0">
              <a:solidFill>
                <a:srgbClr val="FF0000"/>
              </a:solidFill>
            </a:endParaRPr>
          </a:p>
          <a:p>
            <a:r>
              <a:rPr lang="ru-RU" sz="1400" dirty="0" smtClean="0">
                <a:solidFill>
                  <a:srgbClr val="FF0000"/>
                </a:solidFill>
              </a:rPr>
              <a:t>Всем подарки он несет.</a:t>
            </a:r>
            <a:r>
              <a:rPr lang="ru-RU" sz="1400" i="1" dirty="0" smtClean="0">
                <a:solidFill>
                  <a:srgbClr val="FF0000"/>
                </a:solidFill>
              </a:rPr>
              <a:t>(трем друг об друга ладони)</a:t>
            </a:r>
            <a:endParaRPr lang="ru-RU" sz="1400" dirty="0" smtClean="0">
              <a:solidFill>
                <a:srgbClr val="FF0000"/>
              </a:solidFill>
            </a:endParaRPr>
          </a:p>
          <a:p>
            <a:r>
              <a:rPr lang="ru-RU" sz="1400" dirty="0" smtClean="0">
                <a:solidFill>
                  <a:srgbClr val="FF0000"/>
                </a:solidFill>
              </a:rPr>
              <a:t>Чтоб подарки посчитать, Будем пальцы загибать: </a:t>
            </a:r>
            <a:r>
              <a:rPr lang="ru-RU" sz="1400" i="1" dirty="0" smtClean="0">
                <a:solidFill>
                  <a:srgbClr val="FF0000"/>
                </a:solidFill>
              </a:rPr>
              <a:t>(хлопаем по коленям или по полу, одна рука — </a:t>
            </a:r>
            <a:r>
              <a:rPr lang="ru-RU" sz="1400" i="1" dirty="0" err="1" smtClean="0">
                <a:solidFill>
                  <a:srgbClr val="FF0000"/>
                </a:solidFill>
              </a:rPr>
              <a:t>ладонью,другая</a:t>
            </a:r>
            <a:r>
              <a:rPr lang="ru-RU" sz="1400" i="1" dirty="0" smtClean="0">
                <a:solidFill>
                  <a:srgbClr val="FF0000"/>
                </a:solidFill>
              </a:rPr>
              <a:t> — кулаком, а затем меняем).         </a:t>
            </a:r>
            <a:r>
              <a:rPr lang="ru-RU" sz="1400" dirty="0" smtClean="0">
                <a:solidFill>
                  <a:srgbClr val="FF0000"/>
                </a:solidFill>
              </a:rPr>
              <a:t>1, 2, 3, 4, 5, б, 7, 8, 9, 1О. </a:t>
            </a:r>
            <a:r>
              <a:rPr lang="ru-RU" sz="1400" i="1" dirty="0" smtClean="0">
                <a:solidFill>
                  <a:srgbClr val="FF0000"/>
                </a:solidFill>
              </a:rPr>
              <a:t>(по очереди массажируем каждый палец)</a:t>
            </a:r>
            <a:endParaRPr lang="ru-RU" sz="1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094250"/>
          </a:xfrm>
          <a:prstGeom prst="rect">
            <a:avLst/>
          </a:prstGeom>
          <a:noFill/>
        </p:spPr>
        <p:txBody>
          <a:bodyPr wrap="square" rtlCol="0">
            <a:spAutoFit/>
          </a:bodyPr>
          <a:lstStyle/>
          <a:p>
            <a:r>
              <a:rPr lang="ru-RU" sz="1400" b="1" dirty="0" smtClean="0">
                <a:solidFill>
                  <a:schemeClr val="bg1"/>
                </a:solidFill>
              </a:rPr>
              <a:t>Г</a:t>
            </a:r>
            <a:r>
              <a:rPr lang="ru-RU" sz="1400" b="1" dirty="0" smtClean="0">
                <a:solidFill>
                  <a:srgbClr val="FF0000"/>
                </a:solidFill>
              </a:rPr>
              <a:t>де вы, рыбки? </a:t>
            </a:r>
            <a:br>
              <a:rPr lang="ru-RU" sz="1400" b="1" dirty="0" smtClean="0">
                <a:solidFill>
                  <a:srgbClr val="FF0000"/>
                </a:solidFill>
              </a:rPr>
            </a:br>
            <a:r>
              <a:rPr lang="ru-RU" sz="1400" dirty="0" smtClean="0">
                <a:solidFill>
                  <a:srgbClr val="FF0000"/>
                </a:solidFill>
              </a:rPr>
              <a:t>Рыбки, рыбки, где вы, где? Рыбки плавают в воде. Вы плывете, рыбки, сами? Машете вы плавниками.</a:t>
            </a:r>
            <a:br>
              <a:rPr lang="ru-RU" sz="1400" dirty="0" smtClean="0">
                <a:solidFill>
                  <a:srgbClr val="FF0000"/>
                </a:solidFill>
              </a:rPr>
            </a:br>
            <a:r>
              <a:rPr lang="ru-RU" sz="1400" dirty="0" smtClean="0">
                <a:solidFill>
                  <a:srgbClr val="FF0000"/>
                </a:solidFill>
              </a:rPr>
              <a:t>Что блестит, как жар горя? На вашем теле чешуя. Рыбки, рыбки, вы не спите. Вы плывите! Вы плывите!</a:t>
            </a:r>
            <a:br>
              <a:rPr lang="ru-RU" sz="1400" dirty="0" smtClean="0">
                <a:solidFill>
                  <a:srgbClr val="FF0000"/>
                </a:solidFill>
              </a:rPr>
            </a:br>
            <a:r>
              <a:rPr lang="ru-RU" sz="1400" dirty="0" smtClean="0">
                <a:solidFill>
                  <a:srgbClr val="FF0000"/>
                </a:solidFill>
              </a:rPr>
              <a:t>(</a:t>
            </a:r>
            <a:r>
              <a:rPr lang="ru-RU" sz="1400" i="1" dirty="0" smtClean="0">
                <a:solidFill>
                  <a:srgbClr val="FF0000"/>
                </a:solidFill>
              </a:rPr>
              <a:t>Дети договаривают последние слова двустишья. Потом изображают плавающих рыб. По </a:t>
            </a:r>
            <a:r>
              <a:rPr lang="ru-RU" sz="1400" i="1" dirty="0" err="1" smtClean="0">
                <a:solidFill>
                  <a:srgbClr val="FF0000"/>
                </a:solidFill>
              </a:rPr>
              <a:t>сигналy</a:t>
            </a:r>
            <a:r>
              <a:rPr lang="ru-RU" sz="1400" i="1" dirty="0" smtClean="0">
                <a:solidFill>
                  <a:srgbClr val="FF0000"/>
                </a:solidFill>
              </a:rPr>
              <a:t> взрослого замирают, приняв определенную позу, которая заранее оговаривается).</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Рыбка — присесть. Ночь — закрывают глаза, две сложенные руки вперед. Червячок — руки, сложенные вместе, вверх.</a:t>
            </a:r>
          </a:p>
          <a:p>
            <a:r>
              <a:rPr lang="ru-RU" sz="1400" b="1" dirty="0" smtClean="0">
                <a:solidFill>
                  <a:srgbClr val="FF0000"/>
                </a:solidFill>
              </a:rPr>
              <a:t>Букет цветов.     </a:t>
            </a:r>
            <a:r>
              <a:rPr lang="ru-RU" sz="1400" dirty="0" smtClean="0">
                <a:solidFill>
                  <a:srgbClr val="FF0000"/>
                </a:solidFill>
              </a:rPr>
              <a:t>Посадили зернышко, </a:t>
            </a:r>
            <a:r>
              <a:rPr lang="ru-RU" sz="1400" i="1" dirty="0" smtClean="0">
                <a:solidFill>
                  <a:srgbClr val="FF0000"/>
                </a:solidFill>
              </a:rPr>
              <a:t>(ведущий кладет в ладони всем детям «зернышко»)</a:t>
            </a:r>
            <a:br>
              <a:rPr lang="ru-RU" sz="1400" i="1" dirty="0" smtClean="0">
                <a:solidFill>
                  <a:srgbClr val="FF0000"/>
                </a:solidFill>
              </a:rPr>
            </a:br>
            <a:r>
              <a:rPr lang="ru-RU" sz="1400" i="1" dirty="0" smtClean="0">
                <a:solidFill>
                  <a:srgbClr val="FF0000"/>
                </a:solidFill>
              </a:rPr>
              <a:t>                               </a:t>
            </a:r>
            <a:r>
              <a:rPr lang="ru-RU" sz="1400" dirty="0" smtClean="0">
                <a:solidFill>
                  <a:srgbClr val="FF0000"/>
                </a:solidFill>
              </a:rPr>
              <a:t>Выглянуло солнышко. Солнышко, свети — </a:t>
            </a:r>
            <a:r>
              <a:rPr lang="ru-RU" sz="1400" dirty="0" err="1" smtClean="0">
                <a:solidFill>
                  <a:srgbClr val="FF0000"/>
                </a:solidFill>
              </a:rPr>
              <a:t>свети</a:t>
            </a:r>
            <a:r>
              <a:rPr lang="ru-RU" sz="1400" dirty="0" smtClean="0">
                <a:solidFill>
                  <a:srgbClr val="FF0000"/>
                </a:solidFill>
              </a:rPr>
              <a:t>! (</a:t>
            </a:r>
            <a:r>
              <a:rPr lang="ru-RU" sz="1400" i="1" dirty="0" smtClean="0">
                <a:solidFill>
                  <a:srgbClr val="FF0000"/>
                </a:solidFill>
              </a:rPr>
              <a:t>кисти сжимаем и разжимаем по очереди</a:t>
            </a:r>
            <a:r>
              <a:rPr lang="ru-RU" sz="1400" dirty="0" smtClean="0">
                <a:solidFill>
                  <a:srgbClr val="FF0000"/>
                </a:solidFill>
              </a:rPr>
              <a:t>)</a:t>
            </a:r>
            <a:br>
              <a:rPr lang="ru-RU" sz="1400" dirty="0" smtClean="0">
                <a:solidFill>
                  <a:srgbClr val="FF0000"/>
                </a:solidFill>
              </a:rPr>
            </a:br>
            <a:r>
              <a:rPr lang="ru-RU" sz="1400" dirty="0" smtClean="0">
                <a:solidFill>
                  <a:srgbClr val="FF0000"/>
                </a:solidFill>
              </a:rPr>
              <a:t>                               Зернышко, расти — </a:t>
            </a:r>
            <a:r>
              <a:rPr lang="ru-RU" sz="1400" dirty="0" err="1" smtClean="0">
                <a:solidFill>
                  <a:srgbClr val="FF0000"/>
                </a:solidFill>
              </a:rPr>
              <a:t>расти</a:t>
            </a:r>
            <a:r>
              <a:rPr lang="ru-RU" sz="1400" dirty="0" smtClean="0">
                <a:solidFill>
                  <a:srgbClr val="FF0000"/>
                </a:solidFill>
              </a:rPr>
              <a:t>! (</a:t>
            </a:r>
            <a:r>
              <a:rPr lang="ru-RU" sz="1400" i="1" dirty="0" smtClean="0">
                <a:solidFill>
                  <a:srgbClr val="FF0000"/>
                </a:solidFill>
              </a:rPr>
              <a:t>ладони вместе, руки двигаются вверх)</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                               Появляются листочки, (</a:t>
            </a:r>
            <a:r>
              <a:rPr lang="ru-RU" sz="1400" i="1" dirty="0" smtClean="0">
                <a:solidFill>
                  <a:srgbClr val="FF0000"/>
                </a:solidFill>
              </a:rPr>
              <a:t>ладони соединить, пальцы по очереди соединяются с большим пальцем на         </a:t>
            </a:r>
          </a:p>
          <a:p>
            <a:r>
              <a:rPr lang="ru-RU" sz="1400" i="1" dirty="0" smtClean="0">
                <a:solidFill>
                  <a:srgbClr val="FF0000"/>
                </a:solidFill>
              </a:rPr>
              <a:t>                               двух руках одновременно). </a:t>
            </a:r>
            <a:r>
              <a:rPr lang="ru-RU" sz="1400" dirty="0" smtClean="0">
                <a:solidFill>
                  <a:srgbClr val="FF0000"/>
                </a:solidFill>
              </a:rPr>
              <a:t>Распускаются цветочки. </a:t>
            </a:r>
            <a:r>
              <a:rPr lang="ru-RU" sz="1400" i="1" dirty="0" smtClean="0">
                <a:solidFill>
                  <a:srgbClr val="FF0000"/>
                </a:solidFill>
              </a:rPr>
              <a:t>(кисти сжимаем и разжимаем по очереди)</a:t>
            </a:r>
            <a:r>
              <a:rPr lang="ru-RU" sz="1400" dirty="0" smtClean="0">
                <a:solidFill>
                  <a:srgbClr val="FF0000"/>
                </a:solidFill>
              </a:rPr>
              <a:t/>
            </a:r>
            <a:br>
              <a:rPr lang="ru-RU" sz="1400" dirty="0" smtClean="0">
                <a:solidFill>
                  <a:srgbClr val="FF0000"/>
                </a:solidFill>
              </a:rPr>
            </a:br>
            <a:r>
              <a:rPr lang="ru-RU" sz="1400" b="1" dirty="0" smtClean="0">
                <a:solidFill>
                  <a:srgbClr val="FF0000"/>
                </a:solidFill>
              </a:rPr>
              <a:t>Пальчиковая гимнастика «Путешествие».   </a:t>
            </a:r>
            <a:r>
              <a:rPr lang="ru-RU" sz="1400" dirty="0" err="1" smtClean="0">
                <a:solidFill>
                  <a:srgbClr val="FF0000"/>
                </a:solidFill>
              </a:rPr>
              <a:t>Тук-тук-тук,Тук-тук-тук</a:t>
            </a:r>
            <a:r>
              <a:rPr lang="ru-RU" sz="1400" dirty="0" smtClean="0">
                <a:solidFill>
                  <a:srgbClr val="FF0000"/>
                </a:solidFill>
              </a:rPr>
              <a:t>.</a:t>
            </a:r>
            <a:br>
              <a:rPr lang="ru-RU" sz="1400" dirty="0" smtClean="0">
                <a:solidFill>
                  <a:srgbClr val="FF0000"/>
                </a:solidFill>
              </a:rPr>
            </a:br>
            <a:r>
              <a:rPr lang="ru-RU" sz="1400" dirty="0" smtClean="0">
                <a:solidFill>
                  <a:srgbClr val="FF0000"/>
                </a:solidFill>
              </a:rPr>
              <a:t>Наши ушки слышат стук.</a:t>
            </a:r>
            <a:r>
              <a:rPr lang="ru-RU" sz="1400" i="1" dirty="0" smtClean="0">
                <a:solidFill>
                  <a:srgbClr val="FF0000"/>
                </a:solidFill>
              </a:rPr>
              <a:t>(возле уха каждый палец стучит о большой 3 раза)</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Вот </a:t>
            </a:r>
            <a:r>
              <a:rPr lang="ru-RU" sz="1400" dirty="0" err="1" smtClean="0">
                <a:solidFill>
                  <a:srgbClr val="FF0000"/>
                </a:solidFill>
              </a:rPr>
              <a:t>ладошечки</a:t>
            </a:r>
            <a:r>
              <a:rPr lang="ru-RU" sz="1400" dirty="0" smtClean="0">
                <a:solidFill>
                  <a:srgbClr val="FF0000"/>
                </a:solidFill>
              </a:rPr>
              <a:t> шуршат, </a:t>
            </a:r>
            <a:r>
              <a:rPr lang="ru-RU" sz="1400" i="1" dirty="0" smtClean="0">
                <a:solidFill>
                  <a:srgbClr val="FF0000"/>
                </a:solidFill>
              </a:rPr>
              <a:t>(</a:t>
            </a:r>
            <a:r>
              <a:rPr lang="ru-RU" sz="1400" i="1" dirty="0" err="1" smtClean="0">
                <a:solidFill>
                  <a:srgbClr val="FF0000"/>
                </a:solidFill>
              </a:rPr>
              <a:t>потирание</a:t>
            </a:r>
            <a:r>
              <a:rPr lang="ru-RU" sz="1400" i="1" dirty="0" smtClean="0">
                <a:solidFill>
                  <a:srgbClr val="FF0000"/>
                </a:solidFill>
              </a:rPr>
              <a:t> ладоней друг о друга)</a:t>
            </a:r>
            <a:br>
              <a:rPr lang="ru-RU" sz="1400" i="1" dirty="0" smtClean="0">
                <a:solidFill>
                  <a:srgbClr val="FF0000"/>
                </a:solidFill>
              </a:rPr>
            </a:br>
            <a:r>
              <a:rPr lang="ru-RU" sz="1400" dirty="0" smtClean="0">
                <a:solidFill>
                  <a:srgbClr val="FF0000"/>
                </a:solidFill>
              </a:rPr>
              <a:t>Наши пальчики трещат.  </a:t>
            </a:r>
            <a:r>
              <a:rPr lang="ru-RU" sz="1400" i="1" dirty="0" smtClean="0">
                <a:solidFill>
                  <a:srgbClr val="FF0000"/>
                </a:solidFill>
              </a:rPr>
              <a:t>(</a:t>
            </a:r>
            <a:r>
              <a:rPr lang="ru-RU" sz="1400" i="1" dirty="0" err="1" smtClean="0">
                <a:solidFill>
                  <a:srgbClr val="FF0000"/>
                </a:solidFill>
              </a:rPr>
              <a:t>потирание</a:t>
            </a:r>
            <a:r>
              <a:rPr lang="ru-RU" sz="1400" i="1" dirty="0" smtClean="0">
                <a:solidFill>
                  <a:srgbClr val="FF0000"/>
                </a:solidFill>
              </a:rPr>
              <a:t> кулачков друг о друга)</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Теперь в ладоши громко бей,  (</a:t>
            </a:r>
            <a:r>
              <a:rPr lang="ru-RU" sz="1400" i="1" dirty="0" smtClean="0">
                <a:solidFill>
                  <a:srgbClr val="FF0000"/>
                </a:solidFill>
              </a:rPr>
              <a:t>хлопки)</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А теперь ты их согрей. </a:t>
            </a:r>
            <a:r>
              <a:rPr lang="ru-RU" sz="1400" i="1" dirty="0" smtClean="0">
                <a:solidFill>
                  <a:srgbClr val="FF0000"/>
                </a:solidFill>
              </a:rPr>
              <a:t>(ладони на щеки)</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К путешествию готовы?  (</a:t>
            </a:r>
            <a:r>
              <a:rPr lang="ru-RU" sz="1400" i="1" dirty="0" smtClean="0">
                <a:solidFill>
                  <a:srgbClr val="FF0000"/>
                </a:solidFill>
              </a:rPr>
              <a:t>кулаки на коленях)</a:t>
            </a:r>
            <a:br>
              <a:rPr lang="ru-RU" sz="1400" i="1" dirty="0" smtClean="0">
                <a:solidFill>
                  <a:srgbClr val="FF0000"/>
                </a:solidFill>
              </a:rPr>
            </a:br>
            <a:r>
              <a:rPr lang="ru-RU" sz="1400" dirty="0" smtClean="0">
                <a:solidFill>
                  <a:srgbClr val="FF0000"/>
                </a:solidFill>
              </a:rPr>
              <a:t>Да!   </a:t>
            </a:r>
            <a:r>
              <a:rPr lang="ru-RU" sz="1400" i="1" dirty="0" smtClean="0">
                <a:solidFill>
                  <a:srgbClr val="FF0000"/>
                </a:solidFill>
              </a:rPr>
              <a:t>(руки вверх, ладони раскрыть)</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В путь отправимся мы снова:  (</a:t>
            </a:r>
            <a:r>
              <a:rPr lang="ru-RU" sz="1400" i="1" dirty="0" smtClean="0">
                <a:solidFill>
                  <a:srgbClr val="FF0000"/>
                </a:solidFill>
              </a:rPr>
              <a:t>вращательные движения кистями</a:t>
            </a:r>
            <a:r>
              <a:rPr lang="ru-RU" sz="1400" dirty="0" smtClean="0">
                <a:solidFill>
                  <a:srgbClr val="FF0000"/>
                </a:solidFill>
              </a:rPr>
              <a:t>)</a:t>
            </a:r>
            <a:br>
              <a:rPr lang="ru-RU" sz="1400" dirty="0" smtClean="0">
                <a:solidFill>
                  <a:srgbClr val="FF0000"/>
                </a:solidFill>
              </a:rPr>
            </a:br>
            <a:r>
              <a:rPr lang="ru-RU" sz="1400" dirty="0" smtClean="0">
                <a:solidFill>
                  <a:srgbClr val="FF0000"/>
                </a:solidFill>
              </a:rPr>
              <a:t>Сядем мы на самолет И отправимся в полет. (</a:t>
            </a:r>
            <a:r>
              <a:rPr lang="ru-RU" sz="1400" i="1" dirty="0" smtClean="0">
                <a:solidFill>
                  <a:srgbClr val="FF0000"/>
                </a:solidFill>
              </a:rPr>
              <a:t>руки  в стороны, ладони напряжены)</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Мы теперь на корабле, Нас качает на волне. </a:t>
            </a:r>
            <a:r>
              <a:rPr lang="ru-RU" sz="1400" i="1" dirty="0" smtClean="0">
                <a:solidFill>
                  <a:srgbClr val="FF0000"/>
                </a:solidFill>
              </a:rPr>
              <a:t>(ладони лодочкой, одна вверх, вторая вниз)</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Едет поезд,  </a:t>
            </a:r>
            <a:r>
              <a:rPr lang="ru-RU" sz="1400" i="1" dirty="0" smtClean="0">
                <a:solidFill>
                  <a:srgbClr val="FF0000"/>
                </a:solidFill>
              </a:rPr>
              <a:t>(ребром ладони двигаем по коленям или по столу)</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Колеса стучат. </a:t>
            </a:r>
            <a:r>
              <a:rPr lang="ru-RU" sz="1400" i="1" dirty="0" smtClean="0">
                <a:solidFill>
                  <a:srgbClr val="FF0000"/>
                </a:solidFill>
              </a:rPr>
              <a:t>(кулачки стучат по коленям или по столу)</a:t>
            </a:r>
            <a:br>
              <a:rPr lang="ru-RU" sz="1400" i="1" dirty="0" smtClean="0">
                <a:solidFill>
                  <a:srgbClr val="FF0000"/>
                </a:solidFill>
              </a:rPr>
            </a:br>
            <a:r>
              <a:rPr lang="ru-RU" sz="1400" dirty="0" smtClean="0">
                <a:solidFill>
                  <a:srgbClr val="FF0000"/>
                </a:solidFill>
              </a:rPr>
              <a:t>С поезда много веселых ребят (зверят). </a:t>
            </a:r>
            <a:r>
              <a:rPr lang="ru-RU" sz="1400" i="1" dirty="0" smtClean="0">
                <a:solidFill>
                  <a:srgbClr val="FF0000"/>
                </a:solidFill>
              </a:rPr>
              <a:t>(подушечками пальцев поочередно нажимаем на колени или на стол)</a:t>
            </a:r>
            <a:endParaRPr lang="ru-RU" sz="1400" dirty="0" smtClean="0">
              <a:solidFill>
                <a:srgbClr val="FF0000"/>
              </a:solidFill>
            </a:endParaRPr>
          </a:p>
          <a:p>
            <a:r>
              <a:rPr lang="ru-RU" sz="1400" dirty="0" smtClean="0">
                <a:solidFill>
                  <a:srgbClr val="FF0000"/>
                </a:solidFill>
              </a:rPr>
              <a:t>Перечислить имена детей (зверей). </a:t>
            </a:r>
            <a:r>
              <a:rPr lang="ru-RU" sz="1400" i="1" dirty="0" smtClean="0">
                <a:solidFill>
                  <a:srgbClr val="FF0000"/>
                </a:solidFill>
              </a:rPr>
              <a:t>(Дети повторяют и хлопают ладонями по коленям или по столу). </a:t>
            </a:r>
            <a:endParaRPr lang="ru-RU" sz="1400" dirty="0" smtClean="0">
              <a:solidFill>
                <a:srgbClr val="FF0000"/>
              </a:solidFill>
            </a:endParaRPr>
          </a:p>
          <a:p>
            <a:r>
              <a:rPr lang="ru-RU" sz="1400" b="1" dirty="0" smtClean="0">
                <a:solidFill>
                  <a:srgbClr val="FF0000"/>
                </a:solidFill>
              </a:rPr>
              <a:t>Массаж ладоней.       </a:t>
            </a:r>
            <a:r>
              <a:rPr lang="ru-RU" sz="1400" dirty="0" smtClean="0">
                <a:solidFill>
                  <a:srgbClr val="FF0000"/>
                </a:solidFill>
              </a:rPr>
              <a:t>Ежик колет нам ладошки, Поиграем с ним немножко.</a:t>
            </a:r>
            <a:br>
              <a:rPr lang="ru-RU" sz="1400" dirty="0" smtClean="0">
                <a:solidFill>
                  <a:srgbClr val="FF0000"/>
                </a:solidFill>
              </a:rPr>
            </a:br>
            <a:r>
              <a:rPr lang="ru-RU" sz="1400" dirty="0" smtClean="0">
                <a:solidFill>
                  <a:srgbClr val="FF0000"/>
                </a:solidFill>
              </a:rPr>
              <a:t>                                         Если будем с ним играть — Ручки будем развивать.</a:t>
            </a:r>
            <a:br>
              <a:rPr lang="ru-RU" sz="1400" dirty="0" smtClean="0">
                <a:solidFill>
                  <a:srgbClr val="FF0000"/>
                </a:solidFill>
              </a:rPr>
            </a:br>
            <a:r>
              <a:rPr lang="ru-RU" sz="1400" dirty="0" smtClean="0">
                <a:solidFill>
                  <a:srgbClr val="FF0000"/>
                </a:solidFill>
              </a:rPr>
              <a:t>                                         Ловкими станут пальчики, Умными — девочки, мальчики.</a:t>
            </a:r>
            <a:br>
              <a:rPr lang="ru-RU" sz="1400" dirty="0" smtClean="0">
                <a:solidFill>
                  <a:srgbClr val="FF0000"/>
                </a:solidFill>
              </a:rPr>
            </a:br>
            <a:r>
              <a:rPr lang="ru-RU" sz="1400" dirty="0" smtClean="0">
                <a:solidFill>
                  <a:srgbClr val="FF0000"/>
                </a:solidFill>
              </a:rPr>
              <a:t>                                         Ежик нам ладошки колет, Руки нам готовит к школе.</a:t>
            </a:r>
            <a:r>
              <a:rPr lang="ru-RU" sz="1050" dirty="0" smtClean="0"/>
              <a:t/>
            </a:r>
            <a:br>
              <a:rPr lang="ru-RU" sz="1050" dirty="0" smtClean="0"/>
            </a:br>
            <a:endParaRPr lang="ru-RU" sz="1050" dirty="0" smtClean="0"/>
          </a:p>
          <a:p>
            <a:endParaRPr lang="ru-RU"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0"/>
            <a:ext cx="8858280" cy="6771084"/>
          </a:xfrm>
          <a:prstGeom prst="rect">
            <a:avLst/>
          </a:prstGeom>
          <a:noFill/>
        </p:spPr>
        <p:txBody>
          <a:bodyPr wrap="square" rtlCol="0">
            <a:spAutoFit/>
          </a:bodyPr>
          <a:lstStyle/>
          <a:p>
            <a:r>
              <a:rPr lang="ru-RU" sz="1400" b="1" dirty="0" smtClean="0">
                <a:solidFill>
                  <a:srgbClr val="FF0000"/>
                </a:solidFill>
              </a:rPr>
              <a:t>Пальчиковая гимнастика «В гости к кошке» . </a:t>
            </a:r>
            <a:r>
              <a:rPr lang="ru-RU" sz="1400" dirty="0" smtClean="0">
                <a:solidFill>
                  <a:srgbClr val="FF0000"/>
                </a:solidFill>
              </a:rPr>
              <a:t>Позвала нас в гости кошка,   ( ладони на щеках, качаем головой)</a:t>
            </a:r>
            <a:br>
              <a:rPr lang="ru-RU" sz="1400" dirty="0" smtClean="0">
                <a:solidFill>
                  <a:srgbClr val="FF0000"/>
                </a:solidFill>
              </a:rPr>
            </a:br>
            <a:r>
              <a:rPr lang="ru-RU" sz="1400" dirty="0" smtClean="0">
                <a:solidFill>
                  <a:srgbClr val="FF0000"/>
                </a:solidFill>
              </a:rPr>
              <a:t>И пошли мы по дорожке.    (пальцы «шагают» по коленям или по столу)</a:t>
            </a:r>
            <a:br>
              <a:rPr lang="ru-RU" sz="1400" dirty="0" smtClean="0">
                <a:solidFill>
                  <a:srgbClr val="FF0000"/>
                </a:solidFill>
              </a:rPr>
            </a:br>
            <a:r>
              <a:rPr lang="ru-RU" sz="1400" dirty="0" smtClean="0">
                <a:solidFill>
                  <a:srgbClr val="FF0000"/>
                </a:solidFill>
              </a:rPr>
              <a:t>Топ-топ,    (ладони хлопают по коленям или по столу). Прыг-прыг,    (кулачки стучат по коленям или по столу)</a:t>
            </a:r>
            <a:br>
              <a:rPr lang="ru-RU" sz="1400" dirty="0" smtClean="0">
                <a:solidFill>
                  <a:srgbClr val="FF0000"/>
                </a:solidFill>
              </a:rPr>
            </a:br>
            <a:r>
              <a:rPr lang="ru-RU" sz="1400" dirty="0" err="1" smtClean="0">
                <a:solidFill>
                  <a:srgbClr val="FF0000"/>
                </a:solidFill>
              </a:rPr>
              <a:t>Чики-брики</a:t>
            </a:r>
            <a:r>
              <a:rPr lang="ru-RU" sz="1400" dirty="0" smtClean="0">
                <a:solidFill>
                  <a:srgbClr val="FF0000"/>
                </a:solidFill>
              </a:rPr>
              <a:t>,    (ладони хлопают поочередно по коленям или по полу)</a:t>
            </a:r>
            <a:br>
              <a:rPr lang="ru-RU" sz="1400" dirty="0" smtClean="0">
                <a:solidFill>
                  <a:srgbClr val="FF0000"/>
                </a:solidFill>
              </a:rPr>
            </a:br>
            <a:r>
              <a:rPr lang="ru-RU" sz="1400" dirty="0" err="1" smtClean="0">
                <a:solidFill>
                  <a:srgbClr val="FF0000"/>
                </a:solidFill>
              </a:rPr>
              <a:t>Чики-брик</a:t>
            </a:r>
            <a:r>
              <a:rPr lang="ru-RU" sz="1400" dirty="0" smtClean="0">
                <a:solidFill>
                  <a:srgbClr val="FF0000"/>
                </a:solidFill>
              </a:rPr>
              <a:t>.    (кулачки стучат поочередно по коленям или по столу)</a:t>
            </a:r>
            <a:br>
              <a:rPr lang="ru-RU" sz="1400" dirty="0" smtClean="0">
                <a:solidFill>
                  <a:srgbClr val="FF0000"/>
                </a:solidFill>
              </a:rPr>
            </a:br>
            <a:r>
              <a:rPr lang="ru-RU" sz="1400" dirty="0" smtClean="0">
                <a:solidFill>
                  <a:srgbClr val="FF0000"/>
                </a:solidFill>
              </a:rPr>
              <a:t>Видим дерево высокое, (наставляем кулачки друг над другом). </a:t>
            </a:r>
          </a:p>
          <a:p>
            <a:r>
              <a:rPr lang="ru-RU" sz="1400" dirty="0" smtClean="0">
                <a:solidFill>
                  <a:srgbClr val="FF0000"/>
                </a:solidFill>
              </a:rPr>
              <a:t>Видим озеро глубокое.    (волнообразные движения кистями)</a:t>
            </a:r>
            <a:br>
              <a:rPr lang="ru-RU" sz="1400" dirty="0" smtClean="0">
                <a:solidFill>
                  <a:srgbClr val="FF0000"/>
                </a:solidFill>
              </a:rPr>
            </a:br>
            <a:r>
              <a:rPr lang="ru-RU" sz="1400" dirty="0" smtClean="0">
                <a:solidFill>
                  <a:srgbClr val="FF0000"/>
                </a:solidFill>
              </a:rPr>
              <a:t>Топ-топ,    (ладони хлопают по коленям или по столу). Прыг-прыг,    (кулачки стучат по коленям или по столу)</a:t>
            </a:r>
            <a:br>
              <a:rPr lang="ru-RU" sz="1400" dirty="0" smtClean="0">
                <a:solidFill>
                  <a:srgbClr val="FF0000"/>
                </a:solidFill>
              </a:rPr>
            </a:br>
            <a:r>
              <a:rPr lang="ru-RU" sz="1400" dirty="0" err="1" smtClean="0">
                <a:solidFill>
                  <a:srgbClr val="FF0000"/>
                </a:solidFill>
              </a:rPr>
              <a:t>Чики-брики</a:t>
            </a:r>
            <a:r>
              <a:rPr lang="ru-RU" sz="1400" dirty="0" smtClean="0">
                <a:solidFill>
                  <a:srgbClr val="FF0000"/>
                </a:solidFill>
              </a:rPr>
              <a:t>,    (ладони хлопают поочередно по коленям или по полу)</a:t>
            </a:r>
            <a:br>
              <a:rPr lang="ru-RU" sz="1400" dirty="0" smtClean="0">
                <a:solidFill>
                  <a:srgbClr val="FF0000"/>
                </a:solidFill>
              </a:rPr>
            </a:br>
            <a:r>
              <a:rPr lang="ru-RU" sz="1400" dirty="0" err="1" smtClean="0">
                <a:solidFill>
                  <a:srgbClr val="FF0000"/>
                </a:solidFill>
              </a:rPr>
              <a:t>Чики-брик</a:t>
            </a:r>
            <a:r>
              <a:rPr lang="ru-RU" sz="1400" dirty="0" smtClean="0">
                <a:solidFill>
                  <a:srgbClr val="FF0000"/>
                </a:solidFill>
              </a:rPr>
              <a:t>.    (кулачки стучат поочередно по коленям или по столу)</a:t>
            </a:r>
            <a:br>
              <a:rPr lang="ru-RU" sz="1400" dirty="0" smtClean="0">
                <a:solidFill>
                  <a:srgbClr val="FF0000"/>
                </a:solidFill>
              </a:rPr>
            </a:br>
            <a:r>
              <a:rPr lang="ru-RU" sz="1400" dirty="0" smtClean="0">
                <a:solidFill>
                  <a:srgbClr val="FF0000"/>
                </a:solidFill>
              </a:rPr>
              <a:t>Птицы песенки поют   ( ладони перекрестно — «птица»)</a:t>
            </a:r>
            <a:br>
              <a:rPr lang="ru-RU" sz="1400" dirty="0" smtClean="0">
                <a:solidFill>
                  <a:srgbClr val="FF0000"/>
                </a:solidFill>
              </a:rPr>
            </a:br>
            <a:r>
              <a:rPr lang="ru-RU" sz="1400" dirty="0" smtClean="0">
                <a:solidFill>
                  <a:srgbClr val="FF0000"/>
                </a:solidFill>
              </a:rPr>
              <a:t>Зернышки везде клюют: Тут клюют и там клюют, ( пальцы одной руки «клюют» ладонь другой, и наоборот)</a:t>
            </a:r>
            <a:br>
              <a:rPr lang="ru-RU" sz="1400" dirty="0" smtClean="0">
                <a:solidFill>
                  <a:srgbClr val="FF0000"/>
                </a:solidFill>
              </a:rPr>
            </a:br>
            <a:r>
              <a:rPr lang="ru-RU" sz="1400" dirty="0" smtClean="0">
                <a:solidFill>
                  <a:srgbClr val="FF0000"/>
                </a:solidFill>
              </a:rPr>
              <a:t>Никому их не дают.  (ладони перед собой, поочередно сжимаем и разжимаем кулак)</a:t>
            </a:r>
          </a:p>
          <a:p>
            <a:r>
              <a:rPr lang="ru-RU" sz="1400" dirty="0" smtClean="0">
                <a:solidFill>
                  <a:srgbClr val="FF0000"/>
                </a:solidFill>
              </a:rPr>
              <a:t>Топ-топ,  (ладони хлопают по коленям или по столу). Прыг-прыг,  (кулачки стучат по коленям или по столу)</a:t>
            </a:r>
            <a:br>
              <a:rPr lang="ru-RU" sz="1400" dirty="0" smtClean="0">
                <a:solidFill>
                  <a:srgbClr val="FF0000"/>
                </a:solidFill>
              </a:rPr>
            </a:br>
            <a:r>
              <a:rPr lang="ru-RU" sz="1400" dirty="0" err="1" smtClean="0">
                <a:solidFill>
                  <a:srgbClr val="FF0000"/>
                </a:solidFill>
              </a:rPr>
              <a:t>Чики-брики</a:t>
            </a:r>
            <a:r>
              <a:rPr lang="ru-RU" sz="1400" dirty="0" smtClean="0">
                <a:solidFill>
                  <a:srgbClr val="FF0000"/>
                </a:solidFill>
              </a:rPr>
              <a:t>, (ладони хлопают поочередно по коленям или по полу)</a:t>
            </a:r>
            <a:br>
              <a:rPr lang="ru-RU" sz="1400" dirty="0" smtClean="0">
                <a:solidFill>
                  <a:srgbClr val="FF0000"/>
                </a:solidFill>
              </a:rPr>
            </a:br>
            <a:r>
              <a:rPr lang="ru-RU" sz="1400" dirty="0" err="1" smtClean="0">
                <a:solidFill>
                  <a:srgbClr val="FF0000"/>
                </a:solidFill>
              </a:rPr>
              <a:t>Чики-брик</a:t>
            </a:r>
            <a:r>
              <a:rPr lang="ru-RU" sz="1400" dirty="0" smtClean="0">
                <a:solidFill>
                  <a:srgbClr val="FF0000"/>
                </a:solidFill>
              </a:rPr>
              <a:t>.    (кулачки стучат поочередно по коленям или по столу). Это дом,    «крыша»</a:t>
            </a:r>
            <a:br>
              <a:rPr lang="ru-RU" sz="1400" dirty="0" smtClean="0">
                <a:solidFill>
                  <a:srgbClr val="FF0000"/>
                </a:solidFill>
              </a:rPr>
            </a:br>
            <a:r>
              <a:rPr lang="ru-RU" sz="1400" dirty="0" smtClean="0">
                <a:solidFill>
                  <a:srgbClr val="FF0000"/>
                </a:solidFill>
              </a:rPr>
              <a:t>А в нем окошко.    «окно». Нас встречают кот и кошка.    (хлопаем в ладоши)</a:t>
            </a:r>
            <a:br>
              <a:rPr lang="ru-RU" sz="1400" dirty="0" smtClean="0">
                <a:solidFill>
                  <a:srgbClr val="FF0000"/>
                </a:solidFill>
              </a:rPr>
            </a:br>
            <a:r>
              <a:rPr lang="ru-RU" sz="1400" dirty="0" smtClean="0">
                <a:solidFill>
                  <a:srgbClr val="FF0000"/>
                </a:solidFill>
              </a:rPr>
              <a:t>Топ-топ,    (ладони хлопают по коленям или по столу). Прыг-прыг,    (кулачки стучат по коленям или по столу)</a:t>
            </a:r>
            <a:br>
              <a:rPr lang="ru-RU" sz="1400" dirty="0" smtClean="0">
                <a:solidFill>
                  <a:srgbClr val="FF0000"/>
                </a:solidFill>
              </a:rPr>
            </a:br>
            <a:r>
              <a:rPr lang="ru-RU" sz="1400" dirty="0" err="1" smtClean="0">
                <a:solidFill>
                  <a:srgbClr val="FF0000"/>
                </a:solidFill>
              </a:rPr>
              <a:t>Чики-брики</a:t>
            </a:r>
            <a:r>
              <a:rPr lang="ru-RU" sz="1400" dirty="0" smtClean="0">
                <a:solidFill>
                  <a:srgbClr val="FF0000"/>
                </a:solidFill>
              </a:rPr>
              <a:t>,   ( ладони хлопают поочередно по коленям или по полу)</a:t>
            </a:r>
            <a:br>
              <a:rPr lang="ru-RU" sz="1400" dirty="0" smtClean="0">
                <a:solidFill>
                  <a:srgbClr val="FF0000"/>
                </a:solidFill>
              </a:rPr>
            </a:br>
            <a:r>
              <a:rPr lang="ru-RU" sz="1400" dirty="0" err="1" smtClean="0">
                <a:solidFill>
                  <a:srgbClr val="FF0000"/>
                </a:solidFill>
              </a:rPr>
              <a:t>Чики-брик</a:t>
            </a:r>
            <a:r>
              <a:rPr lang="ru-RU" sz="1400" dirty="0" smtClean="0">
                <a:solidFill>
                  <a:srgbClr val="FF0000"/>
                </a:solidFill>
              </a:rPr>
              <a:t>.    (кулачки стучат поочередно по коленям или по столу)</a:t>
            </a:r>
            <a:br>
              <a:rPr lang="ru-RU" sz="1400" dirty="0" smtClean="0">
                <a:solidFill>
                  <a:srgbClr val="FF0000"/>
                </a:solidFill>
              </a:rPr>
            </a:br>
            <a:r>
              <a:rPr lang="ru-RU" sz="1400" dirty="0" smtClean="0">
                <a:solidFill>
                  <a:srgbClr val="FF0000"/>
                </a:solidFill>
              </a:rPr>
              <a:t>Мы немножко погостим   ( руки «здороваются»). И обратно побежим.    (пальцы «бегут» по коленям или по столу)</a:t>
            </a:r>
            <a:br>
              <a:rPr lang="ru-RU" sz="1400" dirty="0" smtClean="0">
                <a:solidFill>
                  <a:srgbClr val="FF0000"/>
                </a:solidFill>
              </a:rPr>
            </a:br>
            <a:r>
              <a:rPr lang="ru-RU" sz="1400" dirty="0" smtClean="0">
                <a:solidFill>
                  <a:srgbClr val="FF0000"/>
                </a:solidFill>
              </a:rPr>
              <a:t>Топ-топ,    (ладони хлопают по коленям или по столу). Прыг-прыг,    (кулачки стучат по коленям или по столу)</a:t>
            </a:r>
            <a:br>
              <a:rPr lang="ru-RU" sz="1400" dirty="0" smtClean="0">
                <a:solidFill>
                  <a:srgbClr val="FF0000"/>
                </a:solidFill>
              </a:rPr>
            </a:br>
            <a:r>
              <a:rPr lang="ru-RU" sz="1400" dirty="0" err="1" smtClean="0">
                <a:solidFill>
                  <a:srgbClr val="FF0000"/>
                </a:solidFill>
              </a:rPr>
              <a:t>Чики-брики</a:t>
            </a:r>
            <a:r>
              <a:rPr lang="ru-RU" sz="1400" dirty="0" smtClean="0">
                <a:solidFill>
                  <a:srgbClr val="FF0000"/>
                </a:solidFill>
              </a:rPr>
              <a:t>,    (ладони хлопают поочередно по коленям или по полу)</a:t>
            </a:r>
            <a:br>
              <a:rPr lang="ru-RU" sz="1400" dirty="0" smtClean="0">
                <a:solidFill>
                  <a:srgbClr val="FF0000"/>
                </a:solidFill>
              </a:rPr>
            </a:br>
            <a:r>
              <a:rPr lang="ru-RU" sz="1400" dirty="0" err="1" smtClean="0">
                <a:solidFill>
                  <a:srgbClr val="FF0000"/>
                </a:solidFill>
              </a:rPr>
              <a:t>Чики-брик</a:t>
            </a:r>
            <a:r>
              <a:rPr lang="ru-RU" sz="1400" dirty="0" smtClean="0">
                <a:solidFill>
                  <a:srgbClr val="FF0000"/>
                </a:solidFill>
              </a:rPr>
              <a:t>.    (кулачки стучат поочередно по коленям или по столу)</a:t>
            </a:r>
            <a:br>
              <a:rPr lang="ru-RU" sz="1400" dirty="0" smtClean="0">
                <a:solidFill>
                  <a:srgbClr val="FF0000"/>
                </a:solidFill>
              </a:rPr>
            </a:br>
            <a:r>
              <a:rPr lang="ru-RU" sz="1400" b="1" dirty="0" smtClean="0">
                <a:solidFill>
                  <a:srgbClr val="FF0000"/>
                </a:solidFill>
              </a:rPr>
              <a:t> «Гусеница» . </a:t>
            </a:r>
            <a:r>
              <a:rPr lang="ru-RU" sz="1400" dirty="0" smtClean="0">
                <a:solidFill>
                  <a:srgbClr val="FF0000"/>
                </a:solidFill>
              </a:rPr>
              <a:t>Шла гусеница по дорожке. У нее в ботинках </a:t>
            </a:r>
            <a:r>
              <a:rPr lang="ru-RU" sz="1400" dirty="0" err="1" smtClean="0">
                <a:solidFill>
                  <a:srgbClr val="FF0000"/>
                </a:solidFill>
              </a:rPr>
              <a:t>ножки.Ротик</a:t>
            </a:r>
            <a:r>
              <a:rPr lang="ru-RU" sz="1400" dirty="0" smtClean="0">
                <a:solidFill>
                  <a:srgbClr val="FF0000"/>
                </a:solidFill>
              </a:rPr>
              <a:t>, нос, а глаза — два, И большая голова.</a:t>
            </a:r>
            <a:br>
              <a:rPr lang="ru-RU" sz="1400" dirty="0" smtClean="0">
                <a:solidFill>
                  <a:srgbClr val="FF0000"/>
                </a:solidFill>
              </a:rPr>
            </a:br>
            <a:r>
              <a:rPr lang="ru-RU" sz="1400" dirty="0" smtClean="0">
                <a:solidFill>
                  <a:srgbClr val="FF0000"/>
                </a:solidFill>
              </a:rPr>
              <a:t>Желтый, зеленый, красный, </a:t>
            </a:r>
            <a:r>
              <a:rPr lang="ru-RU" sz="1400" dirty="0" err="1" smtClean="0">
                <a:solidFill>
                  <a:srgbClr val="FF0000"/>
                </a:solidFill>
              </a:rPr>
              <a:t>синий,с</a:t>
            </a:r>
            <a:r>
              <a:rPr lang="ru-RU" sz="1400" dirty="0" smtClean="0">
                <a:solidFill>
                  <a:srgbClr val="FF0000"/>
                </a:solidFill>
              </a:rPr>
              <a:t> улыбкой ты всегда красивый!    </a:t>
            </a:r>
            <a:r>
              <a:rPr lang="ru-RU" sz="1400" i="1" dirty="0" smtClean="0">
                <a:solidFill>
                  <a:srgbClr val="FF0000"/>
                </a:solidFill>
              </a:rPr>
              <a:t>(по ходу текста пальцем обводить контур гусеницы</a:t>
            </a:r>
            <a:r>
              <a:rPr lang="ru-RU" sz="1400" dirty="0" smtClean="0">
                <a:solidFill>
                  <a:srgbClr val="FF0000"/>
                </a:solidFill>
              </a:rPr>
              <a:t>)</a:t>
            </a:r>
            <a:br>
              <a:rPr lang="ru-RU" sz="1400" dirty="0" smtClean="0">
                <a:solidFill>
                  <a:srgbClr val="FF0000"/>
                </a:solidFill>
              </a:rPr>
            </a:br>
            <a:r>
              <a:rPr lang="ru-RU" sz="1400" b="1" dirty="0" err="1" smtClean="0">
                <a:solidFill>
                  <a:srgbClr val="FF0000"/>
                </a:solidFill>
              </a:rPr>
              <a:t>Чики-чи</a:t>
            </a:r>
            <a:r>
              <a:rPr lang="ru-RU" sz="1400" b="1" dirty="0" smtClean="0">
                <a:solidFill>
                  <a:srgbClr val="FF0000"/>
                </a:solidFill>
              </a:rPr>
              <a:t>, </a:t>
            </a:r>
            <a:r>
              <a:rPr lang="ru-RU" sz="1400" b="1" dirty="0" err="1" smtClean="0">
                <a:solidFill>
                  <a:srgbClr val="FF0000"/>
                </a:solidFill>
              </a:rPr>
              <a:t>чики-чи</a:t>
            </a:r>
            <a:r>
              <a:rPr lang="ru-RU" sz="1400" b="1" dirty="0" smtClean="0">
                <a:solidFill>
                  <a:srgbClr val="FF0000"/>
                </a:solidFill>
              </a:rPr>
              <a:t>.  </a:t>
            </a:r>
            <a:r>
              <a:rPr lang="ru-RU" sz="1400" dirty="0" smtClean="0">
                <a:solidFill>
                  <a:srgbClr val="FF0000"/>
                </a:solidFill>
              </a:rPr>
              <a:t>Кто же это так стучит?    (</a:t>
            </a:r>
            <a:r>
              <a:rPr lang="ru-RU" sz="1400" i="1" dirty="0" smtClean="0">
                <a:solidFill>
                  <a:srgbClr val="FF0000"/>
                </a:solidFill>
              </a:rPr>
              <a:t>левая ладонь накрывает правый кулак и наоборот)</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                                     Крепко глазки закрываем</a:t>
            </a:r>
            <a:r>
              <a:rPr lang="ru-RU" sz="1400" i="1" dirty="0" smtClean="0">
                <a:solidFill>
                  <a:srgbClr val="FF0000"/>
                </a:solidFill>
              </a:rPr>
              <a:t>,    (дети закрывают глаза ладонями)</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                                     Кто это стучит — узнаем.    </a:t>
            </a:r>
            <a:r>
              <a:rPr lang="ru-RU" sz="1400" i="1" dirty="0" smtClean="0">
                <a:solidFill>
                  <a:srgbClr val="FF0000"/>
                </a:solidFill>
              </a:rPr>
              <a:t>(ведущий кладет перед кем-то бубен (барабан, молоточек)</a:t>
            </a:r>
            <a:br>
              <a:rPr lang="ru-RU" sz="1400" i="1" dirty="0" smtClean="0">
                <a:solidFill>
                  <a:srgbClr val="FF0000"/>
                </a:solidFill>
              </a:rPr>
            </a:br>
            <a:r>
              <a:rPr lang="ru-RU" sz="1400" i="1" dirty="0" smtClean="0">
                <a:solidFill>
                  <a:srgbClr val="FF0000"/>
                </a:solidFill>
              </a:rPr>
              <a:t>                                     Ведущий отстукивает ритм, ребенок повторяет). </a:t>
            </a:r>
            <a:endParaRPr lang="ru-RU" sz="14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8602355"/>
          </a:xfrm>
          <a:prstGeom prst="rect">
            <a:avLst/>
          </a:prstGeom>
          <a:noFill/>
        </p:spPr>
        <p:txBody>
          <a:bodyPr wrap="square" rtlCol="0">
            <a:spAutoFit/>
          </a:bodyPr>
          <a:lstStyle/>
          <a:p>
            <a:r>
              <a:rPr lang="ru-RU" sz="1400" b="1" dirty="0" smtClean="0">
                <a:solidFill>
                  <a:srgbClr val="C00000"/>
                </a:solidFill>
              </a:rPr>
              <a:t>Магазин одежды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Открываем магазин,  (соединить ладони, круговые движения в противоположные стороны)</a:t>
            </a:r>
            <a:br>
              <a:rPr lang="ru-RU" sz="1400" dirty="0" smtClean="0">
                <a:solidFill>
                  <a:srgbClr val="C00000"/>
                </a:solidFill>
              </a:rPr>
            </a:br>
            <a:r>
              <a:rPr lang="ru-RU" sz="1400" dirty="0" smtClean="0">
                <a:solidFill>
                  <a:srgbClr val="C00000"/>
                </a:solidFill>
              </a:rPr>
              <a:t>Протираем пыль с витрин. (ладонь 1 руки массажирует тыльную сторону другой и наоборот)</a:t>
            </a:r>
            <a:br>
              <a:rPr lang="ru-RU" sz="1400" dirty="0" smtClean="0">
                <a:solidFill>
                  <a:srgbClr val="C00000"/>
                </a:solidFill>
              </a:rPr>
            </a:br>
            <a:r>
              <a:rPr lang="ru-RU" sz="1400" dirty="0" smtClean="0">
                <a:solidFill>
                  <a:srgbClr val="C00000"/>
                </a:solidFill>
              </a:rPr>
              <a:t>В магазин заходят люди,  (подушечки 4 пальцев одной руки двигаются по тыльной стороне другой)</a:t>
            </a:r>
            <a:br>
              <a:rPr lang="ru-RU" sz="1400" dirty="0" smtClean="0">
                <a:solidFill>
                  <a:srgbClr val="C00000"/>
                </a:solidFill>
              </a:rPr>
            </a:br>
            <a:r>
              <a:rPr lang="ru-RU" sz="1400" dirty="0" smtClean="0">
                <a:solidFill>
                  <a:srgbClr val="C00000"/>
                </a:solidFill>
              </a:rPr>
              <a:t>Продавать одежду будем. (костяшки сжатых в кулак пальцев двигать вверх- вниз по ладони другой руки) </a:t>
            </a:r>
          </a:p>
          <a:p>
            <a:r>
              <a:rPr lang="ru-RU" sz="1400" b="1" i="1" dirty="0" smtClean="0">
                <a:solidFill>
                  <a:srgbClr val="C00000"/>
                </a:solidFill>
              </a:rPr>
              <a:t>- дети называют различную одежду</a:t>
            </a:r>
            <a:br>
              <a:rPr lang="ru-RU" sz="1400" b="1" i="1" dirty="0" smtClean="0">
                <a:solidFill>
                  <a:srgbClr val="C00000"/>
                </a:solidFill>
              </a:rPr>
            </a:br>
            <a:r>
              <a:rPr lang="ru-RU" sz="1400" dirty="0" smtClean="0">
                <a:solidFill>
                  <a:srgbClr val="C00000"/>
                </a:solidFill>
              </a:rPr>
              <a:t>Магазин теперь закроем,   (фаланги сжатых в кулак пальцев вращать по центру другой ладони)</a:t>
            </a:r>
            <a:br>
              <a:rPr lang="ru-RU" sz="1400" dirty="0" smtClean="0">
                <a:solidFill>
                  <a:srgbClr val="C00000"/>
                </a:solidFill>
              </a:rPr>
            </a:br>
            <a:r>
              <a:rPr lang="ru-RU" sz="1400" dirty="0" smtClean="0">
                <a:solidFill>
                  <a:srgbClr val="C00000"/>
                </a:solidFill>
              </a:rPr>
              <a:t>Каждый пальчик мы помоем.  (массаж каждого пальца между фалангами указательного и среднего пальцев другой руки)</a:t>
            </a:r>
            <a:br>
              <a:rPr lang="ru-RU" sz="1400" dirty="0" smtClean="0">
                <a:solidFill>
                  <a:srgbClr val="C00000"/>
                </a:solidFill>
              </a:rPr>
            </a:br>
            <a:r>
              <a:rPr lang="ru-RU" sz="1400" dirty="0" smtClean="0">
                <a:solidFill>
                  <a:srgbClr val="C00000"/>
                </a:solidFill>
              </a:rPr>
              <a:t>Потрудились мы на «пять» —    (потираем ладони)</a:t>
            </a:r>
            <a:br>
              <a:rPr lang="ru-RU" sz="1400" dirty="0" smtClean="0">
                <a:solidFill>
                  <a:srgbClr val="C00000"/>
                </a:solidFill>
              </a:rPr>
            </a:br>
            <a:r>
              <a:rPr lang="ru-RU" sz="1400" dirty="0" smtClean="0">
                <a:solidFill>
                  <a:srgbClr val="C00000"/>
                </a:solidFill>
              </a:rPr>
              <a:t>Пальцы могут отдыхать.    (поглаживаем каждый палец)</a:t>
            </a:r>
            <a:br>
              <a:rPr lang="ru-RU" sz="1400" dirty="0" smtClean="0">
                <a:solidFill>
                  <a:srgbClr val="C00000"/>
                </a:solidFill>
              </a:rPr>
            </a:br>
            <a:r>
              <a:rPr lang="ru-RU" sz="1400" b="1" dirty="0" smtClean="0">
                <a:solidFill>
                  <a:srgbClr val="C00000"/>
                </a:solidFill>
              </a:rPr>
              <a:t>Найди животных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Мы тихонько в лес зайдем.  (</a:t>
            </a:r>
            <a:r>
              <a:rPr lang="ru-RU" sz="1400" i="1" dirty="0" smtClean="0">
                <a:solidFill>
                  <a:srgbClr val="C00000"/>
                </a:solidFill>
              </a:rPr>
              <a:t>пальцы шагают по столу (коленям)</a:t>
            </a:r>
            <a:br>
              <a:rPr lang="ru-RU" sz="1400" i="1" dirty="0" smtClean="0">
                <a:solidFill>
                  <a:srgbClr val="C00000"/>
                </a:solidFill>
              </a:rPr>
            </a:br>
            <a:r>
              <a:rPr lang="ru-RU" sz="1400" dirty="0" smtClean="0">
                <a:solidFill>
                  <a:srgbClr val="C00000"/>
                </a:solidFill>
              </a:rPr>
              <a:t>Что же мы увидим в нем?   </a:t>
            </a:r>
            <a:r>
              <a:rPr lang="ru-RU" sz="1400" i="1" dirty="0" smtClean="0">
                <a:solidFill>
                  <a:srgbClr val="C00000"/>
                </a:solidFill>
              </a:rPr>
              <a:t>(одна ладонь закрывает глаз, вторая — ухо (меняем)</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Там деревья подрастают, К солнцу ветки направляют.    </a:t>
            </a:r>
            <a:r>
              <a:rPr lang="ru-RU" sz="1400" i="1" dirty="0" smtClean="0">
                <a:solidFill>
                  <a:srgbClr val="C00000"/>
                </a:solidFill>
              </a:rPr>
              <a:t>(одна рука «растет» через отверстие, образованное пальцами другой руки (и наоборот)</a:t>
            </a:r>
            <a:br>
              <a:rPr lang="ru-RU" sz="1400" i="1" dirty="0" smtClean="0">
                <a:solidFill>
                  <a:srgbClr val="C00000"/>
                </a:solidFill>
              </a:rPr>
            </a:br>
            <a:r>
              <a:rPr lang="ru-RU" sz="1400" dirty="0" err="1" smtClean="0">
                <a:solidFill>
                  <a:srgbClr val="C00000"/>
                </a:solidFill>
              </a:rPr>
              <a:t>Тики-ти</a:t>
            </a:r>
            <a:r>
              <a:rPr lang="ru-RU" sz="1400" dirty="0" smtClean="0">
                <a:solidFill>
                  <a:srgbClr val="C00000"/>
                </a:solidFill>
              </a:rPr>
              <a:t>, </a:t>
            </a:r>
            <a:r>
              <a:rPr lang="ru-RU" sz="1400" dirty="0" err="1" smtClean="0">
                <a:solidFill>
                  <a:srgbClr val="C00000"/>
                </a:solidFill>
              </a:rPr>
              <a:t>тики-ти</a:t>
            </a:r>
            <a:r>
              <a:rPr lang="ru-RU" sz="1400" i="1" dirty="0" smtClean="0">
                <a:solidFill>
                  <a:srgbClr val="C00000"/>
                </a:solidFill>
              </a:rPr>
              <a:t>,  (два раза ударяем ребром ладоней по коленям, два раза — кулаками)</a:t>
            </a:r>
            <a:br>
              <a:rPr lang="ru-RU" sz="1400" i="1" dirty="0" smtClean="0">
                <a:solidFill>
                  <a:srgbClr val="C00000"/>
                </a:solidFill>
              </a:rPr>
            </a:br>
            <a:r>
              <a:rPr lang="ru-RU" sz="1400" dirty="0" smtClean="0">
                <a:solidFill>
                  <a:srgbClr val="C00000"/>
                </a:solidFill>
              </a:rPr>
              <a:t>Животных мы хотим найти. (</a:t>
            </a:r>
            <a:r>
              <a:rPr lang="ru-RU" sz="1400" i="1" dirty="0" smtClean="0">
                <a:solidFill>
                  <a:srgbClr val="C00000"/>
                </a:solidFill>
              </a:rPr>
              <a:t>одна рука — ребро, вторая рука — кулак (и наоборот)</a:t>
            </a:r>
            <a:br>
              <a:rPr lang="ru-RU" sz="1400" i="1" dirty="0" smtClean="0">
                <a:solidFill>
                  <a:srgbClr val="C00000"/>
                </a:solidFill>
              </a:rPr>
            </a:br>
            <a:r>
              <a:rPr lang="ru-RU" sz="1400" b="1" i="1" dirty="0" smtClean="0">
                <a:solidFill>
                  <a:srgbClr val="C00000"/>
                </a:solidFill>
              </a:rPr>
              <a:t>-дети по очереди называют диких животных</a:t>
            </a:r>
            <a:br>
              <a:rPr lang="ru-RU" sz="1400" b="1" i="1" dirty="0" smtClean="0">
                <a:solidFill>
                  <a:srgbClr val="C00000"/>
                </a:solidFill>
              </a:rPr>
            </a:br>
            <a:r>
              <a:rPr lang="ru-RU" sz="1400" dirty="0" smtClean="0">
                <a:solidFill>
                  <a:srgbClr val="C00000"/>
                </a:solidFill>
              </a:rPr>
              <a:t>По деревне мы шагаем,    (</a:t>
            </a:r>
            <a:r>
              <a:rPr lang="ru-RU" sz="1400" i="1" dirty="0" smtClean="0">
                <a:solidFill>
                  <a:srgbClr val="C00000"/>
                </a:solidFill>
              </a:rPr>
              <a:t>пальцы шагают по столу (коленям</a:t>
            </a:r>
            <a:r>
              <a:rPr lang="ru-RU" sz="1400" dirty="0" smtClean="0">
                <a:solidFill>
                  <a:srgbClr val="C00000"/>
                </a:solidFill>
              </a:rPr>
              <a:t>)</a:t>
            </a:r>
            <a:br>
              <a:rPr lang="ru-RU" sz="1400" dirty="0" smtClean="0">
                <a:solidFill>
                  <a:srgbClr val="C00000"/>
                </a:solidFill>
              </a:rPr>
            </a:br>
            <a:r>
              <a:rPr lang="ru-RU" sz="1400" dirty="0" smtClean="0">
                <a:solidFill>
                  <a:srgbClr val="C00000"/>
                </a:solidFill>
              </a:rPr>
              <a:t>Видим будки и сараи. (</a:t>
            </a:r>
            <a:r>
              <a:rPr lang="ru-RU" sz="1400" i="1" dirty="0" smtClean="0">
                <a:solidFill>
                  <a:srgbClr val="C00000"/>
                </a:solidFill>
              </a:rPr>
              <a:t>одна ладонь закрывает глаз, вторая — ухо (меняем)</a:t>
            </a:r>
            <a:br>
              <a:rPr lang="ru-RU" sz="1400" i="1" dirty="0" smtClean="0">
                <a:solidFill>
                  <a:srgbClr val="C00000"/>
                </a:solidFill>
              </a:rPr>
            </a:br>
            <a:r>
              <a:rPr lang="ru-RU" sz="1400" dirty="0" err="1" smtClean="0">
                <a:solidFill>
                  <a:srgbClr val="C00000"/>
                </a:solidFill>
              </a:rPr>
              <a:t>Тики-ти</a:t>
            </a:r>
            <a:r>
              <a:rPr lang="ru-RU" sz="1400" dirty="0" smtClean="0">
                <a:solidFill>
                  <a:srgbClr val="C00000"/>
                </a:solidFill>
              </a:rPr>
              <a:t>, </a:t>
            </a:r>
            <a:r>
              <a:rPr lang="ru-RU" sz="1400" dirty="0" err="1" smtClean="0">
                <a:solidFill>
                  <a:srgbClr val="C00000"/>
                </a:solidFill>
              </a:rPr>
              <a:t>тики-ти</a:t>
            </a:r>
            <a:r>
              <a:rPr lang="ru-RU" sz="1400" dirty="0" smtClean="0">
                <a:solidFill>
                  <a:srgbClr val="C00000"/>
                </a:solidFill>
              </a:rPr>
              <a:t>, </a:t>
            </a:r>
            <a:r>
              <a:rPr lang="ru-RU" sz="1400" i="1" dirty="0" smtClean="0">
                <a:solidFill>
                  <a:srgbClr val="C00000"/>
                </a:solidFill>
              </a:rPr>
              <a:t>(два раза ударяем ребром ладоней по коленям, два раза — кулаками)</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Животных мы хотим найти.    </a:t>
            </a:r>
            <a:r>
              <a:rPr lang="ru-RU" sz="1400" i="1" dirty="0" smtClean="0">
                <a:solidFill>
                  <a:srgbClr val="C00000"/>
                </a:solidFill>
              </a:rPr>
              <a:t>(одна рука — ребро, вторая рука — кулак (и наоборот)</a:t>
            </a:r>
            <a:br>
              <a:rPr lang="ru-RU" sz="1400" i="1" dirty="0" smtClean="0">
                <a:solidFill>
                  <a:srgbClr val="C00000"/>
                </a:solidFill>
              </a:rPr>
            </a:br>
            <a:r>
              <a:rPr lang="ru-RU" sz="1400" b="1" i="1" dirty="0" smtClean="0">
                <a:solidFill>
                  <a:srgbClr val="C00000"/>
                </a:solidFill>
              </a:rPr>
              <a:t>- дети по очереди называют домашних животных</a:t>
            </a:r>
            <a:br>
              <a:rPr lang="ru-RU" sz="1400" b="1" i="1" dirty="0" smtClean="0">
                <a:solidFill>
                  <a:srgbClr val="C00000"/>
                </a:solidFill>
              </a:rPr>
            </a:br>
            <a:r>
              <a:rPr lang="ru-RU" sz="1400" dirty="0" smtClean="0">
                <a:solidFill>
                  <a:srgbClr val="C00000"/>
                </a:solidFill>
              </a:rPr>
              <a:t>В жарких странах оказались,    </a:t>
            </a:r>
            <a:r>
              <a:rPr lang="ru-RU" sz="1400" i="1" dirty="0" smtClean="0">
                <a:solidFill>
                  <a:srgbClr val="C00000"/>
                </a:solidFill>
              </a:rPr>
              <a:t>(пальцы шагают по столу (коленям)</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Очень долго удивлялись. </a:t>
            </a:r>
            <a:r>
              <a:rPr lang="ru-RU" sz="1400" i="1" dirty="0" smtClean="0">
                <a:solidFill>
                  <a:srgbClr val="C00000"/>
                </a:solidFill>
              </a:rPr>
              <a:t>одна ладонь закрывает глаз, вторая — ухо (меняем</a:t>
            </a:r>
            <a:r>
              <a:rPr lang="ru-RU" sz="1400" dirty="0" smtClean="0">
                <a:solidFill>
                  <a:srgbClr val="C00000"/>
                </a:solidFill>
              </a:rPr>
              <a:t>)</a:t>
            </a:r>
            <a:br>
              <a:rPr lang="ru-RU" sz="1400" dirty="0" smtClean="0">
                <a:solidFill>
                  <a:srgbClr val="C00000"/>
                </a:solidFill>
              </a:rPr>
            </a:br>
            <a:r>
              <a:rPr lang="ru-RU" sz="1400" dirty="0" err="1" smtClean="0">
                <a:solidFill>
                  <a:srgbClr val="C00000"/>
                </a:solidFill>
              </a:rPr>
              <a:t>Тики-ти</a:t>
            </a:r>
            <a:r>
              <a:rPr lang="ru-RU" sz="1400" dirty="0" smtClean="0">
                <a:solidFill>
                  <a:srgbClr val="C00000"/>
                </a:solidFill>
              </a:rPr>
              <a:t>, </a:t>
            </a:r>
            <a:r>
              <a:rPr lang="ru-RU" sz="1400" dirty="0" err="1" smtClean="0">
                <a:solidFill>
                  <a:srgbClr val="C00000"/>
                </a:solidFill>
              </a:rPr>
              <a:t>тики-ти</a:t>
            </a:r>
            <a:r>
              <a:rPr lang="ru-RU" sz="1400" dirty="0" smtClean="0">
                <a:solidFill>
                  <a:srgbClr val="C00000"/>
                </a:solidFill>
              </a:rPr>
              <a:t>,  (</a:t>
            </a:r>
            <a:r>
              <a:rPr lang="ru-RU" sz="1400" i="1" dirty="0" smtClean="0">
                <a:solidFill>
                  <a:srgbClr val="C00000"/>
                </a:solidFill>
              </a:rPr>
              <a:t>два раза ударяем ребром ладоней по коленям, два раза — кулаками</a:t>
            </a:r>
            <a:r>
              <a:rPr lang="ru-RU" sz="1400" dirty="0" smtClean="0">
                <a:solidFill>
                  <a:srgbClr val="C00000"/>
                </a:solidFill>
              </a:rPr>
              <a:t>)</a:t>
            </a:r>
            <a:br>
              <a:rPr lang="ru-RU" sz="1400" dirty="0" smtClean="0">
                <a:solidFill>
                  <a:srgbClr val="C00000"/>
                </a:solidFill>
              </a:rPr>
            </a:br>
            <a:r>
              <a:rPr lang="ru-RU" sz="1400" dirty="0" smtClean="0">
                <a:solidFill>
                  <a:srgbClr val="C00000"/>
                </a:solidFill>
              </a:rPr>
              <a:t>Животных мы хотим найти.  (</a:t>
            </a:r>
            <a:r>
              <a:rPr lang="ru-RU" sz="1400" i="1" dirty="0" smtClean="0">
                <a:solidFill>
                  <a:srgbClr val="C00000"/>
                </a:solidFill>
              </a:rPr>
              <a:t>одна рука — ребро, вторая рука — кулак (и наоборот)</a:t>
            </a:r>
            <a:br>
              <a:rPr lang="ru-RU" sz="1400" i="1" dirty="0" smtClean="0">
                <a:solidFill>
                  <a:srgbClr val="C00000"/>
                </a:solidFill>
              </a:rPr>
            </a:br>
            <a:r>
              <a:rPr lang="ru-RU" sz="1400" b="1" i="1" dirty="0" smtClean="0">
                <a:solidFill>
                  <a:srgbClr val="C00000"/>
                </a:solidFill>
              </a:rPr>
              <a:t>- дети по очереди называют животных жарких стран</a:t>
            </a:r>
            <a:r>
              <a:rPr lang="ru-RU" sz="1400" b="1" dirty="0" smtClean="0">
                <a:solidFill>
                  <a:srgbClr val="C00000"/>
                </a:solidFill>
              </a:rPr>
              <a:t/>
            </a:r>
            <a:br>
              <a:rPr lang="ru-RU" sz="1400" b="1" dirty="0" smtClean="0">
                <a:solidFill>
                  <a:srgbClr val="C00000"/>
                </a:solidFill>
              </a:rPr>
            </a:br>
            <a:r>
              <a:rPr lang="ru-RU" sz="1400" b="1" dirty="0" smtClean="0">
                <a:solidFill>
                  <a:srgbClr val="C00000"/>
                </a:solidFill>
              </a:rPr>
              <a:t>Урожай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Овощи растут на грядке.(скрестить пальцы на руках, по очереди поднимать пальцы)</a:t>
            </a:r>
            <a:br>
              <a:rPr lang="ru-RU" sz="1400" dirty="0" smtClean="0">
                <a:solidFill>
                  <a:srgbClr val="C00000"/>
                </a:solidFill>
              </a:rPr>
            </a:br>
            <a:r>
              <a:rPr lang="ru-RU" sz="1400" dirty="0" smtClean="0">
                <a:solidFill>
                  <a:srgbClr val="C00000"/>
                </a:solidFill>
              </a:rPr>
              <a:t>Посчитай их по порядку: (соединить по очереди пальцы на двух руках)</a:t>
            </a:r>
            <a:br>
              <a:rPr lang="ru-RU" sz="1400" dirty="0" smtClean="0">
                <a:solidFill>
                  <a:srgbClr val="C00000"/>
                </a:solidFill>
              </a:rPr>
            </a:br>
            <a:r>
              <a:rPr lang="ru-RU" sz="1400" dirty="0" smtClean="0">
                <a:solidFill>
                  <a:srgbClr val="C00000"/>
                </a:solidFill>
              </a:rPr>
              <a:t>Капуста, перец, огурец,  (кулак, ребро, ладонь)</a:t>
            </a:r>
            <a:br>
              <a:rPr lang="ru-RU" sz="1400" dirty="0" smtClean="0">
                <a:solidFill>
                  <a:srgbClr val="C00000"/>
                </a:solidFill>
              </a:rPr>
            </a:br>
            <a:r>
              <a:rPr lang="ru-RU" sz="1400" dirty="0" smtClean="0">
                <a:solidFill>
                  <a:srgbClr val="C00000"/>
                </a:solidFill>
              </a:rPr>
              <a:t>Я сегодня молодец.  (гладим себя по груди)</a:t>
            </a:r>
            <a:br>
              <a:rPr lang="ru-RU" sz="1400" dirty="0" smtClean="0">
                <a:solidFill>
                  <a:srgbClr val="C00000"/>
                </a:solidFill>
              </a:rPr>
            </a:br>
            <a:r>
              <a:rPr lang="ru-RU" sz="1400" dirty="0" smtClean="0">
                <a:solidFill>
                  <a:srgbClr val="C00000"/>
                </a:solidFill>
              </a:rPr>
              <a:t>На грядке овощи растут,(скрестить пальцы на руках, по очереди поднимать пальцы)</a:t>
            </a:r>
            <a:br>
              <a:rPr lang="ru-RU" sz="1400" dirty="0" smtClean="0">
                <a:solidFill>
                  <a:srgbClr val="C00000"/>
                </a:solidFill>
              </a:rPr>
            </a:br>
            <a:r>
              <a:rPr lang="ru-RU" sz="1400" dirty="0" smtClean="0">
                <a:solidFill>
                  <a:srgbClr val="C00000"/>
                </a:solidFill>
              </a:rPr>
              <a:t>Что же мы увидим тут? (соединить по очереди пальцы на двух руках)</a:t>
            </a:r>
            <a:br>
              <a:rPr lang="ru-RU" sz="1400" dirty="0" smtClean="0">
                <a:solidFill>
                  <a:srgbClr val="C00000"/>
                </a:solidFill>
              </a:rPr>
            </a:br>
            <a:r>
              <a:rPr lang="ru-RU" sz="1400" dirty="0" smtClean="0">
                <a:solidFill>
                  <a:srgbClr val="C00000"/>
                </a:solidFill>
              </a:rPr>
              <a:t>Картофель, помидор, морковь,  (кулак, ребро, ладонь)</a:t>
            </a:r>
            <a:br>
              <a:rPr lang="ru-RU" sz="1400" dirty="0" smtClean="0">
                <a:solidFill>
                  <a:srgbClr val="C00000"/>
                </a:solidFill>
              </a:rPr>
            </a:br>
            <a:r>
              <a:rPr lang="ru-RU" sz="1400" dirty="0" smtClean="0">
                <a:solidFill>
                  <a:srgbClr val="C00000"/>
                </a:solidFill>
              </a:rPr>
              <a:t>Мы себя похвалим вновь. (гладим себя по груди)</a:t>
            </a:r>
            <a:r>
              <a:rPr lang="ru-RU" sz="1050" dirty="0" smtClean="0"/>
              <a:t/>
            </a:r>
            <a:br>
              <a:rPr lang="ru-RU" sz="1050" dirty="0" smtClean="0"/>
            </a:br>
            <a:endParaRPr lang="ru-RU" sz="1050" dirty="0" smtClean="0"/>
          </a:p>
          <a:p>
            <a:endParaRPr lang="ru-RU"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142844" y="0"/>
            <a:ext cx="8800732" cy="7148111"/>
          </a:xfrm>
          <a:prstGeom prst="rect">
            <a:avLst/>
          </a:prstGeom>
          <a:noFill/>
        </p:spPr>
        <p:txBody>
          <a:bodyPr wrap="square" rtlCol="0">
            <a:spAutoFit/>
          </a:bodyPr>
          <a:lstStyle/>
          <a:p>
            <a:r>
              <a:rPr lang="ru-RU" sz="1400" b="1" dirty="0" smtClean="0">
                <a:solidFill>
                  <a:srgbClr val="C00000"/>
                </a:solidFill>
              </a:rPr>
              <a:t>Осень . </a:t>
            </a:r>
            <a:r>
              <a:rPr lang="ru-RU" sz="1400" dirty="0" smtClean="0">
                <a:solidFill>
                  <a:srgbClr val="C00000"/>
                </a:solidFill>
              </a:rPr>
              <a:t>Осень, осень,  (трем ладошки друг о друга). Приходи!    (зажимаем кулаки по очереди)</a:t>
            </a:r>
            <a:br>
              <a:rPr lang="ru-RU" sz="1400" dirty="0" smtClean="0">
                <a:solidFill>
                  <a:srgbClr val="C00000"/>
                </a:solidFill>
              </a:rPr>
            </a:br>
            <a:r>
              <a:rPr lang="ru-RU" sz="1400" dirty="0" smtClean="0">
                <a:solidFill>
                  <a:srgbClr val="C00000"/>
                </a:solidFill>
              </a:rPr>
              <a:t>Осень, осень,    (трем ладошки друг о друга). Погляди!    (ладони на щеки)</a:t>
            </a:r>
            <a:br>
              <a:rPr lang="ru-RU" sz="1400" dirty="0" smtClean="0">
                <a:solidFill>
                  <a:srgbClr val="C00000"/>
                </a:solidFill>
              </a:rPr>
            </a:br>
            <a:r>
              <a:rPr lang="ru-RU" sz="1400" dirty="0" smtClean="0">
                <a:solidFill>
                  <a:srgbClr val="C00000"/>
                </a:solidFill>
              </a:rPr>
              <a:t>Листья желтые кружатся,    (плавное движение ладонями). Тихо на землю ложатся.   ( ладони гладят по коленям)</a:t>
            </a:r>
            <a:br>
              <a:rPr lang="ru-RU" sz="1400" dirty="0" smtClean="0">
                <a:solidFill>
                  <a:srgbClr val="C00000"/>
                </a:solidFill>
              </a:rPr>
            </a:br>
            <a:r>
              <a:rPr lang="ru-RU" sz="1400" dirty="0" smtClean="0">
                <a:solidFill>
                  <a:srgbClr val="C00000"/>
                </a:solidFill>
              </a:rPr>
              <a:t>Солнце нас уже не греет,    (сжимаем и разжимаем кулаки по очереди)</a:t>
            </a:r>
            <a:br>
              <a:rPr lang="ru-RU" sz="1400" dirty="0" smtClean="0">
                <a:solidFill>
                  <a:srgbClr val="C00000"/>
                </a:solidFill>
              </a:rPr>
            </a:br>
            <a:r>
              <a:rPr lang="ru-RU" sz="1400" dirty="0" smtClean="0">
                <a:solidFill>
                  <a:srgbClr val="C00000"/>
                </a:solidFill>
              </a:rPr>
              <a:t>Ветер дует все сильнее,    (синхронно наклоняем руки в разные стороны)</a:t>
            </a:r>
            <a:br>
              <a:rPr lang="ru-RU" sz="1400" dirty="0" smtClean="0">
                <a:solidFill>
                  <a:srgbClr val="C00000"/>
                </a:solidFill>
              </a:rPr>
            </a:br>
            <a:r>
              <a:rPr lang="ru-RU" sz="1400" dirty="0" smtClean="0">
                <a:solidFill>
                  <a:srgbClr val="C00000"/>
                </a:solidFill>
              </a:rPr>
              <a:t>К югу полетели птицы,    («птица» из двух скрещенных рук)</a:t>
            </a:r>
            <a:br>
              <a:rPr lang="ru-RU" sz="1400" dirty="0" smtClean="0">
                <a:solidFill>
                  <a:srgbClr val="C00000"/>
                </a:solidFill>
              </a:rPr>
            </a:br>
            <a:r>
              <a:rPr lang="ru-RU" sz="1400" dirty="0" smtClean="0">
                <a:solidFill>
                  <a:srgbClr val="C00000"/>
                </a:solidFill>
              </a:rPr>
              <a:t>Дождик к нам в окно стучится. (барабанить пальцами </a:t>
            </a:r>
            <a:r>
              <a:rPr lang="ru-RU" sz="1400" dirty="0" err="1" smtClean="0">
                <a:solidFill>
                  <a:srgbClr val="C00000"/>
                </a:solidFill>
              </a:rPr>
              <a:t>тo</a:t>
            </a:r>
            <a:r>
              <a:rPr lang="ru-RU" sz="1400" dirty="0" smtClean="0">
                <a:solidFill>
                  <a:srgbClr val="C00000"/>
                </a:solidFill>
              </a:rPr>
              <a:t> по одной, то по другой ладони)</a:t>
            </a:r>
            <a:br>
              <a:rPr lang="ru-RU" sz="1400" dirty="0" smtClean="0">
                <a:solidFill>
                  <a:srgbClr val="C00000"/>
                </a:solidFill>
              </a:rPr>
            </a:br>
            <a:r>
              <a:rPr lang="ru-RU" sz="1400" dirty="0" smtClean="0">
                <a:solidFill>
                  <a:srgbClr val="C00000"/>
                </a:solidFill>
              </a:rPr>
              <a:t>Шапки, куртки надеваем   (имитируем). И ботинки обуваем    (топаем ногами)</a:t>
            </a:r>
            <a:br>
              <a:rPr lang="ru-RU" sz="1400" dirty="0" smtClean="0">
                <a:solidFill>
                  <a:srgbClr val="C00000"/>
                </a:solidFill>
              </a:rPr>
            </a:br>
            <a:r>
              <a:rPr lang="ru-RU" sz="1400" dirty="0" smtClean="0">
                <a:solidFill>
                  <a:srgbClr val="C00000"/>
                </a:solidFill>
              </a:rPr>
              <a:t>Знаем месяцы:    (ладони стучат по коленям). Сентябрь, и Октябрь, и Ноябрь.    (кулак, ребро, ладонь)</a:t>
            </a:r>
            <a:br>
              <a:rPr lang="ru-RU" sz="1400" dirty="0" smtClean="0">
                <a:solidFill>
                  <a:srgbClr val="C00000"/>
                </a:solidFill>
              </a:rPr>
            </a:br>
            <a:r>
              <a:rPr lang="ru-RU" sz="1400" b="1" dirty="0" smtClean="0">
                <a:solidFill>
                  <a:srgbClr val="C00000"/>
                </a:solidFill>
              </a:rPr>
              <a:t>Зима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Пришла зима, (трем ладошки друг о друга). Принесла мороз.  (пальцами массажируем плечи, предплечья)</a:t>
            </a:r>
            <a:br>
              <a:rPr lang="ru-RU" sz="1400" dirty="0" smtClean="0">
                <a:solidFill>
                  <a:srgbClr val="C00000"/>
                </a:solidFill>
              </a:rPr>
            </a:br>
            <a:r>
              <a:rPr lang="ru-RU" sz="1400" dirty="0" smtClean="0">
                <a:solidFill>
                  <a:srgbClr val="C00000"/>
                </a:solidFill>
              </a:rPr>
              <a:t>Пришла зима,    (трем ладошки друг о друга). Замерзает нос.    (ладошкой массажируем кончик носа)</a:t>
            </a:r>
            <a:br>
              <a:rPr lang="ru-RU" sz="1400" dirty="0" smtClean="0">
                <a:solidFill>
                  <a:srgbClr val="C00000"/>
                </a:solidFill>
              </a:rPr>
            </a:br>
            <a:r>
              <a:rPr lang="ru-RU" sz="1400" dirty="0" smtClean="0">
                <a:solidFill>
                  <a:srgbClr val="C00000"/>
                </a:solidFill>
              </a:rPr>
              <a:t>Снег,    (плавные движения ладонями). Сугробы,    (кулаки стучат по коленям попеременно)</a:t>
            </a:r>
            <a:br>
              <a:rPr lang="ru-RU" sz="1400" dirty="0" smtClean="0">
                <a:solidFill>
                  <a:srgbClr val="C00000"/>
                </a:solidFill>
              </a:rPr>
            </a:br>
            <a:r>
              <a:rPr lang="ru-RU" sz="1400" dirty="0" smtClean="0">
                <a:solidFill>
                  <a:srgbClr val="C00000"/>
                </a:solidFill>
              </a:rPr>
              <a:t>Гололед.    (ладони шоркают по коленям разнонаправлено)</a:t>
            </a:r>
            <a:br>
              <a:rPr lang="ru-RU" sz="1400" dirty="0" smtClean="0">
                <a:solidFill>
                  <a:srgbClr val="C00000"/>
                </a:solidFill>
              </a:rPr>
            </a:br>
            <a:r>
              <a:rPr lang="ru-RU" sz="1400" dirty="0" smtClean="0">
                <a:solidFill>
                  <a:srgbClr val="C00000"/>
                </a:solidFill>
              </a:rPr>
              <a:t>Все на улицу — вперед!    (одна рука на колени ладонью, вторая рука согнута в локте, кулак (меняем)</a:t>
            </a:r>
            <a:br>
              <a:rPr lang="ru-RU" sz="1400" dirty="0" smtClean="0">
                <a:solidFill>
                  <a:srgbClr val="C00000"/>
                </a:solidFill>
              </a:rPr>
            </a:br>
            <a:r>
              <a:rPr lang="ru-RU" sz="1400" dirty="0" smtClean="0">
                <a:solidFill>
                  <a:srgbClr val="C00000"/>
                </a:solidFill>
              </a:rPr>
              <a:t>Теплые штаны наденем,    (ладонями проводим по ногам)</a:t>
            </a:r>
            <a:br>
              <a:rPr lang="ru-RU" sz="1400" dirty="0" smtClean="0">
                <a:solidFill>
                  <a:srgbClr val="C00000"/>
                </a:solidFill>
              </a:rPr>
            </a:br>
            <a:r>
              <a:rPr lang="ru-RU" sz="1400" dirty="0" smtClean="0">
                <a:solidFill>
                  <a:srgbClr val="C00000"/>
                </a:solidFill>
              </a:rPr>
              <a:t>Шапку, шубу, валенки.    (ладонями проводим по голове, по рукам, топаем ногами)</a:t>
            </a:r>
            <a:br>
              <a:rPr lang="ru-RU" sz="1400" dirty="0" smtClean="0">
                <a:solidFill>
                  <a:srgbClr val="C00000"/>
                </a:solidFill>
              </a:rPr>
            </a:br>
            <a:r>
              <a:rPr lang="ru-RU" sz="1400" dirty="0" smtClean="0">
                <a:solidFill>
                  <a:srgbClr val="C00000"/>
                </a:solidFill>
              </a:rPr>
              <a:t>Руки в варежках согреем    (круговые движения ладонями одной руки вокруг другой ладони)</a:t>
            </a:r>
            <a:br>
              <a:rPr lang="ru-RU" sz="1400" dirty="0" smtClean="0">
                <a:solidFill>
                  <a:srgbClr val="C00000"/>
                </a:solidFill>
              </a:rPr>
            </a:br>
            <a:r>
              <a:rPr lang="ru-RU" sz="1400" dirty="0" smtClean="0">
                <a:solidFill>
                  <a:srgbClr val="C00000"/>
                </a:solidFill>
              </a:rPr>
              <a:t>И завяжем шарфики.  (ладони прикладываем друг на друга к основанию шеи)</a:t>
            </a:r>
            <a:br>
              <a:rPr lang="ru-RU" sz="1400" dirty="0" smtClean="0">
                <a:solidFill>
                  <a:srgbClr val="C00000"/>
                </a:solidFill>
              </a:rPr>
            </a:br>
            <a:r>
              <a:rPr lang="ru-RU" sz="1400" dirty="0" smtClean="0">
                <a:solidFill>
                  <a:srgbClr val="C00000"/>
                </a:solidFill>
              </a:rPr>
              <a:t>Зимний месяц называй!    (ладони стучат по коленям)</a:t>
            </a:r>
            <a:br>
              <a:rPr lang="ru-RU" sz="1400" dirty="0" smtClean="0">
                <a:solidFill>
                  <a:srgbClr val="C00000"/>
                </a:solidFill>
              </a:rPr>
            </a:br>
            <a:r>
              <a:rPr lang="ru-RU" sz="1400" dirty="0" smtClean="0">
                <a:solidFill>
                  <a:srgbClr val="C00000"/>
                </a:solidFill>
              </a:rPr>
              <a:t>Декабрь, Январь, Февраль.   ( кулак, ребро, ладонь)</a:t>
            </a:r>
            <a:br>
              <a:rPr lang="ru-RU" sz="1400" dirty="0" smtClean="0">
                <a:solidFill>
                  <a:srgbClr val="C00000"/>
                </a:solidFill>
              </a:rPr>
            </a:br>
            <a:r>
              <a:rPr lang="ru-RU" sz="1400" b="1" dirty="0" smtClean="0">
                <a:solidFill>
                  <a:srgbClr val="C00000"/>
                </a:solidFill>
              </a:rPr>
              <a:t>Грибы да ягоды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Я в лесу нашел грибок.</a:t>
            </a:r>
            <a:br>
              <a:rPr lang="ru-RU" sz="1400" dirty="0" smtClean="0">
                <a:solidFill>
                  <a:srgbClr val="C00000"/>
                </a:solidFill>
              </a:rPr>
            </a:br>
            <a:r>
              <a:rPr lang="ru-RU" sz="1400" dirty="0" smtClean="0">
                <a:solidFill>
                  <a:srgbClr val="C00000"/>
                </a:solidFill>
              </a:rPr>
              <a:t>Я сорвать его не смог:   </a:t>
            </a:r>
            <a:r>
              <a:rPr lang="ru-RU" sz="1400" i="1" dirty="0" smtClean="0">
                <a:solidFill>
                  <a:srgbClr val="C00000"/>
                </a:solidFill>
              </a:rPr>
              <a:t>( ладонь одной руки лежит на кулаке другой (меняем)</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Дождь грибочек поливал,   </a:t>
            </a:r>
            <a:r>
              <a:rPr lang="ru-RU" sz="1400" i="1" dirty="0" smtClean="0">
                <a:solidFill>
                  <a:srgbClr val="C00000"/>
                </a:solidFill>
              </a:rPr>
              <a:t>( пальцы ласково глядят по щекам)</a:t>
            </a:r>
            <a:br>
              <a:rPr lang="ru-RU" sz="1400" i="1" dirty="0" smtClean="0">
                <a:solidFill>
                  <a:srgbClr val="C00000"/>
                </a:solidFill>
              </a:rPr>
            </a:br>
            <a:r>
              <a:rPr lang="ru-RU" sz="1400" dirty="0" smtClean="0">
                <a:solidFill>
                  <a:srgbClr val="C00000"/>
                </a:solidFill>
              </a:rPr>
              <a:t>И грибочек подрастал.    (</a:t>
            </a:r>
            <a:r>
              <a:rPr lang="ru-RU" sz="1400" i="1" dirty="0" smtClean="0">
                <a:solidFill>
                  <a:srgbClr val="C00000"/>
                </a:solidFill>
              </a:rPr>
              <a:t>руки сцепляем пальцами, постепенно увеличивая круг</a:t>
            </a:r>
            <a:br>
              <a:rPr lang="ru-RU" sz="1400" i="1" dirty="0" smtClean="0">
                <a:solidFill>
                  <a:srgbClr val="C00000"/>
                </a:solidFill>
              </a:rPr>
            </a:br>
            <a:r>
              <a:rPr lang="ru-RU" sz="1400" i="1" dirty="0" smtClean="0">
                <a:solidFill>
                  <a:srgbClr val="C00000"/>
                </a:solidFill>
              </a:rPr>
              <a:t>называем грибы)</a:t>
            </a:r>
            <a:br>
              <a:rPr lang="ru-RU" sz="1400" i="1" dirty="0" smtClean="0">
                <a:solidFill>
                  <a:srgbClr val="C00000"/>
                </a:solidFill>
              </a:rPr>
            </a:br>
            <a:r>
              <a:rPr lang="ru-RU" sz="1400" dirty="0" smtClean="0">
                <a:solidFill>
                  <a:srgbClr val="C00000"/>
                </a:solidFill>
              </a:rPr>
              <a:t>Ягодка росла в лесу. Я домой ее несу. (</a:t>
            </a:r>
            <a:r>
              <a:rPr lang="ru-RU" sz="1400" i="1" dirty="0" smtClean="0">
                <a:solidFill>
                  <a:srgbClr val="C00000"/>
                </a:solidFill>
              </a:rPr>
              <a:t>кулак одной руки лежит на ладони другой (меняем)</a:t>
            </a:r>
            <a:br>
              <a:rPr lang="ru-RU" sz="1400" i="1" dirty="0" smtClean="0">
                <a:solidFill>
                  <a:srgbClr val="C00000"/>
                </a:solidFill>
              </a:rPr>
            </a:br>
            <a:r>
              <a:rPr lang="ru-RU" sz="1400" dirty="0" smtClean="0">
                <a:solidFill>
                  <a:srgbClr val="C00000"/>
                </a:solidFill>
              </a:rPr>
              <a:t>Солнце ягодку согрело,   (</a:t>
            </a:r>
            <a:r>
              <a:rPr lang="ru-RU" sz="1400" i="1" dirty="0" smtClean="0">
                <a:solidFill>
                  <a:srgbClr val="C00000"/>
                </a:solidFill>
              </a:rPr>
              <a:t>пальцы ласково гладят по щекам)</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Наша ягодка поспела</a:t>
            </a:r>
            <a:r>
              <a:rPr lang="ru-RU" sz="1400" i="1" dirty="0" smtClean="0">
                <a:solidFill>
                  <a:srgbClr val="C00000"/>
                </a:solidFill>
              </a:rPr>
              <a:t>.  (делаем круги, соединяя по очереди все пальцы с большим, одновременно на двух руках)</a:t>
            </a:r>
            <a:br>
              <a:rPr lang="ru-RU" sz="1400" i="1" dirty="0" smtClean="0">
                <a:solidFill>
                  <a:srgbClr val="C00000"/>
                </a:solidFill>
              </a:rPr>
            </a:br>
            <a:r>
              <a:rPr lang="ru-RU" sz="1400" b="1" i="1" dirty="0" smtClean="0">
                <a:solidFill>
                  <a:srgbClr val="C00000"/>
                </a:solidFill>
              </a:rPr>
              <a:t>- называем ягоды</a:t>
            </a:r>
            <a:r>
              <a:rPr lang="ru-RU" sz="1050" b="1" i="1" dirty="0" smtClean="0"/>
              <a:t/>
            </a:r>
            <a:br>
              <a:rPr lang="ru-RU" sz="1050" b="1" i="1" dirty="0" smtClean="0"/>
            </a:br>
            <a:endParaRPr lang="ru-RU"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201972"/>
          </a:xfrm>
          <a:prstGeom prst="rect">
            <a:avLst/>
          </a:prstGeom>
          <a:noFill/>
        </p:spPr>
        <p:txBody>
          <a:bodyPr wrap="square" rtlCol="0">
            <a:spAutoFit/>
          </a:bodyPr>
          <a:lstStyle/>
          <a:p>
            <a:r>
              <a:rPr lang="ru-RU" sz="1400" b="1" dirty="0" smtClean="0">
                <a:solidFill>
                  <a:srgbClr val="C00000"/>
                </a:solidFill>
              </a:rPr>
              <a:t>Наши пальчики</a:t>
            </a:r>
            <a:endParaRPr lang="ru-RU" sz="1400" dirty="0" smtClean="0">
              <a:solidFill>
                <a:srgbClr val="C00000"/>
              </a:solidFill>
            </a:endParaRPr>
          </a:p>
          <a:p>
            <a:r>
              <a:rPr lang="ru-RU" sz="1400" dirty="0" smtClean="0">
                <a:solidFill>
                  <a:srgbClr val="C00000"/>
                </a:solidFill>
              </a:rPr>
              <a:t>Понемножку по ладошке </a:t>
            </a:r>
          </a:p>
          <a:p>
            <a:r>
              <a:rPr lang="ru-RU" sz="1400" dirty="0" smtClean="0">
                <a:solidFill>
                  <a:srgbClr val="C00000"/>
                </a:solidFill>
              </a:rPr>
              <a:t>Наши пальчики идут,    (пальцы одной руки легко стучат по ладони другой)</a:t>
            </a:r>
            <a:br>
              <a:rPr lang="ru-RU" sz="1400" dirty="0" smtClean="0">
                <a:solidFill>
                  <a:srgbClr val="C00000"/>
                </a:solidFill>
              </a:rPr>
            </a:br>
            <a:r>
              <a:rPr lang="ru-RU" sz="1400" dirty="0" smtClean="0">
                <a:solidFill>
                  <a:srgbClr val="C00000"/>
                </a:solidFill>
              </a:rPr>
              <a:t>Серединку на ладошке Наши пальчики найдут.    (то же другой рукой)</a:t>
            </a:r>
            <a:br>
              <a:rPr lang="ru-RU" sz="1400" dirty="0" smtClean="0">
                <a:solidFill>
                  <a:srgbClr val="C00000"/>
                </a:solidFill>
              </a:rPr>
            </a:br>
            <a:r>
              <a:rPr lang="ru-RU" sz="1400" dirty="0" smtClean="0">
                <a:solidFill>
                  <a:srgbClr val="C00000"/>
                </a:solidFill>
              </a:rPr>
              <a:t>Чтоб внимательнее стать, Нужно точку нажимать. (нажимать на центр ладони пальцем другой руки (поменять руки)</a:t>
            </a:r>
            <a:br>
              <a:rPr lang="ru-RU" sz="1400" dirty="0" smtClean="0">
                <a:solidFill>
                  <a:srgbClr val="C00000"/>
                </a:solidFill>
              </a:rPr>
            </a:br>
            <a:r>
              <a:rPr lang="ru-RU" sz="1400" dirty="0" smtClean="0">
                <a:solidFill>
                  <a:srgbClr val="C00000"/>
                </a:solidFill>
              </a:rPr>
              <a:t>Помассировать по кругу,    (круговые движения указательным пальцем одной руки по центру ладони другой (поменять руки)</a:t>
            </a:r>
            <a:br>
              <a:rPr lang="ru-RU" sz="1400" dirty="0" smtClean="0">
                <a:solidFill>
                  <a:srgbClr val="C00000"/>
                </a:solidFill>
              </a:rPr>
            </a:br>
            <a:r>
              <a:rPr lang="ru-RU" sz="1400" dirty="0" smtClean="0">
                <a:solidFill>
                  <a:srgbClr val="C00000"/>
                </a:solidFill>
              </a:rPr>
              <a:t>А теперь расслабить руку.    (легко пошевелить пальцами)</a:t>
            </a:r>
            <a:br>
              <a:rPr lang="ru-RU" sz="1400" dirty="0" smtClean="0">
                <a:solidFill>
                  <a:srgbClr val="C00000"/>
                </a:solidFill>
              </a:rPr>
            </a:br>
            <a:r>
              <a:rPr lang="ru-RU" sz="1400" dirty="0" smtClean="0">
                <a:solidFill>
                  <a:srgbClr val="C00000"/>
                </a:solidFill>
              </a:rPr>
              <a:t>Давим,   ( крепко сжать кулаки)</a:t>
            </a:r>
            <a:br>
              <a:rPr lang="ru-RU" sz="1400" dirty="0" smtClean="0">
                <a:solidFill>
                  <a:srgbClr val="C00000"/>
                </a:solidFill>
              </a:rPr>
            </a:br>
            <a:r>
              <a:rPr lang="ru-RU" sz="1400" dirty="0" smtClean="0">
                <a:solidFill>
                  <a:srgbClr val="C00000"/>
                </a:solidFill>
              </a:rPr>
              <a:t>Тянем,    (напряженно вытянуть пальцы)</a:t>
            </a:r>
            <a:br>
              <a:rPr lang="ru-RU" sz="1400" dirty="0" smtClean="0">
                <a:solidFill>
                  <a:srgbClr val="C00000"/>
                </a:solidFill>
              </a:rPr>
            </a:br>
            <a:r>
              <a:rPr lang="ru-RU" sz="1400" dirty="0" smtClean="0">
                <a:solidFill>
                  <a:srgbClr val="C00000"/>
                </a:solidFill>
              </a:rPr>
              <a:t>Отдыхаем.    (расслабить кисть)</a:t>
            </a:r>
            <a:br>
              <a:rPr lang="ru-RU" sz="1400" dirty="0" smtClean="0">
                <a:solidFill>
                  <a:srgbClr val="C00000"/>
                </a:solidFill>
              </a:rPr>
            </a:br>
            <a:r>
              <a:rPr lang="ru-RU" sz="1400" dirty="0" smtClean="0">
                <a:solidFill>
                  <a:srgbClr val="C00000"/>
                </a:solidFill>
              </a:rPr>
              <a:t>Мы внимательными станем!    (скрестить руки на груди)</a:t>
            </a:r>
            <a:br>
              <a:rPr lang="ru-RU" sz="1400" dirty="0" smtClean="0">
                <a:solidFill>
                  <a:srgbClr val="C00000"/>
                </a:solidFill>
              </a:rPr>
            </a:br>
            <a:r>
              <a:rPr lang="ru-RU" sz="1400" b="1" dirty="0" smtClean="0">
                <a:solidFill>
                  <a:srgbClr val="C00000"/>
                </a:solidFill>
              </a:rPr>
              <a:t>Внимательный мишка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По полянке мишка шел    (пальцы одной руки шагают по ладони другой)</a:t>
            </a:r>
            <a:br>
              <a:rPr lang="ru-RU" sz="1400" dirty="0" smtClean="0">
                <a:solidFill>
                  <a:srgbClr val="C00000"/>
                </a:solidFill>
              </a:rPr>
            </a:br>
            <a:r>
              <a:rPr lang="ru-RU" sz="1400" dirty="0" smtClean="0">
                <a:solidFill>
                  <a:srgbClr val="C00000"/>
                </a:solidFill>
              </a:rPr>
              <a:t>И в бочонке мед нашел. ( царапающие движения пальцев одной руки по ладони другой)</a:t>
            </a:r>
            <a:br>
              <a:rPr lang="ru-RU" sz="1400" dirty="0" smtClean="0">
                <a:solidFill>
                  <a:srgbClr val="C00000"/>
                </a:solidFill>
              </a:rPr>
            </a:br>
            <a:r>
              <a:rPr lang="ru-RU" sz="1400" dirty="0" smtClean="0">
                <a:solidFill>
                  <a:srgbClr val="C00000"/>
                </a:solidFill>
              </a:rPr>
              <a:t>Лапкой мед он доставал,(надавливание на центр ладони указательным пальцем другой)</a:t>
            </a:r>
            <a:br>
              <a:rPr lang="ru-RU" sz="1400" dirty="0" smtClean="0">
                <a:solidFill>
                  <a:srgbClr val="C00000"/>
                </a:solidFill>
              </a:rPr>
            </a:br>
            <a:r>
              <a:rPr lang="ru-RU" sz="1400" dirty="0" smtClean="0">
                <a:solidFill>
                  <a:srgbClr val="C00000"/>
                </a:solidFill>
              </a:rPr>
              <a:t>Язычком его лизал.(круговые движения указательным пальцем по центру ладони др.)</a:t>
            </a:r>
            <a:br>
              <a:rPr lang="ru-RU" sz="1400" dirty="0" smtClean="0">
                <a:solidFill>
                  <a:srgbClr val="C00000"/>
                </a:solidFill>
              </a:rPr>
            </a:br>
            <a:r>
              <a:rPr lang="ru-RU" sz="1400" dirty="0" smtClean="0">
                <a:solidFill>
                  <a:srgbClr val="C00000"/>
                </a:solidFill>
              </a:rPr>
              <a:t>Нету меда!    (крепко зажать кулаки)</a:t>
            </a:r>
            <a:br>
              <a:rPr lang="ru-RU" sz="1400" dirty="0" smtClean="0">
                <a:solidFill>
                  <a:srgbClr val="C00000"/>
                </a:solidFill>
              </a:rPr>
            </a:br>
            <a:r>
              <a:rPr lang="ru-RU" sz="1400" dirty="0" smtClean="0">
                <a:solidFill>
                  <a:srgbClr val="C00000"/>
                </a:solidFill>
              </a:rPr>
              <a:t>Где же мед?    (выпрямить напряженные пальцы)</a:t>
            </a:r>
            <a:br>
              <a:rPr lang="ru-RU" sz="1400" dirty="0" smtClean="0">
                <a:solidFill>
                  <a:srgbClr val="C00000"/>
                </a:solidFill>
              </a:rPr>
            </a:br>
            <a:r>
              <a:rPr lang="ru-RU" sz="1400" dirty="0" smtClean="0">
                <a:solidFill>
                  <a:srgbClr val="C00000"/>
                </a:solidFill>
              </a:rPr>
              <a:t>Ищет мишка — не найдет.  (ладони на щеках, качаем головой)</a:t>
            </a:r>
            <a:br>
              <a:rPr lang="ru-RU" sz="1400" dirty="0" smtClean="0">
                <a:solidFill>
                  <a:srgbClr val="C00000"/>
                </a:solidFill>
              </a:rPr>
            </a:br>
            <a:r>
              <a:rPr lang="ru-RU" sz="1400" dirty="0" err="1" smtClean="0">
                <a:solidFill>
                  <a:srgbClr val="C00000"/>
                </a:solidFill>
              </a:rPr>
              <a:t>Hyжнo</a:t>
            </a:r>
            <a:r>
              <a:rPr lang="ru-RU" sz="1400" dirty="0" smtClean="0">
                <a:solidFill>
                  <a:srgbClr val="C00000"/>
                </a:solidFill>
              </a:rPr>
              <a:t> обязательно Мишке быть внимательным.    (указательными пальцами обеих рук стучим по коленям в ритме фразы)</a:t>
            </a:r>
            <a:br>
              <a:rPr lang="ru-RU" sz="1400" dirty="0" smtClean="0">
                <a:solidFill>
                  <a:srgbClr val="C00000"/>
                </a:solidFill>
              </a:rPr>
            </a:br>
            <a:r>
              <a:rPr lang="ru-RU" sz="1400" b="1" dirty="0" smtClean="0">
                <a:solidFill>
                  <a:srgbClr val="C00000"/>
                </a:solidFill>
              </a:rPr>
              <a:t>Это звери </a:t>
            </a:r>
            <a:r>
              <a:rPr lang="ru-RU" sz="1400" dirty="0" smtClean="0">
                <a:solidFill>
                  <a:srgbClr val="C00000"/>
                </a:solidFill>
              </a:rPr>
              <a:t/>
            </a:r>
            <a:br>
              <a:rPr lang="ru-RU" sz="1400" dirty="0" smtClean="0">
                <a:solidFill>
                  <a:srgbClr val="C00000"/>
                </a:solidFill>
              </a:rPr>
            </a:br>
            <a:r>
              <a:rPr lang="ru-RU" sz="1400" dirty="0" smtClean="0">
                <a:solidFill>
                  <a:srgbClr val="C00000"/>
                </a:solidFill>
              </a:rPr>
              <a:t>У зверей четыре лапы.    (поднимаем и опускаем 4 пальца на обеих руках)</a:t>
            </a:r>
            <a:br>
              <a:rPr lang="ru-RU" sz="1400" dirty="0" smtClean="0">
                <a:solidFill>
                  <a:srgbClr val="C00000"/>
                </a:solidFill>
              </a:rPr>
            </a:br>
            <a:r>
              <a:rPr lang="ru-RU" sz="1400" dirty="0" smtClean="0">
                <a:solidFill>
                  <a:srgbClr val="C00000"/>
                </a:solidFill>
              </a:rPr>
              <a:t>Когти могут поцарапать.( пальцы двигаются как коготки)</a:t>
            </a:r>
            <a:br>
              <a:rPr lang="ru-RU" sz="1400" dirty="0" smtClean="0">
                <a:solidFill>
                  <a:srgbClr val="C00000"/>
                </a:solidFill>
              </a:rPr>
            </a:br>
            <a:r>
              <a:rPr lang="ru-RU" sz="1400" dirty="0" smtClean="0">
                <a:solidFill>
                  <a:srgbClr val="C00000"/>
                </a:solidFill>
              </a:rPr>
              <a:t>Не лицо у них, а морда.  (соединить пальцы двух рук, образовав шарик, по очереди разъединять пальцы, опуская их вниз)</a:t>
            </a:r>
            <a:br>
              <a:rPr lang="ru-RU" sz="1400" dirty="0" smtClean="0">
                <a:solidFill>
                  <a:srgbClr val="C00000"/>
                </a:solidFill>
              </a:rPr>
            </a:br>
            <a:r>
              <a:rPr lang="ru-RU" sz="1400" dirty="0" smtClean="0">
                <a:solidFill>
                  <a:srgbClr val="C00000"/>
                </a:solidFill>
              </a:rPr>
              <a:t>Хвост, усы, а носик мокрый.    (волнообразные движения рукой, «рисуем» усы, круговые движения пальцем по кончику носа)</a:t>
            </a:r>
            <a:br>
              <a:rPr lang="ru-RU" sz="1400" dirty="0" smtClean="0">
                <a:solidFill>
                  <a:srgbClr val="C00000"/>
                </a:solidFill>
              </a:rPr>
            </a:br>
            <a:r>
              <a:rPr lang="ru-RU" sz="1400" dirty="0" smtClean="0">
                <a:solidFill>
                  <a:srgbClr val="C00000"/>
                </a:solidFill>
              </a:rPr>
              <a:t>И, конечно, ушки    (растираем ладонями уши)</a:t>
            </a:r>
            <a:br>
              <a:rPr lang="ru-RU" sz="1400" dirty="0" smtClean="0">
                <a:solidFill>
                  <a:srgbClr val="C00000"/>
                </a:solidFill>
              </a:rPr>
            </a:br>
            <a:r>
              <a:rPr lang="ru-RU" sz="1400" dirty="0" smtClean="0">
                <a:solidFill>
                  <a:srgbClr val="C00000"/>
                </a:solidFill>
              </a:rPr>
              <a:t>Только на макушке.  (массажируем две точки на темени)</a:t>
            </a:r>
          </a:p>
          <a:p>
            <a:endParaRPr lang="ru-RU"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Рисунок 2" descr="http://festival.1september.ru/articles/313690/img1.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58" y="142852"/>
            <a:ext cx="2772000" cy="4608000"/>
          </a:xfrm>
          <a:prstGeom prst="rect">
            <a:avLst/>
          </a:prstGeom>
          <a:noFill/>
          <a:ln>
            <a:noFill/>
          </a:ln>
        </p:spPr>
      </p:pic>
      <p:pic>
        <p:nvPicPr>
          <p:cNvPr id="5" name="Рисунок 4" descr="http://festival.1september.ru/articles/313690/img2.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86116" y="2250000"/>
            <a:ext cx="2772000" cy="4608000"/>
          </a:xfrm>
          <a:prstGeom prst="rect">
            <a:avLst/>
          </a:prstGeom>
          <a:noFill/>
          <a:ln>
            <a:noFill/>
          </a:ln>
        </p:spPr>
      </p:pic>
      <p:pic>
        <p:nvPicPr>
          <p:cNvPr id="7" name="Рисунок 6" descr="http://festival.1september.ru/articles/313690/img3.jp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143636" y="214290"/>
            <a:ext cx="2772000" cy="460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Рисунок 2" descr="http://festival.1september.ru/articles/313690/img4.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28596" y="214290"/>
            <a:ext cx="2772000" cy="4608000"/>
          </a:xfrm>
          <a:prstGeom prst="rect">
            <a:avLst/>
          </a:prstGeom>
          <a:noFill/>
          <a:ln>
            <a:noFill/>
          </a:ln>
        </p:spPr>
      </p:pic>
      <p:pic>
        <p:nvPicPr>
          <p:cNvPr id="5" name="Рисунок 4" descr="http://festival.1september.ru/articles/313690/img5.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86116" y="1785926"/>
            <a:ext cx="2772000" cy="4608000"/>
          </a:xfrm>
          <a:prstGeom prst="rect">
            <a:avLst/>
          </a:prstGeom>
          <a:noFill/>
          <a:ln>
            <a:noFill/>
          </a:ln>
        </p:spPr>
      </p:pic>
      <p:pic>
        <p:nvPicPr>
          <p:cNvPr id="7" name="Рисунок 6" descr="http://festival.1september.ru/articles/313690/img6.jp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215074" y="214290"/>
            <a:ext cx="2772000" cy="460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Рисунок 2" descr="http://festival.1september.ru/articles/313690/img7.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58" y="214290"/>
            <a:ext cx="2772000" cy="4608000"/>
          </a:xfrm>
          <a:prstGeom prst="rect">
            <a:avLst/>
          </a:prstGeom>
          <a:noFill/>
          <a:ln>
            <a:noFill/>
          </a:ln>
        </p:spPr>
      </p:pic>
      <p:pic>
        <p:nvPicPr>
          <p:cNvPr id="5" name="Рисунок 4" descr="http://festival.1september.ru/articles/313690/img8.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357554" y="1285860"/>
            <a:ext cx="2772000" cy="4608000"/>
          </a:xfrm>
          <a:prstGeom prst="rect">
            <a:avLst/>
          </a:prstGeom>
          <a:noFill/>
          <a:ln>
            <a:noFill/>
          </a:ln>
        </p:spPr>
      </p:pic>
      <p:pic>
        <p:nvPicPr>
          <p:cNvPr id="7" name="Рисунок 6" descr="http://festival.1september.ru/articles/313690/img9.jp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215074" y="214290"/>
            <a:ext cx="2772000" cy="460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Рисунок 2" descr="http://festival.1september.ru/articles/313690/img10.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44" y="214290"/>
            <a:ext cx="3240000" cy="4608000"/>
          </a:xfrm>
          <a:prstGeom prst="rect">
            <a:avLst/>
          </a:prstGeom>
          <a:noFill/>
          <a:ln>
            <a:noFill/>
          </a:ln>
        </p:spPr>
      </p:pic>
      <p:pic>
        <p:nvPicPr>
          <p:cNvPr id="5" name="Рисунок 4" descr="http://festival.1september.ru/articles/313690/img10.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357554" y="2250000"/>
            <a:ext cx="3240000" cy="460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3" name="TextBox 12"/>
          <p:cNvSpPr txBox="1"/>
          <p:nvPr/>
        </p:nvSpPr>
        <p:spPr>
          <a:xfrm>
            <a:off x="0" y="0"/>
            <a:ext cx="9144000" cy="6848029"/>
          </a:xfrm>
          <a:prstGeom prst="rect">
            <a:avLst/>
          </a:prstGeom>
          <a:noFill/>
        </p:spPr>
        <p:txBody>
          <a:bodyPr wrap="square" rtlCol="0">
            <a:spAutoFit/>
          </a:bodyPr>
          <a:lstStyle/>
          <a:p>
            <a:r>
              <a:rPr lang="ru-RU" sz="1400" b="1" dirty="0" smtClean="0">
                <a:solidFill>
                  <a:srgbClr val="FF0000"/>
                </a:solidFill>
              </a:rPr>
              <a:t>Основная цель </a:t>
            </a:r>
            <a:r>
              <a:rPr lang="ru-RU" sz="1400" b="1" dirty="0" err="1" smtClean="0">
                <a:solidFill>
                  <a:srgbClr val="FF0000"/>
                </a:solidFill>
              </a:rPr>
              <a:t>кинезиологии</a:t>
            </a:r>
            <a:r>
              <a:rPr lang="ru-RU" sz="1400" dirty="0" smtClean="0">
                <a:solidFill>
                  <a:srgbClr val="FF0000"/>
                </a:solidFill>
              </a:rPr>
              <a:t>: Развитие межполушарного взаимодействия, способствующее активизации мыслительной деятельности.</a:t>
            </a:r>
          </a:p>
          <a:p>
            <a:r>
              <a:rPr lang="ru-RU" sz="1400" b="1" dirty="0" smtClean="0">
                <a:solidFill>
                  <a:srgbClr val="FF0000"/>
                </a:solidFill>
              </a:rPr>
              <a:t>Задачи: </a:t>
            </a:r>
            <a:r>
              <a:rPr lang="ru-RU" sz="1400" dirty="0" smtClean="0">
                <a:solidFill>
                  <a:srgbClr val="FF0000"/>
                </a:solidFill>
              </a:rPr>
              <a:t>Развитие межполушарной специализации; Синхронизация работы полушарий; Развитие общей и мелкой моторики;</a:t>
            </a:r>
          </a:p>
          <a:p>
            <a:pPr lvl="0"/>
            <a:r>
              <a:rPr lang="ru-RU" sz="1400" dirty="0" smtClean="0">
                <a:solidFill>
                  <a:srgbClr val="FF0000"/>
                </a:solidFill>
              </a:rPr>
              <a:t>Развитие памяти, внимания, воображения, мышления; Развитие речи; Формирование произвольности; Снятие эмоциональной напряженности; Создание положительного эмоционального настроя; Профилактика </a:t>
            </a:r>
            <a:r>
              <a:rPr lang="ru-RU" sz="1400" dirty="0" err="1" smtClean="0">
                <a:solidFill>
                  <a:srgbClr val="FF0000"/>
                </a:solidFill>
              </a:rPr>
              <a:t>дислексии</a:t>
            </a:r>
            <a:r>
              <a:rPr lang="ru-RU" sz="1400" dirty="0" smtClean="0">
                <a:solidFill>
                  <a:srgbClr val="FF0000"/>
                </a:solidFill>
              </a:rPr>
              <a:t> и </a:t>
            </a:r>
            <a:r>
              <a:rPr lang="ru-RU" sz="1400" dirty="0" err="1" smtClean="0">
                <a:solidFill>
                  <a:srgbClr val="FF0000"/>
                </a:solidFill>
              </a:rPr>
              <a:t>дисграфии</a:t>
            </a:r>
            <a:r>
              <a:rPr lang="ru-RU" sz="1400" dirty="0" smtClean="0">
                <a:solidFill>
                  <a:srgbClr val="FF0000"/>
                </a:solidFill>
              </a:rPr>
              <a:t>.</a:t>
            </a:r>
          </a:p>
          <a:p>
            <a:r>
              <a:rPr lang="ru-RU" sz="1400" b="1" dirty="0" smtClean="0">
                <a:solidFill>
                  <a:srgbClr val="FF0000"/>
                </a:solidFill>
              </a:rPr>
              <a:t>Методологическая основа:</a:t>
            </a:r>
            <a:r>
              <a:rPr lang="ru-RU" sz="1400" dirty="0" smtClean="0">
                <a:solidFill>
                  <a:srgbClr val="FF0000"/>
                </a:solidFill>
              </a:rPr>
              <a:t> </a:t>
            </a:r>
            <a:r>
              <a:rPr lang="ru-RU" sz="1400" dirty="0" err="1" smtClean="0">
                <a:solidFill>
                  <a:srgbClr val="FF0000"/>
                </a:solidFill>
              </a:rPr>
              <a:t>Кинезиология</a:t>
            </a:r>
            <a:r>
              <a:rPr lang="ru-RU" sz="1400" dirty="0" smtClean="0">
                <a:solidFill>
                  <a:srgbClr val="FF0000"/>
                </a:solidFill>
              </a:rPr>
              <a:t> относится к </a:t>
            </a:r>
            <a:r>
              <a:rPr lang="ru-RU" sz="1400" dirty="0" err="1" smtClean="0">
                <a:solidFill>
                  <a:srgbClr val="FF0000"/>
                </a:solidFill>
              </a:rPr>
              <a:t>здоровьесберегающей</a:t>
            </a:r>
            <a:r>
              <a:rPr lang="ru-RU" sz="1400" dirty="0" smtClean="0">
                <a:solidFill>
                  <a:srgbClr val="FF0000"/>
                </a:solidFill>
              </a:rPr>
              <a:t> технологии. Данная методика позволяет выявить скрытые способности ребенка, расширить возможные границы головного мозга. Многие упражнения направлены на развитие физических и психофизиологических качеств, на сохранение здоровья и профилактику отклонений их развития.</a:t>
            </a:r>
          </a:p>
          <a:p>
            <a:r>
              <a:rPr lang="ru-RU" sz="1400" dirty="0" smtClean="0">
                <a:solidFill>
                  <a:srgbClr val="FF0000"/>
                </a:solidFill>
              </a:rPr>
              <a:t>Они развивают тело, повышают </a:t>
            </a:r>
            <a:r>
              <a:rPr lang="ru-RU" sz="1400" dirty="0" err="1" smtClean="0">
                <a:solidFill>
                  <a:srgbClr val="FF0000"/>
                </a:solidFill>
              </a:rPr>
              <a:t>стрессоустойчивость</a:t>
            </a:r>
            <a:r>
              <a:rPr lang="ru-RU" sz="1400" dirty="0" smtClean="0">
                <a:solidFill>
                  <a:srgbClr val="FF0000"/>
                </a:solidFill>
              </a:rPr>
              <a:t> организма, синхронизируют работу полушарий, улучшают зрительно-моторную координацию, формируют пространственную ориентировку, совершенствуют регулирующую и координирующую роль нервной системы. Упражнения дают немедленный и кумулятивный эффект.</a:t>
            </a:r>
          </a:p>
          <a:p>
            <a:r>
              <a:rPr lang="ru-RU" sz="1400" b="1" dirty="0" smtClean="0">
                <a:solidFill>
                  <a:srgbClr val="FF0000"/>
                </a:solidFill>
              </a:rPr>
              <a:t>Условия для результативности коррекционно-развивающей работы: </a:t>
            </a:r>
            <a:r>
              <a:rPr lang="ru-RU" sz="1400" dirty="0" err="1" smtClean="0">
                <a:solidFill>
                  <a:srgbClr val="FF0000"/>
                </a:solidFill>
              </a:rPr>
              <a:t>Кинезиологическая</a:t>
            </a:r>
            <a:r>
              <a:rPr lang="ru-RU" sz="1400" dirty="0" smtClean="0">
                <a:solidFill>
                  <a:srgbClr val="FF0000"/>
                </a:solidFill>
              </a:rPr>
              <a:t> гимнастика проводятся утром, длительностью 5-15 мин.; Упражнения выполняются в доброжелательной обстановке; </a:t>
            </a:r>
            <a:r>
              <a:rPr lang="ru-RU" sz="1400" dirty="0" err="1" smtClean="0">
                <a:solidFill>
                  <a:srgbClr val="FF0000"/>
                </a:solidFill>
              </a:rPr>
              <a:t>Кинезиологическая</a:t>
            </a:r>
            <a:r>
              <a:rPr lang="ru-RU" sz="1400" dirty="0" smtClean="0">
                <a:solidFill>
                  <a:srgbClr val="FF0000"/>
                </a:solidFill>
              </a:rPr>
              <a:t> гимнастика проводится систематично, без пропусков; От детей требуется точное выполнение движений и приемов; Упражнения проводятся по специальным комплексам, длительностью 2 недели.</a:t>
            </a:r>
          </a:p>
          <a:p>
            <a:r>
              <a:rPr lang="ru-RU" sz="1400" b="1" dirty="0" smtClean="0">
                <a:solidFill>
                  <a:srgbClr val="FF0000"/>
                </a:solidFill>
              </a:rPr>
              <a:t>Методы и приемы</a:t>
            </a:r>
            <a:r>
              <a:rPr lang="ru-RU" sz="1400" dirty="0" smtClean="0">
                <a:solidFill>
                  <a:srgbClr val="FF0000"/>
                </a:solidFill>
              </a:rPr>
              <a:t>:</a:t>
            </a:r>
          </a:p>
          <a:p>
            <a:r>
              <a:rPr lang="ru-RU" sz="1400" dirty="0" smtClean="0">
                <a:solidFill>
                  <a:srgbClr val="FF0000"/>
                </a:solidFill>
              </a:rPr>
              <a:t>-Растяжки – нормализуют </a:t>
            </a:r>
            <a:r>
              <a:rPr lang="ru-RU" sz="1400" dirty="0" err="1" smtClean="0">
                <a:solidFill>
                  <a:srgbClr val="FF0000"/>
                </a:solidFill>
              </a:rPr>
              <a:t>гипертонус</a:t>
            </a:r>
            <a:r>
              <a:rPr lang="ru-RU" sz="1400" dirty="0" smtClean="0">
                <a:solidFill>
                  <a:srgbClr val="FF0000"/>
                </a:solidFill>
              </a:rPr>
              <a:t> и </a:t>
            </a:r>
            <a:r>
              <a:rPr lang="ru-RU" sz="1400" dirty="0" err="1" smtClean="0">
                <a:solidFill>
                  <a:srgbClr val="FF0000"/>
                </a:solidFill>
              </a:rPr>
              <a:t>гипотонус</a:t>
            </a:r>
            <a:r>
              <a:rPr lang="ru-RU" sz="1400" dirty="0" smtClean="0">
                <a:solidFill>
                  <a:srgbClr val="FF0000"/>
                </a:solidFill>
              </a:rPr>
              <a:t> мышц опорно-двигательного аппарата.</a:t>
            </a:r>
          </a:p>
          <a:p>
            <a:r>
              <a:rPr lang="ru-RU" sz="1400" dirty="0" smtClean="0">
                <a:solidFill>
                  <a:srgbClr val="FF0000"/>
                </a:solidFill>
              </a:rPr>
              <a:t>-Дыхательные упражнения – улучшают ритмику организма, развивают самоконтроль и произвольность.</a:t>
            </a:r>
          </a:p>
          <a:p>
            <a:r>
              <a:rPr lang="ru-RU" sz="1400" dirty="0" smtClean="0">
                <a:solidFill>
                  <a:srgbClr val="FF0000"/>
                </a:solidFill>
              </a:rPr>
              <a:t>-</a:t>
            </a:r>
            <a:r>
              <a:rPr lang="ru-RU" sz="1400" dirty="0" err="1" smtClean="0">
                <a:solidFill>
                  <a:srgbClr val="FF0000"/>
                </a:solidFill>
              </a:rPr>
              <a:t>Глазодвигательные</a:t>
            </a:r>
            <a:r>
              <a:rPr lang="ru-RU" sz="1400" dirty="0" smtClean="0">
                <a:solidFill>
                  <a:srgbClr val="FF0000"/>
                </a:solidFill>
              </a:rPr>
              <a:t> упражнения – позволяют расширить поле зрения, улучшить восприятие, развивают межполушарное взаимодействие и повышают </a:t>
            </a:r>
            <a:r>
              <a:rPr lang="ru-RU" sz="1400" dirty="0" err="1" smtClean="0">
                <a:solidFill>
                  <a:srgbClr val="FF0000"/>
                </a:solidFill>
              </a:rPr>
              <a:t>энергетизацию</a:t>
            </a:r>
            <a:r>
              <a:rPr lang="ru-RU" sz="1400" dirty="0" smtClean="0">
                <a:solidFill>
                  <a:srgbClr val="FF0000"/>
                </a:solidFill>
              </a:rPr>
              <a:t> организма.</a:t>
            </a:r>
          </a:p>
          <a:p>
            <a:r>
              <a:rPr lang="ru-RU" sz="1400" dirty="0" smtClean="0">
                <a:solidFill>
                  <a:srgbClr val="FF0000"/>
                </a:solidFill>
              </a:rPr>
              <a:t>-Телесные движения – развивают межполушарное взаимодействие, снимаются непроизвольные, непреднамеренные движения и мышечные зажимы.</a:t>
            </a:r>
          </a:p>
          <a:p>
            <a:r>
              <a:rPr lang="ru-RU" sz="1400" dirty="0" smtClean="0">
                <a:solidFill>
                  <a:srgbClr val="FF0000"/>
                </a:solidFill>
              </a:rPr>
              <a:t>-Упражнение для развития мелкой моторики – стимулируют речевые зоны головного мозга.</a:t>
            </a:r>
          </a:p>
          <a:p>
            <a:r>
              <a:rPr lang="ru-RU" sz="1400" dirty="0" smtClean="0">
                <a:solidFill>
                  <a:srgbClr val="FF0000"/>
                </a:solidFill>
              </a:rPr>
              <a:t>-Массаж – воздействует на биологически активные точки.</a:t>
            </a:r>
          </a:p>
          <a:p>
            <a:r>
              <a:rPr lang="ru-RU" sz="1400" dirty="0" smtClean="0">
                <a:solidFill>
                  <a:srgbClr val="FF0000"/>
                </a:solidFill>
              </a:rPr>
              <a:t>-Упражнения на релаксацию – способствуют расслаблению, снятию напряжения.</a:t>
            </a:r>
          </a:p>
          <a:p>
            <a:r>
              <a:rPr lang="ru-RU" sz="1400" dirty="0" err="1" smtClean="0">
                <a:solidFill>
                  <a:srgbClr val="FF0000"/>
                </a:solidFill>
              </a:rPr>
              <a:t>Кинезиологические</a:t>
            </a:r>
            <a:r>
              <a:rPr lang="ru-RU" sz="1400" dirty="0" smtClean="0">
                <a:solidFill>
                  <a:srgbClr val="FF0000"/>
                </a:solidFill>
              </a:rPr>
              <a:t> упражнения можно использовать как в развивающей деятельности, в качестве динамических пауз (</a:t>
            </a:r>
            <a:r>
              <a:rPr lang="ru-RU" sz="1400" dirty="0" err="1" smtClean="0">
                <a:solidFill>
                  <a:srgbClr val="FF0000"/>
                </a:solidFill>
              </a:rPr>
              <a:t>отдыхалочек</a:t>
            </a:r>
            <a:r>
              <a:rPr lang="ru-RU" sz="1400" dirty="0" smtClean="0">
                <a:solidFill>
                  <a:srgbClr val="FF0000"/>
                </a:solidFill>
              </a:rPr>
              <a:t>), так и перед занятиями как организующее звено, настраивающее детский организм на плодотворную работу</a:t>
            </a:r>
            <a:r>
              <a:rPr lang="ru-RU" sz="900" dirty="0" smtClean="0">
                <a:solidFill>
                  <a:srgbClr val="FF0000"/>
                </a:solidFill>
              </a:rPr>
              <a:t>.</a:t>
            </a:r>
          </a:p>
          <a:p>
            <a:endParaRPr lang="ru-RU" sz="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3" name="TextBox 12"/>
          <p:cNvSpPr txBox="1"/>
          <p:nvPr/>
        </p:nvSpPr>
        <p:spPr>
          <a:xfrm>
            <a:off x="0" y="0"/>
            <a:ext cx="9144000" cy="6901889"/>
          </a:xfrm>
          <a:prstGeom prst="rect">
            <a:avLst/>
          </a:prstGeom>
          <a:noFill/>
        </p:spPr>
        <p:txBody>
          <a:bodyPr wrap="square" rtlCol="0">
            <a:spAutoFit/>
          </a:bodyPr>
          <a:lstStyle/>
          <a:p>
            <a:r>
              <a:rPr lang="ru-RU" sz="1200" dirty="0" smtClean="0">
                <a:solidFill>
                  <a:srgbClr val="FF0000"/>
                </a:solidFill>
              </a:rPr>
              <a:t>А сейчас немного поподробнее о </a:t>
            </a:r>
            <a:r>
              <a:rPr lang="ru-RU" sz="1200" dirty="0" err="1" smtClean="0">
                <a:solidFill>
                  <a:srgbClr val="FF0000"/>
                </a:solidFill>
              </a:rPr>
              <a:t>кинезиологических</a:t>
            </a:r>
            <a:r>
              <a:rPr lang="ru-RU" sz="1200" dirty="0" smtClean="0">
                <a:solidFill>
                  <a:srgbClr val="FF0000"/>
                </a:solidFill>
              </a:rPr>
              <a:t> упражнениях, способствующих развитию мелкой моторики. Сначала  с детьми разучивают  упражнения, отрабатывая технику. Затем, используют их в сюжете совместно придуманных сказок. В результате чего улучшается межполушарное взаимодействие, стимулируется работа головного мозга, развивается речь, активизируется словарь, развивается воображение, мышление. И тогда сказка выступает в качестве продукта  совместной деятельности. </a:t>
            </a:r>
          </a:p>
          <a:p>
            <a:pPr algn="ctr"/>
            <a:r>
              <a:rPr lang="ru-RU" sz="1200" b="1" dirty="0" err="1" smtClean="0">
                <a:solidFill>
                  <a:srgbClr val="FF0000"/>
                </a:solidFill>
              </a:rPr>
              <a:t>Кинезиологическая</a:t>
            </a:r>
            <a:r>
              <a:rPr lang="ru-RU" sz="1200" b="1" dirty="0" smtClean="0">
                <a:solidFill>
                  <a:srgbClr val="FF0000"/>
                </a:solidFill>
              </a:rPr>
              <a:t> сказка «Два котенка» </a:t>
            </a:r>
            <a:r>
              <a:rPr lang="ru-RU" sz="1200" dirty="0" smtClean="0">
                <a:solidFill>
                  <a:srgbClr val="FF0000"/>
                </a:solidFill>
              </a:rPr>
              <a:t>(способ организации детей– сидя за столами)</a:t>
            </a:r>
          </a:p>
          <a:p>
            <a:r>
              <a:rPr lang="ru-RU" sz="1200" dirty="0" smtClean="0">
                <a:solidFill>
                  <a:srgbClr val="FF0000"/>
                </a:solidFill>
              </a:rPr>
              <a:t>Жил-был на свете белый, пушистый котенок  Снежок </a:t>
            </a:r>
            <a:r>
              <a:rPr lang="ru-RU" sz="1200" i="1" dirty="0" smtClean="0">
                <a:solidFill>
                  <a:srgbClr val="FF0000"/>
                </a:solidFill>
              </a:rPr>
              <a:t>(дети показывают правый кулачок).</a:t>
            </a:r>
            <a:endParaRPr lang="ru-RU" sz="1200" dirty="0" smtClean="0">
              <a:solidFill>
                <a:srgbClr val="FF0000"/>
              </a:solidFill>
            </a:endParaRPr>
          </a:p>
          <a:p>
            <a:r>
              <a:rPr lang="ru-RU" sz="1200" dirty="0" smtClean="0">
                <a:solidFill>
                  <a:srgbClr val="FF0000"/>
                </a:solidFill>
              </a:rPr>
              <a:t>Он очень любил прогуливаться по саду (</a:t>
            </a:r>
            <a:r>
              <a:rPr lang="ru-RU" sz="1200" i="1" dirty="0" smtClean="0">
                <a:solidFill>
                  <a:srgbClr val="FF0000"/>
                </a:solidFill>
              </a:rPr>
              <a:t>выполнение упражнения «Кошка» со словами: «Кулачок-ладошка, так гуляет кошка»</a:t>
            </a:r>
            <a:r>
              <a:rPr lang="ru-RU" sz="1200" dirty="0" smtClean="0">
                <a:solidFill>
                  <a:srgbClr val="FF0000"/>
                </a:solidFill>
              </a:rPr>
              <a:t>).</a:t>
            </a:r>
          </a:p>
          <a:p>
            <a:r>
              <a:rPr lang="ru-RU" sz="1200" dirty="0" smtClean="0">
                <a:solidFill>
                  <a:srgbClr val="FF0000"/>
                </a:solidFill>
              </a:rPr>
              <a:t>В саду росли деревья (</a:t>
            </a:r>
            <a:r>
              <a:rPr lang="ru-RU" sz="1200" i="1" dirty="0" smtClean="0">
                <a:solidFill>
                  <a:srgbClr val="FF0000"/>
                </a:solidFill>
              </a:rPr>
              <a:t>руки вверх, развести пальцы в стороны</a:t>
            </a:r>
            <a:r>
              <a:rPr lang="ru-RU" sz="1200" dirty="0" smtClean="0">
                <a:solidFill>
                  <a:srgbClr val="FF0000"/>
                </a:solidFill>
              </a:rPr>
              <a:t>), кустарники </a:t>
            </a:r>
            <a:r>
              <a:rPr lang="ru-RU" sz="1200" i="1" dirty="0" smtClean="0">
                <a:solidFill>
                  <a:srgbClr val="FF0000"/>
                </a:solidFill>
              </a:rPr>
              <a:t>(кисти рук стоят на столе, пальцы разведены</a:t>
            </a:r>
            <a:r>
              <a:rPr lang="ru-RU" sz="1200" dirty="0" smtClean="0">
                <a:solidFill>
                  <a:srgbClr val="FF0000"/>
                </a:solidFill>
              </a:rPr>
              <a:t>).</a:t>
            </a:r>
          </a:p>
          <a:p>
            <a:r>
              <a:rPr lang="ru-RU" sz="1200" dirty="0" smtClean="0">
                <a:solidFill>
                  <a:srgbClr val="FF0000"/>
                </a:solidFill>
              </a:rPr>
              <a:t>И вот однажды, Снежок вышел из  дома, прогуляться (</a:t>
            </a:r>
            <a:r>
              <a:rPr lang="ru-RU" sz="1200" i="1" dirty="0" smtClean="0">
                <a:solidFill>
                  <a:srgbClr val="FF0000"/>
                </a:solidFill>
              </a:rPr>
              <a:t>упражнения «Кошка» правой рукой со словами: «Кулачок-ладошка, так гуляет кошка»</a:t>
            </a:r>
            <a:r>
              <a:rPr lang="ru-RU" sz="1200" dirty="0" smtClean="0">
                <a:solidFill>
                  <a:srgbClr val="FF0000"/>
                </a:solidFill>
              </a:rPr>
              <a:t>) и увидел бегающего черного котенка (</a:t>
            </a:r>
            <a:r>
              <a:rPr lang="ru-RU" sz="1200" i="1" dirty="0" smtClean="0">
                <a:solidFill>
                  <a:srgbClr val="FF0000"/>
                </a:solidFill>
              </a:rPr>
              <a:t>выполнение упр. «Кошка» левой рукой со словами</a:t>
            </a:r>
            <a:r>
              <a:rPr lang="ru-RU" sz="1200" dirty="0" smtClean="0">
                <a:solidFill>
                  <a:srgbClr val="FF0000"/>
                </a:solidFill>
              </a:rPr>
              <a:t>).</a:t>
            </a:r>
          </a:p>
          <a:p>
            <a:r>
              <a:rPr lang="ru-RU" sz="1200" dirty="0" smtClean="0">
                <a:solidFill>
                  <a:srgbClr val="FF0000"/>
                </a:solidFill>
              </a:rPr>
              <a:t>Он быстро помчался к нему, чтобы познакомиться (</a:t>
            </a:r>
            <a:r>
              <a:rPr lang="ru-RU" sz="1200" i="1" dirty="0" smtClean="0">
                <a:solidFill>
                  <a:srgbClr val="FF0000"/>
                </a:solidFill>
              </a:rPr>
              <a:t>выполнение упр. «Кошка» в быстром темпе).</a:t>
            </a:r>
            <a:endParaRPr lang="ru-RU" sz="1200" dirty="0" smtClean="0">
              <a:solidFill>
                <a:srgbClr val="FF0000"/>
              </a:solidFill>
            </a:endParaRPr>
          </a:p>
          <a:p>
            <a:r>
              <a:rPr lang="ru-RU" sz="1200" dirty="0" smtClean="0">
                <a:solidFill>
                  <a:srgbClr val="FF0000"/>
                </a:solidFill>
              </a:rPr>
              <a:t>Котенка звали Уголек. Они подружились и стали бегать наперегонки (</a:t>
            </a:r>
            <a:r>
              <a:rPr lang="ru-RU" sz="1200" i="1" dirty="0" smtClean="0">
                <a:solidFill>
                  <a:srgbClr val="FF0000"/>
                </a:solidFill>
              </a:rPr>
              <a:t> упр. «Кошка» с одновременной сменой позиции</a:t>
            </a:r>
            <a:r>
              <a:rPr lang="ru-RU" sz="1200" dirty="0" smtClean="0">
                <a:solidFill>
                  <a:srgbClr val="FF0000"/>
                </a:solidFill>
              </a:rPr>
              <a:t>).</a:t>
            </a:r>
          </a:p>
          <a:p>
            <a:r>
              <a:rPr lang="ru-RU" sz="1200" dirty="0" smtClean="0">
                <a:solidFill>
                  <a:srgbClr val="FF0000"/>
                </a:solidFill>
              </a:rPr>
              <a:t>И тут Снежок нашел на траве колечко </a:t>
            </a:r>
            <a:r>
              <a:rPr lang="ru-RU" sz="1200" i="1" dirty="0" smtClean="0">
                <a:solidFill>
                  <a:srgbClr val="FF0000"/>
                </a:solidFill>
              </a:rPr>
              <a:t>(упр. «Колечко»: поочередно, соединяя в кольцо большой палец с последующими, со словами:«Раз, два, три, четыре, пять – весело колечко будем примерять!»),</a:t>
            </a:r>
            <a:r>
              <a:rPr lang="ru-RU" sz="1200" dirty="0" smtClean="0">
                <a:solidFill>
                  <a:srgbClr val="FF0000"/>
                </a:solidFill>
              </a:rPr>
              <a:t> он стал примерять его на правую лапку,  на левую,</a:t>
            </a:r>
          </a:p>
          <a:p>
            <a:r>
              <a:rPr lang="ru-RU" sz="1200" dirty="0" smtClean="0">
                <a:solidFill>
                  <a:srgbClr val="FF0000"/>
                </a:solidFill>
              </a:rPr>
              <a:t> но колечко оказалось ему велико. Тогда Уголек стал его примерять (</a:t>
            </a:r>
            <a:r>
              <a:rPr lang="ru-RU" sz="1200" i="1" dirty="0" smtClean="0">
                <a:solidFill>
                  <a:srgbClr val="FF0000"/>
                </a:solidFill>
              </a:rPr>
              <a:t>Упр. «Колечко»: из большого и указательного пальцев</a:t>
            </a:r>
          </a:p>
          <a:p>
            <a:r>
              <a:rPr lang="ru-RU" sz="1200" i="1" dirty="0" smtClean="0">
                <a:solidFill>
                  <a:srgbClr val="FF0000"/>
                </a:solidFill>
              </a:rPr>
              <a:t> правой руки делаем колечко и начинаем его нанизывать, не размыкая пальцы на каждый палец левой руки со словами:</a:t>
            </a:r>
          </a:p>
          <a:p>
            <a:r>
              <a:rPr lang="ru-RU" sz="1200" i="1" dirty="0" smtClean="0">
                <a:solidFill>
                  <a:srgbClr val="FF0000"/>
                </a:solidFill>
              </a:rPr>
              <a:t>«Мизинец, безымянный, средний, указательный, большой – ой, ой, ой!</a:t>
            </a:r>
            <a:r>
              <a:rPr lang="ru-RU" sz="1200" dirty="0" smtClean="0">
                <a:solidFill>
                  <a:srgbClr val="FF0000"/>
                </a:solidFill>
              </a:rPr>
              <a:t>»).</a:t>
            </a:r>
          </a:p>
          <a:p>
            <a:r>
              <a:rPr lang="ru-RU" sz="1200" dirty="0" smtClean="0">
                <a:solidFill>
                  <a:srgbClr val="FF0000"/>
                </a:solidFill>
              </a:rPr>
              <a:t>И тут колечко упало и покатилось по тропинке – котята за ним </a:t>
            </a:r>
            <a:r>
              <a:rPr lang="ru-RU" sz="1200" i="1" dirty="0" smtClean="0">
                <a:solidFill>
                  <a:srgbClr val="FF0000"/>
                </a:solidFill>
              </a:rPr>
              <a:t>(упр. «Кошка»</a:t>
            </a:r>
            <a:r>
              <a:rPr lang="ru-RU" sz="1200" dirty="0" smtClean="0">
                <a:solidFill>
                  <a:srgbClr val="FF0000"/>
                </a:solidFill>
              </a:rPr>
              <a:t>).</a:t>
            </a:r>
          </a:p>
          <a:p>
            <a:r>
              <a:rPr lang="ru-RU" sz="1200" dirty="0" smtClean="0">
                <a:solidFill>
                  <a:srgbClr val="FF0000"/>
                </a:solidFill>
              </a:rPr>
              <a:t>И привела их тропинка к пруду, на котором сидела лягушка и громко плакала. Котята решили ее развеселить и показали ей интересную игру (</a:t>
            </a:r>
            <a:r>
              <a:rPr lang="ru-RU" sz="1200" i="1" dirty="0" smtClean="0">
                <a:solidFill>
                  <a:srgbClr val="FF0000"/>
                </a:solidFill>
              </a:rPr>
              <a:t>упр. «Ладушки-оладушки»:правая рука лежит ладонью вниз, а левая – ладонью вверх; одновременная смена позиции со словами: «Мы играли в ладушки – жарили оладушки, так пожарим, повернем и опять играть начнем»</a:t>
            </a:r>
            <a:r>
              <a:rPr lang="ru-RU" sz="1200" dirty="0" smtClean="0">
                <a:solidFill>
                  <a:srgbClr val="FF0000"/>
                </a:solidFill>
              </a:rPr>
              <a:t>).Но лягушка не стала веселей, тогда котята предложили ей станцевать (</a:t>
            </a:r>
            <a:r>
              <a:rPr lang="ru-RU" sz="1200" i="1" dirty="0" smtClean="0">
                <a:solidFill>
                  <a:srgbClr val="FF0000"/>
                </a:solidFill>
              </a:rPr>
              <a:t>упр. «Лезгинка»: левую руку сложить в кулак, большой палец отставить в сторону, кулак развернуть пальцами к себе. Правой рукой прямой ладонью в горизонтальном положении прикоснуться к мизинцу левой. После одновременно сменить положение правой и левой рук; ускоряя скорость</a:t>
            </a:r>
            <a:r>
              <a:rPr lang="ru-RU" sz="1200" dirty="0" smtClean="0">
                <a:solidFill>
                  <a:srgbClr val="FF0000"/>
                </a:solidFill>
              </a:rPr>
              <a:t>). Лягушка развеселилась и поблагодарила котят. А потом сказала, что  приближается ночь и ей пора в пруд (</a:t>
            </a:r>
            <a:r>
              <a:rPr lang="ru-RU" sz="1200" i="1" dirty="0" smtClean="0">
                <a:solidFill>
                  <a:srgbClr val="FF0000"/>
                </a:solidFill>
              </a:rPr>
              <a:t>упр. «Лягушка»: смена трех положений руки кулак-ребро-ладонь, со словами:«Лягушка хочет в пруд, лягушке страшно тут!»). </a:t>
            </a:r>
            <a:r>
              <a:rPr lang="ru-RU" sz="1200" dirty="0" smtClean="0">
                <a:solidFill>
                  <a:srgbClr val="FF0000"/>
                </a:solidFill>
              </a:rPr>
              <a:t>Котята попрощались с ней и тоже отправились домой</a:t>
            </a:r>
            <a:r>
              <a:rPr lang="ru-RU" sz="1200" i="1" dirty="0" smtClean="0">
                <a:solidFill>
                  <a:srgbClr val="FF0000"/>
                </a:solidFill>
              </a:rPr>
              <a:t> (упр. «Кошка»)</a:t>
            </a:r>
            <a:r>
              <a:rPr lang="ru-RU" sz="1200" dirty="0" smtClean="0">
                <a:solidFill>
                  <a:srgbClr val="FF0000"/>
                </a:solidFill>
              </a:rPr>
              <a:t>.</a:t>
            </a:r>
          </a:p>
          <a:p>
            <a:r>
              <a:rPr lang="ru-RU" sz="1200" dirty="0" smtClean="0">
                <a:solidFill>
                  <a:srgbClr val="FF0000"/>
                </a:solidFill>
              </a:rPr>
              <a:t>По дороге они наблюдали, как на небе мерцают звезды (</a:t>
            </a:r>
            <a:r>
              <a:rPr lang="ru-RU" sz="1200" i="1" dirty="0" smtClean="0">
                <a:solidFill>
                  <a:srgbClr val="FF0000"/>
                </a:solidFill>
              </a:rPr>
              <a:t>упр. «Звездочки»: правая ладонь пальцы в кулак, левая – пальцы в стороны – смена позиций</a:t>
            </a:r>
            <a:r>
              <a:rPr lang="ru-RU" sz="1200" dirty="0" smtClean="0">
                <a:solidFill>
                  <a:srgbClr val="FF0000"/>
                </a:solidFill>
              </a:rPr>
              <a:t>).</a:t>
            </a:r>
          </a:p>
          <a:p>
            <a:r>
              <a:rPr lang="ru-RU" sz="1200" dirty="0" smtClean="0">
                <a:solidFill>
                  <a:srgbClr val="FF0000"/>
                </a:solidFill>
              </a:rPr>
              <a:t>Вот они и дошли до дома (</a:t>
            </a:r>
            <a:r>
              <a:rPr lang="ru-RU" sz="1200" i="1" dirty="0" smtClean="0">
                <a:solidFill>
                  <a:srgbClr val="FF0000"/>
                </a:solidFill>
              </a:rPr>
              <a:t>упр. «Домик»: руки направлены вверх, большой, указательный и средний пальцы каждой руки прижаты к ладоням, основания ладоней и кончики безымянных пальцев соприкасаются, мизинец правой руки встает вертикально – «труба</a:t>
            </a:r>
            <a:r>
              <a:rPr lang="ru-RU" sz="1200" dirty="0" smtClean="0">
                <a:solidFill>
                  <a:srgbClr val="FF0000"/>
                </a:solidFill>
              </a:rPr>
              <a:t>»).</a:t>
            </a:r>
          </a:p>
          <a:p>
            <a:r>
              <a:rPr lang="ru-RU" sz="1200" dirty="0" smtClean="0">
                <a:solidFill>
                  <a:srgbClr val="FF0000"/>
                </a:solidFill>
              </a:rPr>
              <a:t>Уставшие они улеглись на коврике (вытянуть пальцы из кулачка) и уснули.</a:t>
            </a:r>
          </a:p>
          <a:p>
            <a:r>
              <a:rPr lang="ru-RU" sz="1200" dirty="0" smtClean="0">
                <a:solidFill>
                  <a:srgbClr val="FF0000"/>
                </a:solidFill>
              </a:rPr>
              <a:t>Подводя итог, следует отметить, что регулярное выполнение комплексов </a:t>
            </a:r>
            <a:r>
              <a:rPr lang="ru-RU" sz="1200" dirty="0" err="1" smtClean="0">
                <a:solidFill>
                  <a:srgbClr val="FF0000"/>
                </a:solidFill>
              </a:rPr>
              <a:t>кинезиологической</a:t>
            </a:r>
            <a:r>
              <a:rPr lang="ru-RU" sz="1200" dirty="0" smtClean="0">
                <a:solidFill>
                  <a:srgbClr val="FF0000"/>
                </a:solidFill>
              </a:rPr>
              <a:t> гимнастики способствует активизации межполушарного взаимодействия, синхронизации работы полушарий. Оказывает положительное влияние на коррекцию обучения, развитие интеллекта и улучшает состояние физического здоровья и социальной адаптации детей, снижает утомляемость, повышает способность к произвольному контролю, а в свою очередь и способствует коррекции недостатков речевого развития дошкольников.</a:t>
            </a:r>
          </a:p>
          <a:p>
            <a:endParaRPr lang="ru-RU" sz="10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7" name="TextBox 6"/>
          <p:cNvSpPr txBox="1"/>
          <p:nvPr/>
        </p:nvSpPr>
        <p:spPr>
          <a:xfrm>
            <a:off x="142843" y="0"/>
            <a:ext cx="8643999" cy="7125027"/>
          </a:xfrm>
          <a:prstGeom prst="rect">
            <a:avLst/>
          </a:prstGeom>
          <a:noFill/>
        </p:spPr>
        <p:txBody>
          <a:bodyPr wrap="square" rtlCol="0">
            <a:spAutoFit/>
          </a:bodyPr>
          <a:lstStyle/>
          <a:p>
            <a:pPr algn="ctr"/>
            <a:r>
              <a:rPr lang="ru-RU" sz="1400" b="1" u="sng" dirty="0" err="1" smtClean="0">
                <a:solidFill>
                  <a:srgbClr val="FF0000"/>
                </a:solidFill>
              </a:rPr>
              <a:t>Кинезиологические</a:t>
            </a:r>
            <a:r>
              <a:rPr lang="ru-RU" sz="1400" b="1" u="sng" dirty="0" smtClean="0">
                <a:solidFill>
                  <a:srgbClr val="FF0000"/>
                </a:solidFill>
              </a:rPr>
              <a:t> упражнения</a:t>
            </a:r>
            <a:endParaRPr lang="ru-RU" sz="1400" b="1" dirty="0" smtClean="0">
              <a:solidFill>
                <a:srgbClr val="FF0000"/>
              </a:solidFill>
            </a:endParaRPr>
          </a:p>
          <a:p>
            <a:pPr algn="ctr"/>
            <a:r>
              <a:rPr lang="ru-RU" sz="1400" dirty="0" smtClean="0">
                <a:solidFill>
                  <a:srgbClr val="FF0000"/>
                </a:solidFill>
              </a:rPr>
              <a:t>Реципрокные движения: правая рука выполняет одно движение, левая – другое.</a:t>
            </a:r>
          </a:p>
          <a:p>
            <a:r>
              <a:rPr lang="ru-RU" sz="1400" b="1" dirty="0" err="1" smtClean="0">
                <a:solidFill>
                  <a:srgbClr val="FF0000"/>
                </a:solidFill>
              </a:rPr>
              <a:t>Кинезиологическиеупражнения</a:t>
            </a:r>
            <a:r>
              <a:rPr lang="ru-RU" sz="1400" dirty="0" smtClean="0">
                <a:solidFill>
                  <a:srgbClr val="FF0000"/>
                </a:solidFill>
              </a:rPr>
              <a:t>  развивающие межполушарное взаимодействие (мозолистое тело) </a:t>
            </a:r>
          </a:p>
          <a:p>
            <a:r>
              <a:rPr lang="ru-RU" sz="1400" b="1" dirty="0" smtClean="0">
                <a:solidFill>
                  <a:srgbClr val="FF0000"/>
                </a:solidFill>
              </a:rPr>
              <a:t>Упражнения</a:t>
            </a:r>
            <a:r>
              <a:rPr lang="ru-RU" sz="1400" dirty="0" smtClean="0">
                <a:solidFill>
                  <a:srgbClr val="FF0000"/>
                </a:solidFill>
              </a:rPr>
              <a:t> развивают мозолистое тело, повышают </a:t>
            </a:r>
            <a:r>
              <a:rPr lang="ru-RU" sz="1400" dirty="0" err="1" smtClean="0">
                <a:solidFill>
                  <a:srgbClr val="FF0000"/>
                </a:solidFill>
              </a:rPr>
              <a:t>стрессоустойчивость</a:t>
            </a:r>
            <a:r>
              <a:rPr lang="ru-RU" sz="1400" dirty="0" smtClean="0">
                <a:solidFill>
                  <a:srgbClr val="FF0000"/>
                </a:solidFill>
              </a:rPr>
              <a:t>, синхронизируют работу полушарий, улучшают мыслительную деятельность, способствуют улучшению памяти и внимания, облегчают процесс чтения и письма. </a:t>
            </a:r>
            <a:r>
              <a:rPr lang="ru-RU" sz="1400" b="1" dirty="0" smtClean="0">
                <a:solidFill>
                  <a:srgbClr val="FF0000"/>
                </a:solidFill>
              </a:rPr>
              <a:t>Упражнения</a:t>
            </a:r>
            <a:r>
              <a:rPr lang="ru-RU" sz="1400" dirty="0" smtClean="0">
                <a:solidFill>
                  <a:srgbClr val="FF0000"/>
                </a:solidFill>
              </a:rPr>
              <a:t> необходимо проводить ежедневно в течение шести-восьми недель по 15-20 минут в день. Для постепенного </a:t>
            </a:r>
            <a:r>
              <a:rPr lang="ru-RU" sz="1400" dirty="0" err="1" smtClean="0">
                <a:solidFill>
                  <a:srgbClr val="FF0000"/>
                </a:solidFill>
              </a:rPr>
              <a:t>усложения</a:t>
            </a:r>
            <a:r>
              <a:rPr lang="ru-RU" sz="1400" b="1" dirty="0" err="1" smtClean="0">
                <a:solidFill>
                  <a:srgbClr val="FF0000"/>
                </a:solidFill>
              </a:rPr>
              <a:t>упражнений</a:t>
            </a:r>
            <a:r>
              <a:rPr lang="ru-RU" sz="1400" dirty="0" smtClean="0">
                <a:solidFill>
                  <a:srgbClr val="FF0000"/>
                </a:solidFill>
              </a:rPr>
              <a:t> можно использовать: </a:t>
            </a:r>
            <a:br>
              <a:rPr lang="ru-RU" sz="1400" dirty="0" smtClean="0">
                <a:solidFill>
                  <a:srgbClr val="FF0000"/>
                </a:solidFill>
              </a:rPr>
            </a:br>
            <a:r>
              <a:rPr lang="ru-RU" sz="1400" dirty="0" smtClean="0">
                <a:solidFill>
                  <a:srgbClr val="FF0000"/>
                </a:solidFill>
              </a:rPr>
              <a:t>ускорение темпа выполнения; выполнение с легко прикушенным языком и закрытыми глазами (исключение речевого и зрительного контроля); подключение движений глаз и языка к движениям рук;  подключение дыхательных </a:t>
            </a:r>
            <a:r>
              <a:rPr lang="ru-RU" sz="1400" b="1" dirty="0" smtClean="0">
                <a:solidFill>
                  <a:srgbClr val="FF0000"/>
                </a:solidFill>
              </a:rPr>
              <a:t>упражнений</a:t>
            </a:r>
            <a:r>
              <a:rPr lang="ru-RU" sz="1400" dirty="0" smtClean="0">
                <a:solidFill>
                  <a:srgbClr val="FF0000"/>
                </a:solidFill>
              </a:rPr>
              <a:t> и метода визуализации.</a:t>
            </a:r>
          </a:p>
          <a:p>
            <a:r>
              <a:rPr lang="ru-RU" sz="1400" b="1" dirty="0" smtClean="0">
                <a:solidFill>
                  <a:srgbClr val="FF0000"/>
                </a:solidFill>
              </a:rPr>
              <a:t>«Молоток и полочка»:</a:t>
            </a:r>
            <a:r>
              <a:rPr lang="ru-RU" sz="1400" dirty="0" smtClean="0">
                <a:solidFill>
                  <a:srgbClr val="FF0000"/>
                </a:solidFill>
              </a:rPr>
              <a:t> Молоток стучал, стучал,</a:t>
            </a:r>
          </a:p>
          <a:p>
            <a:r>
              <a:rPr lang="ru-RU" sz="1400" dirty="0" smtClean="0">
                <a:solidFill>
                  <a:srgbClr val="FF0000"/>
                </a:solidFill>
              </a:rPr>
              <a:t>                                Гвозди в доску загонял.</a:t>
            </a:r>
          </a:p>
          <a:p>
            <a:r>
              <a:rPr lang="ru-RU" sz="1400" dirty="0" smtClean="0">
                <a:solidFill>
                  <a:srgbClr val="FF0000"/>
                </a:solidFill>
              </a:rPr>
              <a:t>                                Колотил он с толком,</a:t>
            </a:r>
          </a:p>
          <a:p>
            <a:r>
              <a:rPr lang="ru-RU" sz="1400" dirty="0" smtClean="0">
                <a:solidFill>
                  <a:srgbClr val="FF0000"/>
                </a:solidFill>
              </a:rPr>
              <a:t>                                Получилась полка.</a:t>
            </a:r>
          </a:p>
          <a:p>
            <a:r>
              <a:rPr lang="ru-RU" sz="1400" dirty="0" smtClean="0">
                <a:solidFill>
                  <a:srgbClr val="FF0000"/>
                </a:solidFill>
              </a:rPr>
              <a:t>Во время чтения стихотворения (на каждую строчку) дети меняют положение рук.</a:t>
            </a:r>
          </a:p>
          <a:p>
            <a:r>
              <a:rPr lang="ru-RU" sz="1400" dirty="0" smtClean="0">
                <a:solidFill>
                  <a:srgbClr val="FF0000"/>
                </a:solidFill>
              </a:rPr>
              <a:t>Правая рука – «молоток»: ладонь повернуть к себе, пальцы крепко сжать в кулак; предплечье опустить вниз перпендикулярно полу.</a:t>
            </a:r>
          </a:p>
          <a:p>
            <a:r>
              <a:rPr lang="ru-RU" sz="1400" dirty="0" smtClean="0">
                <a:solidFill>
                  <a:srgbClr val="FF0000"/>
                </a:solidFill>
              </a:rPr>
              <a:t>Левая рука – «полочка»: руку согнуть в локте и поднять на уровне груди, предплечье  параллельно полу.</a:t>
            </a:r>
          </a:p>
          <a:p>
            <a:r>
              <a:rPr lang="ru-RU" sz="1400" dirty="0" smtClean="0">
                <a:solidFill>
                  <a:srgbClr val="FF0000"/>
                </a:solidFill>
              </a:rPr>
              <a:t> На каждую строчку смена положений рук.</a:t>
            </a:r>
          </a:p>
          <a:p>
            <a:pPr algn="ctr"/>
            <a:r>
              <a:rPr lang="ru-RU" sz="1400" b="1" dirty="0" smtClean="0">
                <a:solidFill>
                  <a:srgbClr val="FF0000"/>
                </a:solidFill>
              </a:rPr>
              <a:t>«Веселые обезьянки».</a:t>
            </a:r>
            <a:endParaRPr lang="ru-RU" sz="1400" dirty="0" smtClean="0">
              <a:solidFill>
                <a:srgbClr val="FF0000"/>
              </a:solidFill>
            </a:endParaRPr>
          </a:p>
          <a:p>
            <a:r>
              <a:rPr lang="ru-RU" sz="1400" dirty="0" smtClean="0">
                <a:solidFill>
                  <a:srgbClr val="FF0000"/>
                </a:solidFill>
              </a:rPr>
              <a:t>Детям предлагают левой рукой взяться за кончик носа. А правой рукой – за левое ухо. Одновременно отпустить ухо и нос, хлопнуть в ладоши, поменять положение рук «с точностью до наоборот». Выполнить 4 – 6 раз.</a:t>
            </a:r>
          </a:p>
          <a:p>
            <a:pPr algn="ctr"/>
            <a:r>
              <a:rPr lang="ru-RU" sz="1400" b="1" u="sng" dirty="0" smtClean="0">
                <a:solidFill>
                  <a:srgbClr val="FF0000"/>
                </a:solidFill>
              </a:rPr>
              <a:t>Когнитивное упражнение.</a:t>
            </a:r>
            <a:endParaRPr lang="ru-RU" sz="1400" b="1" dirty="0" smtClean="0">
              <a:solidFill>
                <a:srgbClr val="FF0000"/>
              </a:solidFill>
            </a:endParaRPr>
          </a:p>
          <a:p>
            <a:r>
              <a:rPr lang="ru-RU" sz="1400" b="1" dirty="0" smtClean="0">
                <a:solidFill>
                  <a:srgbClr val="FF0000"/>
                </a:solidFill>
              </a:rPr>
              <a:t>«Колпак мой треугольный»</a:t>
            </a:r>
            <a:r>
              <a:rPr lang="ru-RU" sz="1400" dirty="0" smtClean="0">
                <a:solidFill>
                  <a:srgbClr val="FF0000"/>
                </a:solidFill>
              </a:rPr>
              <a:t> (старинная игра).</a:t>
            </a:r>
          </a:p>
          <a:p>
            <a:r>
              <a:rPr lang="ru-RU" sz="1400" dirty="0" smtClean="0">
                <a:solidFill>
                  <a:srgbClr val="FF0000"/>
                </a:solidFill>
              </a:rPr>
              <a:t>Дети становятся в круг. Дети хором произносят: «Колпак мой треугольный, треугольный мой колпак. А если не треугольный, то это не мой колпак». Затем фраза повторяется еще раз, но дети по инструкции логопеда слово «колпак» заменяют жестом (смыкают руки над головой, имитируя колпак). Затем фраза повторяется еще раз, но при этом на жесты заменяются два слова «колпак» (руки над головой) и «мой» (показать рукой на себя). При повторении фразы в третий раз заменяются жестом три слова: «колпак», «мой» и «треугольный» (изобразить треугольник руками).</a:t>
            </a:r>
          </a:p>
          <a:p>
            <a:endParaRPr lang="ru-RU"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0"/>
            <a:ext cx="8929718" cy="6940361"/>
          </a:xfrm>
          <a:prstGeom prst="rect">
            <a:avLst/>
          </a:prstGeom>
          <a:noFill/>
        </p:spPr>
        <p:txBody>
          <a:bodyPr wrap="square" rtlCol="0">
            <a:spAutoFit/>
          </a:bodyPr>
          <a:lstStyle/>
          <a:p>
            <a:pPr algn="ctr"/>
            <a:r>
              <a:rPr lang="ru-RU" sz="1400" b="1" dirty="0" smtClean="0">
                <a:solidFill>
                  <a:srgbClr val="FF0000"/>
                </a:solidFill>
              </a:rPr>
              <a:t>Комплекс № 1.</a:t>
            </a:r>
            <a:endParaRPr lang="ru-RU" sz="1400" dirty="0" smtClean="0">
              <a:solidFill>
                <a:srgbClr val="FF0000"/>
              </a:solidFill>
            </a:endParaRPr>
          </a:p>
          <a:p>
            <a:r>
              <a:rPr lang="ru-RU" sz="1400" b="1" u="sng" dirty="0" smtClean="0">
                <a:solidFill>
                  <a:srgbClr val="FF0000"/>
                </a:solidFill>
              </a:rPr>
              <a:t>Колечко.</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Поочередно и как можно быстрее перебирайте пальцы рук, соединяя в кольцо с большим пальцем последовательно указательный, средний и т. д. Проба выполняется в прямом (от указательного пальца к мизинцу) и в обратном (от мизинца к указательному пальцу) порядке. В </a:t>
            </a:r>
            <a:r>
              <a:rPr lang="ru-RU" sz="1400" dirty="0" err="1" smtClean="0">
                <a:solidFill>
                  <a:srgbClr val="FF0000"/>
                </a:solidFill>
              </a:rPr>
              <a:t>начале</a:t>
            </a:r>
            <a:r>
              <a:rPr lang="ru-RU" sz="1400" b="1" dirty="0" err="1" smtClean="0">
                <a:solidFill>
                  <a:srgbClr val="FF0000"/>
                </a:solidFill>
              </a:rPr>
              <a:t>упражнение</a:t>
            </a:r>
            <a:r>
              <a:rPr lang="ru-RU" sz="1400" dirty="0" smtClean="0">
                <a:solidFill>
                  <a:srgbClr val="FF0000"/>
                </a:solidFill>
              </a:rPr>
              <a:t> выполняется каждой рукой отдельно, затем вместе.</a:t>
            </a:r>
            <a:br>
              <a:rPr lang="ru-RU" sz="1400" dirty="0" smtClean="0">
                <a:solidFill>
                  <a:srgbClr val="FF0000"/>
                </a:solidFill>
              </a:rPr>
            </a:br>
            <a:r>
              <a:rPr lang="ru-RU" sz="1400" b="1" u="sng" dirty="0" smtClean="0">
                <a:solidFill>
                  <a:srgbClr val="FF0000"/>
                </a:solidFill>
              </a:rPr>
              <a:t>Кулак - ребро - ладонь.</a:t>
            </a:r>
            <a:endParaRPr lang="ru-RU" sz="1400" dirty="0" smtClean="0">
              <a:solidFill>
                <a:srgbClr val="FF0000"/>
              </a:solidFill>
            </a:endParaRPr>
          </a:p>
          <a:p>
            <a:r>
              <a:rPr lang="ru-RU" sz="1400" dirty="0" smtClean="0">
                <a:solidFill>
                  <a:srgbClr val="FF0000"/>
                </a:solidFill>
              </a:rPr>
              <a:t>Три положения руки на плоскости стола, последовательно сменяя друг друга. Ладонь на плоскости, сжатая в кулак ладонь, распрямленная ладонь на плоскости стола. Выполняется сначала правой рукой, потом - левой, затем двумя руками вместе. Количество повторений - по 8-10 раз. При усвоении программы или при затруднениях в выполнении помогайте себе командами ( ,,кулак - ребро - ладонь,,), произнося их вслух или про себя.</a:t>
            </a:r>
          </a:p>
          <a:p>
            <a:r>
              <a:rPr lang="ru-RU" sz="1400" b="1" u="sng" dirty="0" smtClean="0">
                <a:solidFill>
                  <a:srgbClr val="FF0000"/>
                </a:solidFill>
              </a:rPr>
              <a:t>Лезгинка.</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Левую руку сложите в кулак, большой палец отставьте в сторону, кулак разверните пальцами к себе. Правой рукой прямой ладонью в горизонтальном положении прикоснитесь к мизинцу левой. После этого одновременно смените положение правой и левой рук. Повторите 6-8 раз. Добивайтесь высокой скорости смены положений.</a:t>
            </a:r>
            <a:br>
              <a:rPr lang="ru-RU" sz="1400" dirty="0" smtClean="0">
                <a:solidFill>
                  <a:srgbClr val="FF0000"/>
                </a:solidFill>
              </a:rPr>
            </a:br>
            <a:r>
              <a:rPr lang="ru-RU" sz="1400" b="1" u="sng" dirty="0" smtClean="0">
                <a:solidFill>
                  <a:srgbClr val="FF0000"/>
                </a:solidFill>
              </a:rPr>
              <a:t>Зеркальное рисование. </a:t>
            </a:r>
            <a:endParaRPr lang="ru-RU" sz="1400" dirty="0" smtClean="0">
              <a:solidFill>
                <a:srgbClr val="FF0000"/>
              </a:solidFill>
            </a:endParaRPr>
          </a:p>
          <a:p>
            <a:r>
              <a:rPr lang="ru-RU" sz="1400" dirty="0" smtClean="0">
                <a:solidFill>
                  <a:srgbClr val="FF0000"/>
                </a:solidFill>
              </a:rPr>
              <a:t>Положите на стол чистый лист бумаги. Возьмите в обе руки по карандашу или фломастеру. Начните рисовать одновременно обеими руками зеркально-симметричные рисунки, буквы. При выполнении этого </a:t>
            </a:r>
            <a:r>
              <a:rPr lang="ru-RU" sz="1400" b="1" dirty="0" smtClean="0">
                <a:solidFill>
                  <a:srgbClr val="FF0000"/>
                </a:solidFill>
              </a:rPr>
              <a:t>упражнения</a:t>
            </a:r>
            <a:r>
              <a:rPr lang="ru-RU" sz="1400" dirty="0" smtClean="0">
                <a:solidFill>
                  <a:srgbClr val="FF0000"/>
                </a:solidFill>
              </a:rPr>
              <a:t> вы почувствуете, как расслабляются глаза и руки. Когда деятельность обоих полушарий синхронизируется, заметно увеличится эффективность работы всего мозга.</a:t>
            </a:r>
          </a:p>
          <a:p>
            <a:r>
              <a:rPr lang="ru-RU" sz="1400" b="1" u="sng" dirty="0" smtClean="0">
                <a:solidFill>
                  <a:srgbClr val="FF0000"/>
                </a:solidFill>
              </a:rPr>
              <a:t>Ухо - нос.</a:t>
            </a:r>
            <a:endParaRPr lang="ru-RU" sz="1400" dirty="0" smtClean="0">
              <a:solidFill>
                <a:srgbClr val="FF0000"/>
              </a:solidFill>
            </a:endParaRPr>
          </a:p>
          <a:p>
            <a:r>
              <a:rPr lang="ru-RU" sz="1400" dirty="0" smtClean="0">
                <a:solidFill>
                  <a:srgbClr val="FF0000"/>
                </a:solidFill>
              </a:rPr>
              <a:t>Левой рукой возьмитесь за кончик носа, а правой рукой - за противоположное ухо. Одновременно отпустите ухо и нос, хлопните в ладоши, поменяйте положение рук, с точностью до наоборот.</a:t>
            </a:r>
          </a:p>
          <a:p>
            <a:r>
              <a:rPr lang="ru-RU" sz="1400" b="1" u="sng" dirty="0" smtClean="0">
                <a:solidFill>
                  <a:srgbClr val="FF0000"/>
                </a:solidFill>
              </a:rPr>
              <a:t>Змейка.</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Скрестите руки ладонями друг к другу, сцепив пальцы в замок, выверните руки к себе. Двигайте пальцем, который укажет ведущий. Палец должен двигаться точно и четко, не допуская </a:t>
            </a:r>
            <a:r>
              <a:rPr lang="ru-RU" sz="1400" dirty="0" err="1" smtClean="0">
                <a:solidFill>
                  <a:srgbClr val="FF0000"/>
                </a:solidFill>
              </a:rPr>
              <a:t>синкинезий</a:t>
            </a:r>
            <a:r>
              <a:rPr lang="ru-RU" sz="1400" dirty="0" smtClean="0">
                <a:solidFill>
                  <a:srgbClr val="FF0000"/>
                </a:solidFill>
              </a:rPr>
              <a:t>. Прикасаться к пальцу нельзя. Последовательно в </a:t>
            </a:r>
            <a:r>
              <a:rPr lang="ru-RU" sz="1400" b="1" dirty="0" err="1" smtClean="0">
                <a:solidFill>
                  <a:srgbClr val="FF0000"/>
                </a:solidFill>
              </a:rPr>
              <a:t>упражнении</a:t>
            </a:r>
            <a:r>
              <a:rPr lang="ru-RU" sz="1400" dirty="0" err="1" smtClean="0">
                <a:solidFill>
                  <a:srgbClr val="FF0000"/>
                </a:solidFill>
              </a:rPr>
              <a:t>должны</a:t>
            </a:r>
            <a:r>
              <a:rPr lang="ru-RU" sz="1400" dirty="0" smtClean="0">
                <a:solidFill>
                  <a:srgbClr val="FF0000"/>
                </a:solidFill>
              </a:rPr>
              <a:t> участвовать все пальцы обеих рук. </a:t>
            </a:r>
          </a:p>
          <a:p>
            <a:r>
              <a:rPr lang="ru-RU" sz="1400" b="1" u="sng" dirty="0" smtClean="0">
                <a:solidFill>
                  <a:srgbClr val="FF0000"/>
                </a:solidFill>
              </a:rPr>
              <a:t>Горизонтальная восьмерка. </a:t>
            </a:r>
            <a:endParaRPr lang="ru-RU" sz="1400" dirty="0" smtClean="0">
              <a:solidFill>
                <a:srgbClr val="FF0000"/>
              </a:solidFill>
            </a:endParaRPr>
          </a:p>
          <a:p>
            <a:r>
              <a:rPr lang="ru-RU" sz="1400" dirty="0" smtClean="0">
                <a:solidFill>
                  <a:srgbClr val="FF0000"/>
                </a:solidFill>
              </a:rPr>
              <a:t>Возьмите в руку карандаш и начертите на бумаге восьмерку (знак бесконечности), теперь - левой. А теперь правой и левой одновременно. </a:t>
            </a:r>
          </a:p>
          <a:p>
            <a:endParaRPr lang="ru-RU"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3999" cy="6124754"/>
          </a:xfrm>
          <a:prstGeom prst="rect">
            <a:avLst/>
          </a:prstGeom>
          <a:noFill/>
        </p:spPr>
        <p:txBody>
          <a:bodyPr wrap="square" rtlCol="0">
            <a:spAutoFit/>
          </a:bodyPr>
          <a:lstStyle/>
          <a:p>
            <a:pPr algn="ctr"/>
            <a:r>
              <a:rPr lang="ru-RU" sz="1400" b="1" dirty="0" smtClean="0">
                <a:solidFill>
                  <a:srgbClr val="FF0000"/>
                </a:solidFill>
              </a:rPr>
              <a:t>Комплекс №2</a:t>
            </a:r>
            <a:endParaRPr lang="ru-RU" sz="1400" dirty="0" smtClean="0">
              <a:solidFill>
                <a:srgbClr val="FF0000"/>
              </a:solidFill>
            </a:endParaRPr>
          </a:p>
          <a:p>
            <a:r>
              <a:rPr lang="ru-RU" sz="1400" b="1" u="sng" dirty="0" smtClean="0">
                <a:solidFill>
                  <a:srgbClr val="FF0000"/>
                </a:solidFill>
              </a:rPr>
              <a:t>Массаж ушных раковин. </a:t>
            </a:r>
            <a:endParaRPr lang="ru-RU" sz="1400" dirty="0" smtClean="0">
              <a:solidFill>
                <a:srgbClr val="FF0000"/>
              </a:solidFill>
            </a:endParaRPr>
          </a:p>
          <a:p>
            <a:r>
              <a:rPr lang="ru-RU" sz="1400" dirty="0" smtClean="0">
                <a:solidFill>
                  <a:srgbClr val="FF0000"/>
                </a:solidFill>
              </a:rPr>
              <a:t>Помассируйте мочки ушей, затем всю ушную раковину. В конце </a:t>
            </a:r>
            <a:r>
              <a:rPr lang="ru-RU" sz="1400" b="1" dirty="0" smtClean="0">
                <a:solidFill>
                  <a:srgbClr val="FF0000"/>
                </a:solidFill>
              </a:rPr>
              <a:t>упражнения</a:t>
            </a:r>
            <a:r>
              <a:rPr lang="ru-RU" sz="1400" dirty="0" smtClean="0">
                <a:solidFill>
                  <a:srgbClr val="FF0000"/>
                </a:solidFill>
              </a:rPr>
              <a:t> разотрите уши руками.</a:t>
            </a:r>
          </a:p>
          <a:p>
            <a:r>
              <a:rPr lang="ru-RU" sz="1400" dirty="0" smtClean="0">
                <a:solidFill>
                  <a:srgbClr val="FF0000"/>
                </a:solidFill>
              </a:rPr>
              <a:t>Перекрестные движения. Выполняйте перекрестные координированные движения одной правой рукой и левой ногой (вперед, в сторону, назад). Затем сделайте то же левой рукой и правой ногой.</a:t>
            </a:r>
          </a:p>
          <a:p>
            <a:r>
              <a:rPr lang="ru-RU" sz="1400" b="1" u="sng" dirty="0" smtClean="0">
                <a:solidFill>
                  <a:srgbClr val="FF0000"/>
                </a:solidFill>
              </a:rPr>
              <a:t>Качание головой. </a:t>
            </a:r>
            <a:endParaRPr lang="ru-RU" sz="1400" dirty="0" smtClean="0">
              <a:solidFill>
                <a:srgbClr val="FF0000"/>
              </a:solidFill>
            </a:endParaRPr>
          </a:p>
          <a:p>
            <a:r>
              <a:rPr lang="ru-RU" sz="1400" dirty="0" smtClean="0">
                <a:solidFill>
                  <a:srgbClr val="FF0000"/>
                </a:solidFill>
              </a:rPr>
              <a:t>Дышите глубоко. Расправьте плечи, закройте глаза, опустите голову вперед и медленно раскачивайте головой из стороны в сторону. </a:t>
            </a:r>
          </a:p>
          <a:p>
            <a:r>
              <a:rPr lang="ru-RU" sz="1400" b="1" u="sng" dirty="0" smtClean="0">
                <a:solidFill>
                  <a:srgbClr val="FF0000"/>
                </a:solidFill>
              </a:rPr>
              <a:t>Горизонтальная восьмерка. </a:t>
            </a:r>
            <a:endParaRPr lang="ru-RU" sz="1400" dirty="0" smtClean="0">
              <a:solidFill>
                <a:srgbClr val="FF0000"/>
              </a:solidFill>
            </a:endParaRPr>
          </a:p>
          <a:p>
            <a:r>
              <a:rPr lang="ru-RU" sz="1400" dirty="0" smtClean="0">
                <a:solidFill>
                  <a:srgbClr val="FF0000"/>
                </a:solidFill>
              </a:rPr>
              <a:t>Нарисуйте в воздухе в горизонтальной плоскости цифру восемь три раза сначала одной рукой, потом другой, затем обеими руками вместе. </a:t>
            </a:r>
          </a:p>
          <a:p>
            <a:r>
              <a:rPr lang="ru-RU" sz="1400" b="1" u="sng" dirty="0" smtClean="0">
                <a:solidFill>
                  <a:srgbClr val="FF0000"/>
                </a:solidFill>
              </a:rPr>
              <a:t>Симметричные рисунки. </a:t>
            </a:r>
            <a:endParaRPr lang="ru-RU" sz="1400" dirty="0" smtClean="0">
              <a:solidFill>
                <a:srgbClr val="FF0000"/>
              </a:solidFill>
            </a:endParaRPr>
          </a:p>
          <a:p>
            <a:r>
              <a:rPr lang="ru-RU" sz="1400" dirty="0" smtClean="0">
                <a:solidFill>
                  <a:srgbClr val="FF0000"/>
                </a:solidFill>
              </a:rPr>
              <a:t>Нарисуйте в воздухе обеими руками одновременно зеркально симметричные рисунки (можно прописывать таблицу умножения, слова и т.д.) </a:t>
            </a:r>
          </a:p>
          <a:p>
            <a:r>
              <a:rPr lang="ru-RU" sz="1400" b="1" u="sng" dirty="0" smtClean="0">
                <a:solidFill>
                  <a:srgbClr val="FF0000"/>
                </a:solidFill>
              </a:rPr>
              <a:t>Медвежьи покачивания. </a:t>
            </a:r>
            <a:endParaRPr lang="ru-RU" sz="1400" dirty="0" smtClean="0">
              <a:solidFill>
                <a:srgbClr val="FF0000"/>
              </a:solidFill>
            </a:endParaRPr>
          </a:p>
          <a:p>
            <a:r>
              <a:rPr lang="ru-RU" sz="1400" dirty="0" smtClean="0">
                <a:solidFill>
                  <a:srgbClr val="FF0000"/>
                </a:solidFill>
              </a:rPr>
              <a:t>Качайтесь из стороны в сторону, подражая медведю. Затем подключите руки. Придумайте сюжет.</a:t>
            </a:r>
          </a:p>
          <a:p>
            <a:r>
              <a:rPr lang="ru-RU" sz="1400" b="1" u="sng" dirty="0" smtClean="0">
                <a:solidFill>
                  <a:srgbClr val="FF0000"/>
                </a:solidFill>
              </a:rPr>
              <a:t>Поза скручивания. </a:t>
            </a:r>
            <a:endParaRPr lang="ru-RU" sz="1400" dirty="0" smtClean="0">
              <a:solidFill>
                <a:srgbClr val="FF0000"/>
              </a:solidFill>
            </a:endParaRPr>
          </a:p>
          <a:p>
            <a:r>
              <a:rPr lang="ru-RU" sz="1400" dirty="0" smtClean="0">
                <a:solidFill>
                  <a:srgbClr val="FF0000"/>
                </a:solidFill>
              </a:rPr>
              <a:t>Сядьте на стул боком. Ноги вместе, бедро прижмите к спинке. Правой рукой </a:t>
            </a:r>
            <a:r>
              <a:rPr lang="ru-RU" sz="1400" dirty="0" err="1" smtClean="0">
                <a:solidFill>
                  <a:srgbClr val="FF0000"/>
                </a:solidFill>
              </a:rPr>
              <a:t>держи-тесь</a:t>
            </a:r>
            <a:r>
              <a:rPr lang="ru-RU" sz="1400" dirty="0" smtClean="0">
                <a:solidFill>
                  <a:srgbClr val="FF0000"/>
                </a:solidFill>
              </a:rPr>
              <a:t> за правую сторону спинки стула, а левой - за левую. Медленно на выдохе поворачивайте верхнюю часть туловища так, чтобы грудь оказалась против спинки стула. Оставайтесь в этом положении 5 - 10 с. Выполните тоже самое в другую сторону.</a:t>
            </a:r>
            <a:br>
              <a:rPr lang="ru-RU" sz="1400" dirty="0" smtClean="0">
                <a:solidFill>
                  <a:srgbClr val="FF0000"/>
                </a:solidFill>
              </a:rPr>
            </a:br>
            <a:r>
              <a:rPr lang="ru-RU" sz="1400" b="1" u="sng" dirty="0" smtClean="0">
                <a:solidFill>
                  <a:srgbClr val="FF0000"/>
                </a:solidFill>
              </a:rPr>
              <a:t>Гимнастика для глаз. </a:t>
            </a:r>
            <a:endParaRPr lang="ru-RU" sz="1400" dirty="0" smtClean="0">
              <a:solidFill>
                <a:srgbClr val="FF0000"/>
              </a:solidFill>
            </a:endParaRPr>
          </a:p>
          <a:p>
            <a:r>
              <a:rPr lang="ru-RU" sz="1400" dirty="0" smtClean="0">
                <a:solidFill>
                  <a:srgbClr val="FF0000"/>
                </a:solidFill>
              </a:rPr>
              <a:t>Выполните плакат - схему зрительно-двигательных траекторий в максимально </a:t>
            </a:r>
            <a:r>
              <a:rPr lang="ru-RU" sz="1400" dirty="0" err="1" smtClean="0">
                <a:solidFill>
                  <a:srgbClr val="FF0000"/>
                </a:solidFill>
              </a:rPr>
              <a:t>воз-можную</a:t>
            </a:r>
            <a:r>
              <a:rPr lang="ru-RU" sz="1400" dirty="0" smtClean="0">
                <a:solidFill>
                  <a:srgbClr val="FF0000"/>
                </a:solidFill>
              </a:rPr>
              <a:t> величину (лист ватмана, потолок, стена и т.д.). На ней с помощью специальных стрелок указаны основные направления, по которым должен двигаться взгляд в процессе в процессе выполнения </a:t>
            </a:r>
            <a:r>
              <a:rPr lang="ru-RU" sz="1400" b="1" dirty="0" smtClean="0">
                <a:solidFill>
                  <a:srgbClr val="FF0000"/>
                </a:solidFill>
              </a:rPr>
              <a:t>упражнения</a:t>
            </a:r>
            <a:r>
              <a:rPr lang="ru-RU" sz="1400" dirty="0" smtClean="0">
                <a:solidFill>
                  <a:srgbClr val="FF0000"/>
                </a:solidFill>
              </a:rPr>
              <a:t>: вверх - вниз, влево - вправо, по часовой стрелке и против неё, по траектории " восьмерки ". Каждая траектория имеет свой цвет: № 1, 2 - коричневый, № 3 - красный, № 4 - </a:t>
            </a:r>
            <a:r>
              <a:rPr lang="ru-RU" sz="1400" dirty="0" err="1" smtClean="0">
                <a:solidFill>
                  <a:srgbClr val="FF0000"/>
                </a:solidFill>
              </a:rPr>
              <a:t>голубой</a:t>
            </a:r>
            <a:r>
              <a:rPr lang="ru-RU" sz="1400" dirty="0" smtClean="0">
                <a:solidFill>
                  <a:srgbClr val="FF0000"/>
                </a:solidFill>
              </a:rPr>
              <a:t>, № 5 - зеленый. </a:t>
            </a:r>
            <a:r>
              <a:rPr lang="ru-RU" sz="1400" b="1" dirty="0" smtClean="0">
                <a:solidFill>
                  <a:srgbClr val="FF0000"/>
                </a:solidFill>
              </a:rPr>
              <a:t>Упражнения</a:t>
            </a:r>
            <a:r>
              <a:rPr lang="ru-RU" sz="1400" dirty="0" smtClean="0">
                <a:solidFill>
                  <a:srgbClr val="FF0000"/>
                </a:solidFill>
              </a:rPr>
              <a:t> выполняются только стоя.</a:t>
            </a:r>
          </a:p>
          <a:p>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1" y="0"/>
            <a:ext cx="9144000" cy="6986528"/>
          </a:xfrm>
          <a:prstGeom prst="rect">
            <a:avLst/>
          </a:prstGeom>
          <a:noFill/>
        </p:spPr>
        <p:txBody>
          <a:bodyPr wrap="square" rtlCol="0">
            <a:spAutoFit/>
          </a:bodyPr>
          <a:lstStyle/>
          <a:p>
            <a:pPr algn="ctr"/>
            <a:r>
              <a:rPr lang="ru-RU" sz="1400" b="1" dirty="0" err="1" smtClean="0">
                <a:solidFill>
                  <a:srgbClr val="FF0000"/>
                </a:solidFill>
              </a:rPr>
              <a:t>Психогимнастика</a:t>
            </a:r>
            <a:r>
              <a:rPr lang="ru-RU" sz="1400" b="1" dirty="0" smtClean="0">
                <a:solidFill>
                  <a:srgbClr val="FF0000"/>
                </a:solidFill>
              </a:rPr>
              <a:t>.</a:t>
            </a:r>
            <a:endParaRPr lang="ru-RU" sz="1400" dirty="0" smtClean="0">
              <a:solidFill>
                <a:srgbClr val="FF0000"/>
              </a:solidFill>
            </a:endParaRPr>
          </a:p>
          <a:p>
            <a:r>
              <a:rPr lang="ru-RU" sz="1400" i="1" dirty="0" err="1" smtClean="0">
                <a:solidFill>
                  <a:srgbClr val="FF0000"/>
                </a:solidFill>
              </a:rPr>
              <a:t>Цель:</a:t>
            </a:r>
            <a:r>
              <a:rPr lang="ru-RU" sz="1400" dirty="0" err="1" smtClean="0">
                <a:solidFill>
                  <a:srgbClr val="FF0000"/>
                </a:solidFill>
              </a:rPr>
              <a:t>развитие</a:t>
            </a:r>
            <a:r>
              <a:rPr lang="ru-RU" sz="1400" dirty="0" smtClean="0">
                <a:solidFill>
                  <a:srgbClr val="FF0000"/>
                </a:solidFill>
              </a:rPr>
              <a:t> мышечного контроля, развитие про­извольности движений, развитие </a:t>
            </a:r>
            <a:r>
              <a:rPr lang="ru-RU" sz="1400" dirty="0" err="1" smtClean="0">
                <a:solidFill>
                  <a:srgbClr val="FF0000"/>
                </a:solidFill>
              </a:rPr>
              <a:t>межполуишрного</a:t>
            </a:r>
            <a:r>
              <a:rPr lang="ru-RU" sz="1400" dirty="0" smtClean="0">
                <a:solidFill>
                  <a:srgbClr val="FF0000"/>
                </a:solidFill>
              </a:rPr>
              <a:t> взаимодействия, снижение нервного напряжения.</a:t>
            </a:r>
          </a:p>
          <a:p>
            <a:r>
              <a:rPr lang="ru-RU" sz="1400" b="1" dirty="0" smtClean="0">
                <a:solidFill>
                  <a:srgbClr val="FF0000"/>
                </a:solidFill>
              </a:rPr>
              <a:t>-Растяжка «Снеговик».       </a:t>
            </a:r>
            <a:r>
              <a:rPr lang="ru-RU" sz="1400" i="1" dirty="0" smtClean="0">
                <a:solidFill>
                  <a:srgbClr val="FF0000"/>
                </a:solidFill>
              </a:rPr>
              <a:t>Исходное положение стоя</a:t>
            </a:r>
            <a:endParaRPr lang="ru-RU" sz="1400" dirty="0" smtClean="0">
              <a:solidFill>
                <a:srgbClr val="FF0000"/>
              </a:solidFill>
            </a:endParaRPr>
          </a:p>
          <a:p>
            <a:r>
              <a:rPr lang="ru-RU" sz="1400" dirty="0" smtClean="0">
                <a:solidFill>
                  <a:srgbClr val="FF0000"/>
                </a:solidFill>
              </a:rPr>
              <a:t>Детям предлагается представить, что они снеговики. Тела их должны быть напряжены, как замерзший снег. Пришла весна, пригрело солнце, и снеговики начали таять. Сначала «тает» и повисает голова, затем опускаются течи, расслабляются руки и т.д. В конце упражнения дети приседают, руки, шея расслаблены. Пригрело солнышко, вода от снеговика начала испаряться и превратилась в легкое облачко. Дует ветер и гонит облачко по небу.</a:t>
            </a:r>
          </a:p>
          <a:p>
            <a:r>
              <a:rPr lang="ru-RU" sz="1400" b="1" dirty="0" smtClean="0">
                <a:solidFill>
                  <a:srgbClr val="FF0000"/>
                </a:solidFill>
              </a:rPr>
              <a:t>-Дыхательное упр. с рукой.        </a:t>
            </a:r>
            <a:r>
              <a:rPr lang="ru-RU" sz="1400" i="1" dirty="0" smtClean="0">
                <a:solidFill>
                  <a:srgbClr val="FF0000"/>
                </a:solidFill>
              </a:rPr>
              <a:t>Исходное положение стоя</a:t>
            </a:r>
            <a:endParaRPr lang="ru-RU" sz="1400" dirty="0" smtClean="0">
              <a:solidFill>
                <a:srgbClr val="FF0000"/>
              </a:solidFill>
            </a:endParaRPr>
          </a:p>
          <a:p>
            <a:r>
              <a:rPr lang="ru-RU" sz="1400" dirty="0" smtClean="0">
                <a:solidFill>
                  <a:srgbClr val="FF0000"/>
                </a:solidFill>
              </a:rPr>
              <a:t>Глубокий вдох, руки медленно поднять до уровня груди. Задержать дыхание, внимание сконцентрировать на сере­дине ладоней. Медленно выдохнуть, руки опустить вдоль тела.</a:t>
            </a:r>
          </a:p>
          <a:p>
            <a:r>
              <a:rPr lang="ru-RU" sz="1400" b="1" dirty="0" smtClean="0">
                <a:solidFill>
                  <a:srgbClr val="FF0000"/>
                </a:solidFill>
              </a:rPr>
              <a:t>-Гимнастика ума (музыкальное сопровождение): </a:t>
            </a:r>
            <a:r>
              <a:rPr lang="ru-RU" sz="1400" dirty="0" smtClean="0">
                <a:solidFill>
                  <a:srgbClr val="FF0000"/>
                </a:solidFill>
              </a:rPr>
              <a:t>«Массаж ушных раковин»; «Добрые точки»;</a:t>
            </a:r>
          </a:p>
          <a:p>
            <a:pPr lvl="0"/>
            <a:r>
              <a:rPr lang="ru-RU" sz="1400" dirty="0" smtClean="0">
                <a:solidFill>
                  <a:srgbClr val="FF0000"/>
                </a:solidFill>
              </a:rPr>
              <a:t>«Качание головой»;«Сова».</a:t>
            </a:r>
          </a:p>
          <a:p>
            <a:r>
              <a:rPr lang="ru-RU" sz="1400" b="1" dirty="0" smtClean="0">
                <a:solidFill>
                  <a:srgbClr val="FF0000"/>
                </a:solidFill>
              </a:rPr>
              <a:t>-Пальчиковая гимнастика.</a:t>
            </a:r>
            <a:endParaRPr lang="ru-RU" sz="1400" dirty="0" smtClean="0">
              <a:solidFill>
                <a:srgbClr val="FF0000"/>
              </a:solidFill>
            </a:endParaRPr>
          </a:p>
          <a:p>
            <a:r>
              <a:rPr lang="ru-RU" sz="1400" b="1" i="1" dirty="0" smtClean="0">
                <a:solidFill>
                  <a:srgbClr val="FF0000"/>
                </a:solidFill>
              </a:rPr>
              <a:t>Комплекс упр. «Расскажем пальчиками сказку» (музыкальное сопровождение) </a:t>
            </a:r>
            <a:endParaRPr lang="ru-RU" sz="1400" dirty="0" smtClean="0">
              <a:solidFill>
                <a:srgbClr val="FF0000"/>
              </a:solidFill>
            </a:endParaRPr>
          </a:p>
          <a:p>
            <a:r>
              <a:rPr lang="ru-RU" sz="1400" dirty="0" smtClean="0">
                <a:solidFill>
                  <a:srgbClr val="FF0000"/>
                </a:solidFill>
              </a:rPr>
              <a:t>упражнения:</a:t>
            </a:r>
          </a:p>
          <a:p>
            <a:pPr lvl="0"/>
            <a:r>
              <a:rPr lang="ru-RU" sz="1400" dirty="0" smtClean="0">
                <a:solidFill>
                  <a:srgbClr val="FF0000"/>
                </a:solidFill>
              </a:rPr>
              <a:t>«Дом»;</a:t>
            </a:r>
          </a:p>
          <a:p>
            <a:pPr lvl="0"/>
            <a:r>
              <a:rPr lang="ru-RU" sz="1400" dirty="0" smtClean="0">
                <a:solidFill>
                  <a:srgbClr val="FF0000"/>
                </a:solidFill>
              </a:rPr>
              <a:t>«Шарик»;</a:t>
            </a:r>
          </a:p>
          <a:p>
            <a:pPr lvl="0"/>
            <a:r>
              <a:rPr lang="ru-RU" sz="1400" dirty="0" smtClean="0">
                <a:solidFill>
                  <a:srgbClr val="FF0000"/>
                </a:solidFill>
              </a:rPr>
              <a:t>«Дерево»;</a:t>
            </a:r>
          </a:p>
          <a:p>
            <a:pPr lvl="0"/>
            <a:r>
              <a:rPr lang="ru-RU" sz="1400" dirty="0" smtClean="0">
                <a:solidFill>
                  <a:srgbClr val="FF0000"/>
                </a:solidFill>
              </a:rPr>
              <a:t>«Птичка»;</a:t>
            </a:r>
          </a:p>
          <a:p>
            <a:pPr lvl="0"/>
            <a:r>
              <a:rPr lang="ru-RU" sz="1400" dirty="0" smtClean="0">
                <a:solidFill>
                  <a:srgbClr val="FF0000"/>
                </a:solidFill>
              </a:rPr>
              <a:t>«Лодочка»;</a:t>
            </a:r>
          </a:p>
          <a:p>
            <a:pPr lvl="0"/>
            <a:r>
              <a:rPr lang="ru-RU" sz="1400" dirty="0" smtClean="0">
                <a:solidFill>
                  <a:srgbClr val="FF0000"/>
                </a:solidFill>
              </a:rPr>
              <a:t>«Девочка в лесу»;</a:t>
            </a:r>
          </a:p>
          <a:p>
            <a:pPr lvl="0"/>
            <a:r>
              <a:rPr lang="ru-RU" sz="1400" dirty="0" smtClean="0">
                <a:solidFill>
                  <a:srgbClr val="FF0000"/>
                </a:solidFill>
              </a:rPr>
              <a:t>«Лезгинка».</a:t>
            </a:r>
          </a:p>
          <a:p>
            <a:r>
              <a:rPr lang="ru-RU" sz="1400" b="1" dirty="0" smtClean="0">
                <a:solidFill>
                  <a:srgbClr val="FF0000"/>
                </a:solidFill>
              </a:rPr>
              <a:t>Коррекционно-развивающее упражнение.        </a:t>
            </a:r>
            <a:r>
              <a:rPr lang="ru-RU" sz="1400" dirty="0" smtClean="0">
                <a:solidFill>
                  <a:srgbClr val="FF0000"/>
                </a:solidFill>
              </a:rPr>
              <a:t>Упражнение </a:t>
            </a:r>
            <a:r>
              <a:rPr lang="ru-RU" sz="1400" b="1" dirty="0" smtClean="0">
                <a:solidFill>
                  <a:srgbClr val="FF0000"/>
                </a:solidFill>
              </a:rPr>
              <a:t>«Где ошибся Буратино?».</a:t>
            </a:r>
            <a:endParaRPr lang="ru-RU" sz="1400" dirty="0" smtClean="0">
              <a:solidFill>
                <a:srgbClr val="FF0000"/>
              </a:solidFill>
            </a:endParaRPr>
          </a:p>
          <a:p>
            <a:r>
              <a:rPr lang="ru-RU" sz="1400" i="1" dirty="0" err="1" smtClean="0">
                <a:solidFill>
                  <a:srgbClr val="FF0000"/>
                </a:solidFill>
              </a:rPr>
              <a:t>Цель</a:t>
            </a:r>
            <a:r>
              <a:rPr lang="ru-RU" sz="1400" dirty="0" err="1" smtClean="0">
                <a:solidFill>
                  <a:srgbClr val="FF0000"/>
                </a:solidFill>
              </a:rPr>
              <a:t>:развитие</a:t>
            </a:r>
            <a:r>
              <a:rPr lang="ru-RU" sz="1400" dirty="0" smtClean="0">
                <a:solidFill>
                  <a:srgbClr val="FF0000"/>
                </a:solidFill>
              </a:rPr>
              <a:t> концентрации внимания, самоконтроля.</a:t>
            </a:r>
          </a:p>
          <a:p>
            <a:r>
              <a:rPr lang="ru-RU" sz="1400" dirty="0" smtClean="0">
                <a:solidFill>
                  <a:srgbClr val="FF0000"/>
                </a:solidFill>
              </a:rPr>
              <a:t>«</a:t>
            </a:r>
            <a:r>
              <a:rPr lang="ru-RU" sz="1400" dirty="0" err="1" smtClean="0">
                <a:solidFill>
                  <a:srgbClr val="FF0000"/>
                </a:solidFill>
              </a:rPr>
              <a:t>Мальвина</a:t>
            </a:r>
            <a:r>
              <a:rPr lang="ru-RU" sz="1400" dirty="0" smtClean="0">
                <a:solidFill>
                  <a:srgbClr val="FF0000"/>
                </a:solidFill>
              </a:rPr>
              <a:t> хотела научить Буратино рисовать красивые узоры. Она нари­совала узор и сказала ему: «Нарисуй точно также». А Буратино все время отвлекался, и </a:t>
            </a:r>
            <a:r>
              <a:rPr lang="ru-RU" sz="1400" dirty="0" err="1" smtClean="0">
                <a:solidFill>
                  <a:srgbClr val="FF0000"/>
                </a:solidFill>
              </a:rPr>
              <a:t>v</a:t>
            </a:r>
            <a:r>
              <a:rPr lang="ru-RU" sz="1400" dirty="0" smtClean="0">
                <a:solidFill>
                  <a:srgbClr val="FF0000"/>
                </a:solidFill>
              </a:rPr>
              <a:t> него получалось то правильно то неправильно. Найдите, дети, где у Буратино ошибки, и помогите ему исправить». Дают детям листы бумаги с заранее заготовленными узорами. Верхний узор-рисунок </a:t>
            </a:r>
            <a:r>
              <a:rPr lang="ru-RU" sz="1400" dirty="0" err="1" smtClean="0">
                <a:solidFill>
                  <a:srgbClr val="FF0000"/>
                </a:solidFill>
              </a:rPr>
              <a:t>Мальвины</a:t>
            </a:r>
            <a:r>
              <a:rPr lang="ru-RU" sz="1400" dirty="0" smtClean="0">
                <a:solidFill>
                  <a:srgbClr val="FF0000"/>
                </a:solidFill>
              </a:rPr>
              <a:t>, а </a:t>
            </a:r>
            <a:r>
              <a:rPr lang="ru-RU" sz="1400" dirty="0" err="1" smtClean="0">
                <a:solidFill>
                  <a:srgbClr val="FF0000"/>
                </a:solidFill>
              </a:rPr>
              <a:t>нижний-Буратино</a:t>
            </a:r>
            <a:r>
              <a:rPr lang="ru-RU" sz="1400" dirty="0" smtClean="0">
                <a:solidFill>
                  <a:srgbClr val="FF0000"/>
                </a:solidFill>
              </a:rPr>
              <a:t>.</a:t>
            </a:r>
          </a:p>
          <a:p>
            <a:r>
              <a:rPr lang="ru-RU" sz="1400" dirty="0" smtClean="0">
                <a:solidFill>
                  <a:srgbClr val="FF0000"/>
                </a:solidFill>
              </a:rPr>
              <a:t>(во время выполнения этого задания обращаем внимание детей на то, что нужно все время сравнивать оба рисунка и там, где будет различие - дорисовать нужный элемент узора).</a:t>
            </a:r>
          </a:p>
          <a:p>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232749"/>
          </a:xfrm>
          <a:prstGeom prst="rect">
            <a:avLst/>
          </a:prstGeom>
          <a:noFill/>
        </p:spPr>
        <p:txBody>
          <a:bodyPr wrap="square" rtlCol="0">
            <a:spAutoFit/>
          </a:bodyPr>
          <a:lstStyle/>
          <a:p>
            <a:pPr algn="ctr"/>
            <a:r>
              <a:rPr lang="ru-RU" sz="1400" b="1" u="sng" dirty="0" smtClean="0">
                <a:solidFill>
                  <a:srgbClr val="FF0000"/>
                </a:solidFill>
              </a:rPr>
              <a:t>Картотека </a:t>
            </a:r>
            <a:r>
              <a:rPr lang="ru-RU" sz="1400" b="1" u="sng" dirty="0" err="1" smtClean="0">
                <a:solidFill>
                  <a:srgbClr val="FF0000"/>
                </a:solidFill>
              </a:rPr>
              <a:t>кинезиологических</a:t>
            </a:r>
            <a:r>
              <a:rPr lang="ru-RU" sz="1400" b="1" u="sng" dirty="0" smtClean="0">
                <a:solidFill>
                  <a:srgbClr val="FF0000"/>
                </a:solidFill>
              </a:rPr>
              <a:t> упражнений</a:t>
            </a:r>
            <a:endParaRPr lang="ru-RU" sz="1400" dirty="0" smtClean="0">
              <a:solidFill>
                <a:srgbClr val="FF0000"/>
              </a:solidFill>
            </a:endParaRPr>
          </a:p>
          <a:p>
            <a:r>
              <a:rPr lang="ru-RU" sz="1400" dirty="0" smtClean="0">
                <a:solidFill>
                  <a:srgbClr val="FF0000"/>
                </a:solidFill>
              </a:rPr>
              <a:t> </a:t>
            </a:r>
          </a:p>
          <a:p>
            <a:r>
              <a:rPr lang="ru-RU" sz="1400" dirty="0" smtClean="0">
                <a:solidFill>
                  <a:srgbClr val="FF0000"/>
                </a:solidFill>
              </a:rPr>
              <a:t>Составлена по методическим разработкам А. Л. Сиротюк «Коррекция развития интеллекта дошкольников» и рассчитана на работу с детьми старшего дошкольного возраста (но возможно использование отдельных упражнений и в более младшем возрасте, а также всей картотеки для детей младшего школьного возраста). Картотека представляет собой карточки с комплексами. </a:t>
            </a:r>
          </a:p>
          <a:p>
            <a:r>
              <a:rPr lang="ru-RU" sz="1400" b="1" dirty="0" smtClean="0">
                <a:solidFill>
                  <a:srgbClr val="FF0000"/>
                </a:solidFill>
              </a:rPr>
              <a:t>1. Колечко. </a:t>
            </a:r>
            <a:r>
              <a:rPr lang="ru-RU" sz="1400" dirty="0" smtClean="0">
                <a:solidFill>
                  <a:srgbClr val="FF0000"/>
                </a:solidFill>
              </a:rPr>
              <a:t>Поочередно и как можно быстрее перебирайте пальцы рук, соединяя в кольцо с большим пальцем последовательно указательный, средний и т.д. Проба выполняется в прямом и обратном (от мизинца к указательному пальцу) порядке. В начале упражнение выполняется каждой рукой отдельно, затем сразу двумя руками.</a:t>
            </a:r>
          </a:p>
          <a:p>
            <a:r>
              <a:rPr lang="ru-RU" sz="1400" b="1" dirty="0" smtClean="0">
                <a:solidFill>
                  <a:srgbClr val="FF0000"/>
                </a:solidFill>
              </a:rPr>
              <a:t>2. Кулак - ребро - ладонь</a:t>
            </a:r>
            <a:r>
              <a:rPr lang="ru-RU" sz="1400" dirty="0" smtClean="0">
                <a:solidFill>
                  <a:srgbClr val="FF0000"/>
                </a:solidFill>
              </a:rPr>
              <a:t>. Три положения руки на плоскости стола, последовательно сменяют друг друга. Ладонь на плоскости, сжатая в кулак ладонь, ладонь ребром на плоскости стола, распрямленная ладонь на плоскости стола. Выполняется сначала правой рукой, потом - левой, затем - двумя руками вместе по 8-10 раз. Можно давать себе команды (кулак - ребро - ладонь).</a:t>
            </a:r>
          </a:p>
          <a:p>
            <a:r>
              <a:rPr lang="ru-RU" sz="1400" b="1" dirty="0" smtClean="0">
                <a:solidFill>
                  <a:srgbClr val="FF0000"/>
                </a:solidFill>
              </a:rPr>
              <a:t>3. Лезгинка.</a:t>
            </a:r>
            <a:r>
              <a:rPr lang="ru-RU" sz="1400" dirty="0" smtClean="0">
                <a:solidFill>
                  <a:srgbClr val="FF0000"/>
                </a:solidFill>
              </a:rPr>
              <a:t> Левую руку сложите в кулак, большой палец отставьте в сторону, кулак разверните пальцами к себе. Правой рукой прямой ладонью в горизонтальном положении прикоснитесь к мизинцу левой. После этого одновременно смените положение правой и левой рук. Повторить 6-8 раз. </a:t>
            </a:r>
          </a:p>
          <a:p>
            <a:r>
              <a:rPr lang="ru-RU" sz="1400" b="1" dirty="0" smtClean="0">
                <a:solidFill>
                  <a:srgbClr val="FF0000"/>
                </a:solidFill>
              </a:rPr>
              <a:t>4. Змейка.</a:t>
            </a:r>
            <a:r>
              <a:rPr lang="ru-RU" sz="1400" dirty="0" smtClean="0">
                <a:solidFill>
                  <a:srgbClr val="FF0000"/>
                </a:solidFill>
              </a:rPr>
              <a:t> Скрестите руки ладонями друг к другу, сцепите пальцы в замок, выверните руки к себе. Двигайте пальцем, который укажет ведущий. Палец должен двигаться точно и четко. Прикасаться к пальцу нельзя. Последовательно в упражнении должны участвовать все пальцы обеих рук.</a:t>
            </a:r>
          </a:p>
          <a:p>
            <a:r>
              <a:rPr lang="ru-RU" sz="1400" b="1" dirty="0" smtClean="0">
                <a:solidFill>
                  <a:srgbClr val="FF0000"/>
                </a:solidFill>
              </a:rPr>
              <a:t>5. Ухо - нос.</a:t>
            </a:r>
            <a:r>
              <a:rPr lang="ru-RU" sz="1400" dirty="0" smtClean="0">
                <a:solidFill>
                  <a:srgbClr val="FF0000"/>
                </a:solidFill>
              </a:rPr>
              <a:t> Левой рукой возьмитесь за кончик носа, а правой рукой - за противоположное ухо. Одновременно отпустите ухо и нос, хлопните в ладоши, поменяйте положение рук «с точностью наоборот».</a:t>
            </a:r>
          </a:p>
          <a:p>
            <a:r>
              <a:rPr lang="ru-RU" sz="1400" b="1" dirty="0" smtClean="0">
                <a:solidFill>
                  <a:srgbClr val="FF0000"/>
                </a:solidFill>
              </a:rPr>
              <a:t>6</a:t>
            </a:r>
            <a:r>
              <a:rPr lang="ru-RU" sz="1400" dirty="0" smtClean="0">
                <a:solidFill>
                  <a:srgbClr val="FF0000"/>
                </a:solidFill>
              </a:rPr>
              <a:t>. Расправьте пальцы левой руки, слегка нажав точку концентрации внимания, расположенную в середине ладони, большим пальцем правой руки. Повторите это 5 раз. При нажатии сделайте выдох, а при ослаблении вдох. Потом сделайте то же самое для правой руки. </a:t>
            </a:r>
            <a:br>
              <a:rPr lang="ru-RU" sz="1400" dirty="0" smtClean="0">
                <a:solidFill>
                  <a:srgbClr val="FF0000"/>
                </a:solidFill>
              </a:rPr>
            </a:br>
            <a:endParaRPr lang="ru-RU" sz="1400" dirty="0" smtClean="0">
              <a:solidFill>
                <a:srgbClr val="FF0000"/>
              </a:solidFill>
            </a:endParaRPr>
          </a:p>
          <a:p>
            <a:pPr algn="ctr"/>
            <a:r>
              <a:rPr lang="ru-RU" sz="1400" dirty="0" smtClean="0">
                <a:solidFill>
                  <a:srgbClr val="FF0000"/>
                </a:solidFill>
              </a:rPr>
              <a:t>Эти упражнения помогают в более быстром восстановлении  здоровья. Борьба с болезнью на физическом уровне - это движение.</a:t>
            </a:r>
          </a:p>
          <a:p>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endParaRPr lang="ru-RU"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355860"/>
          </a:xfrm>
          <a:prstGeom prst="rect">
            <a:avLst/>
          </a:prstGeom>
          <a:noFill/>
        </p:spPr>
        <p:txBody>
          <a:bodyPr wrap="square" rtlCol="0">
            <a:spAutoFit/>
          </a:bodyPr>
          <a:lstStyle/>
          <a:p>
            <a:r>
              <a:rPr lang="ru-RU" sz="1400" b="1" dirty="0" smtClean="0">
                <a:solidFill>
                  <a:schemeClr val="bg1"/>
                </a:solidFill>
              </a:rPr>
              <a:t>                          </a:t>
            </a:r>
            <a:r>
              <a:rPr lang="ru-RU" sz="1400" b="1" dirty="0" smtClean="0">
                <a:solidFill>
                  <a:srgbClr val="FF0000"/>
                </a:solidFill>
              </a:rPr>
              <a:t>                      Комплекс упражнений, пальчиковых гимнастик с элементами </a:t>
            </a:r>
            <a:r>
              <a:rPr lang="ru-RU" sz="1400" b="1" dirty="0" err="1" smtClean="0">
                <a:solidFill>
                  <a:srgbClr val="FF0000"/>
                </a:solidFill>
              </a:rPr>
              <a:t>кинезиологии</a:t>
            </a:r>
            <a:r>
              <a:rPr lang="ru-RU" sz="1400" b="1" dirty="0" smtClean="0">
                <a:solidFill>
                  <a:srgbClr val="FF0000"/>
                </a:solidFill>
              </a:rPr>
              <a:t>.</a:t>
            </a:r>
            <a:r>
              <a:rPr lang="ru-RU" sz="1400" dirty="0" smtClean="0">
                <a:solidFill>
                  <a:srgbClr val="FF0000"/>
                </a:solidFill>
              </a:rPr>
              <a:t/>
            </a:r>
            <a:br>
              <a:rPr lang="ru-RU" sz="1400" dirty="0" smtClean="0">
                <a:solidFill>
                  <a:srgbClr val="FF0000"/>
                </a:solidFill>
              </a:rPr>
            </a:br>
            <a:r>
              <a:rPr lang="ru-RU" sz="1400" b="1" dirty="0" smtClean="0">
                <a:solidFill>
                  <a:srgbClr val="FF0000"/>
                </a:solidFill>
              </a:rPr>
              <a:t>Упражнение для развития памяти               </a:t>
            </a:r>
            <a:r>
              <a:rPr lang="ru-RU" sz="1400" dirty="0" smtClean="0">
                <a:solidFill>
                  <a:srgbClr val="FF0000"/>
                </a:solidFill>
              </a:rPr>
              <a:t>Открывайся, третий глаз,</a:t>
            </a:r>
            <a:br>
              <a:rPr lang="ru-RU" sz="1400" dirty="0" smtClean="0">
                <a:solidFill>
                  <a:srgbClr val="FF0000"/>
                </a:solidFill>
              </a:rPr>
            </a:br>
            <a:r>
              <a:rPr lang="ru-RU" sz="1400" dirty="0" smtClean="0">
                <a:solidFill>
                  <a:srgbClr val="FF0000"/>
                </a:solidFill>
              </a:rPr>
              <a:t>                                                                                Научи скорее нас</a:t>
            </a:r>
            <a:r>
              <a:rPr lang="ru-RU" sz="1400" i="1" dirty="0" smtClean="0">
                <a:solidFill>
                  <a:srgbClr val="FF0000"/>
                </a:solidFill>
              </a:rPr>
              <a:t>.     (массажируем точку на переносице)</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                                                                                Лучше станет наша память.</a:t>
            </a:r>
            <a:br>
              <a:rPr lang="ru-RU" sz="1400" dirty="0" smtClean="0">
                <a:solidFill>
                  <a:srgbClr val="FF0000"/>
                </a:solidFill>
              </a:rPr>
            </a:br>
            <a:r>
              <a:rPr lang="ru-RU" sz="1400" dirty="0" smtClean="0">
                <a:solidFill>
                  <a:srgbClr val="FF0000"/>
                </a:solidFill>
              </a:rPr>
              <a:t>                                                                                Вы проверьте это сами.     </a:t>
            </a:r>
            <a:r>
              <a:rPr lang="ru-RU" sz="1400" i="1" dirty="0" smtClean="0">
                <a:solidFill>
                  <a:srgbClr val="FF0000"/>
                </a:solidFill>
              </a:rPr>
              <a:t>(массажируем точки на висках)</a:t>
            </a:r>
            <a:endParaRPr lang="ru-RU" sz="1400" dirty="0" smtClean="0">
              <a:solidFill>
                <a:srgbClr val="FF0000"/>
              </a:solidFill>
            </a:endParaRPr>
          </a:p>
          <a:p>
            <a:r>
              <a:rPr lang="ru-RU" sz="1400" dirty="0" smtClean="0">
                <a:solidFill>
                  <a:srgbClr val="FF0000"/>
                </a:solidFill>
              </a:rPr>
              <a:t>                                                                                Предлагается несколько слов или цифр, дети повторяют. </a:t>
            </a:r>
            <a:br>
              <a:rPr lang="ru-RU" sz="1400" dirty="0" smtClean="0">
                <a:solidFill>
                  <a:srgbClr val="FF0000"/>
                </a:solidFill>
              </a:rPr>
            </a:br>
            <a:r>
              <a:rPr lang="ru-RU" sz="1400" b="1" dirty="0" smtClean="0">
                <a:solidFill>
                  <a:srgbClr val="FF0000"/>
                </a:solidFill>
              </a:rPr>
              <a:t>Пальчиковая гимнастика:     </a:t>
            </a:r>
            <a:r>
              <a:rPr lang="ru-RU" sz="1400" dirty="0" smtClean="0">
                <a:solidFill>
                  <a:srgbClr val="FF0000"/>
                </a:solidFill>
              </a:rPr>
              <a:t>Если пальчики грустят – Доброты они хотят</a:t>
            </a:r>
            <a:r>
              <a:rPr lang="ru-RU" sz="1400" i="1" dirty="0" smtClean="0">
                <a:solidFill>
                  <a:srgbClr val="FF0000"/>
                </a:solidFill>
              </a:rPr>
              <a:t>.    (пальцы плотно прижимаем к ладони)</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Если пальчики заплачут –  Их обидел кто-то значит.    </a:t>
            </a:r>
            <a:r>
              <a:rPr lang="ru-RU" sz="1400" i="1" dirty="0" smtClean="0">
                <a:solidFill>
                  <a:srgbClr val="FF0000"/>
                </a:solidFill>
              </a:rPr>
              <a:t>(трясем кистями)</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Наши пальцы пожалеем –  Добротой своей согреем</a:t>
            </a:r>
            <a:r>
              <a:rPr lang="ru-RU" sz="1400" i="1" dirty="0" smtClean="0">
                <a:solidFill>
                  <a:srgbClr val="FF0000"/>
                </a:solidFill>
              </a:rPr>
              <a:t>.    («моем» руки, дышим на них)</a:t>
            </a:r>
            <a:endParaRPr lang="ru-RU" sz="1400" dirty="0" smtClean="0">
              <a:solidFill>
                <a:srgbClr val="FF0000"/>
              </a:solidFill>
            </a:endParaRPr>
          </a:p>
          <a:p>
            <a:r>
              <a:rPr lang="ru-RU" sz="1400" dirty="0" smtClean="0">
                <a:solidFill>
                  <a:srgbClr val="FF0000"/>
                </a:solidFill>
              </a:rPr>
              <a:t>К себе ладошки мы прижмем,    </a:t>
            </a:r>
            <a:r>
              <a:rPr lang="ru-RU" sz="1400" i="1" dirty="0" smtClean="0">
                <a:solidFill>
                  <a:srgbClr val="FF0000"/>
                </a:solidFill>
              </a:rPr>
              <a:t>(поочередно, 1 вверху, 1 внизу.)</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Гладить ласково начнем.    </a:t>
            </a:r>
            <a:r>
              <a:rPr lang="ru-RU" sz="1400" i="1" dirty="0" smtClean="0">
                <a:solidFill>
                  <a:srgbClr val="FF0000"/>
                </a:solidFill>
              </a:rPr>
              <a:t>(гладим ладонь другой ладонью)</a:t>
            </a:r>
            <a:br>
              <a:rPr lang="ru-RU" sz="1400" i="1" dirty="0" smtClean="0">
                <a:solidFill>
                  <a:srgbClr val="FF0000"/>
                </a:solidFill>
              </a:rPr>
            </a:br>
            <a:r>
              <a:rPr lang="ru-RU" sz="1400" dirty="0" smtClean="0">
                <a:solidFill>
                  <a:srgbClr val="FF0000"/>
                </a:solidFill>
              </a:rPr>
              <a:t>Пусть обнимутся ладошки, поиграют пусть немножко.    (</a:t>
            </a:r>
            <a:r>
              <a:rPr lang="ru-RU" sz="1400" i="1" dirty="0" smtClean="0">
                <a:solidFill>
                  <a:srgbClr val="FF0000"/>
                </a:solidFill>
              </a:rPr>
              <a:t>скрестить пальцы, ладони прижать)</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пальцы двух рук быстро легко стучат каждый пальчик нужно взять</a:t>
            </a:r>
            <a:br>
              <a:rPr lang="ru-RU" sz="1400" dirty="0" smtClean="0">
                <a:solidFill>
                  <a:srgbClr val="FF0000"/>
                </a:solidFill>
              </a:rPr>
            </a:br>
            <a:r>
              <a:rPr lang="ru-RU" sz="1400" dirty="0" smtClean="0">
                <a:solidFill>
                  <a:srgbClr val="FF0000"/>
                </a:solidFill>
              </a:rPr>
              <a:t>И покрепче обнимать.   (</a:t>
            </a:r>
            <a:r>
              <a:rPr lang="ru-RU" sz="1400" i="1" dirty="0" smtClean="0">
                <a:solidFill>
                  <a:srgbClr val="FF0000"/>
                </a:solidFill>
              </a:rPr>
              <a:t>каждый палец зажимаем в кулачке)</a:t>
            </a:r>
            <a:r>
              <a:rPr lang="ru-RU" sz="1400" dirty="0" smtClean="0">
                <a:solidFill>
                  <a:srgbClr val="FF0000"/>
                </a:solidFill>
              </a:rPr>
              <a:t/>
            </a:r>
            <a:br>
              <a:rPr lang="ru-RU" sz="1400" dirty="0" smtClean="0">
                <a:solidFill>
                  <a:srgbClr val="FF0000"/>
                </a:solidFill>
              </a:rPr>
            </a:br>
            <a:r>
              <a:rPr lang="ru-RU" sz="1400" b="1" dirty="0" smtClean="0">
                <a:solidFill>
                  <a:srgbClr val="FF0000"/>
                </a:solidFill>
              </a:rPr>
              <a:t>Точечный массаж: </a:t>
            </a:r>
            <a:r>
              <a:rPr lang="ru-RU" sz="1400" dirty="0" smtClean="0">
                <a:solidFill>
                  <a:srgbClr val="FF0000"/>
                </a:solidFill>
              </a:rPr>
              <a:t>На полянке стоит дом. В этом доме умный гном.     </a:t>
            </a:r>
            <a:r>
              <a:rPr lang="ru-RU" sz="1400" i="1" dirty="0" smtClean="0">
                <a:solidFill>
                  <a:srgbClr val="FF0000"/>
                </a:solidFill>
              </a:rPr>
              <a:t>(массажируем точку между бровей)</a:t>
            </a:r>
            <a:r>
              <a:rPr lang="ru-RU" sz="1400" dirty="0" smtClean="0">
                <a:solidFill>
                  <a:srgbClr val="FF0000"/>
                </a:solidFill>
              </a:rPr>
              <a:t/>
            </a:r>
            <a:br>
              <a:rPr lang="ru-RU" sz="1400" dirty="0" smtClean="0">
                <a:solidFill>
                  <a:srgbClr val="FF0000"/>
                </a:solidFill>
              </a:rPr>
            </a:br>
            <a:r>
              <a:rPr lang="ru-RU" sz="1400" dirty="0" smtClean="0">
                <a:solidFill>
                  <a:srgbClr val="FF0000"/>
                </a:solidFill>
              </a:rPr>
              <a:t>Он в окошечки глядит, что увидит — говорит</a:t>
            </a:r>
            <a:r>
              <a:rPr lang="ru-RU" sz="1400" i="1" dirty="0" smtClean="0">
                <a:solidFill>
                  <a:srgbClr val="FF0000"/>
                </a:solidFill>
              </a:rPr>
              <a:t>.     (массажируем точки на висках)</a:t>
            </a:r>
            <a:r>
              <a:rPr lang="ru-RU" sz="1400" dirty="0" smtClean="0">
                <a:solidFill>
                  <a:srgbClr val="FF0000"/>
                </a:solidFill>
              </a:rPr>
              <a:t/>
            </a:r>
            <a:br>
              <a:rPr lang="ru-RU" sz="1400" dirty="0" smtClean="0">
                <a:solidFill>
                  <a:srgbClr val="FF0000"/>
                </a:solidFill>
              </a:rPr>
            </a:br>
            <a:r>
              <a:rPr lang="ru-RU" sz="1400" b="1" dirty="0" smtClean="0">
                <a:solidFill>
                  <a:srgbClr val="FF0000"/>
                </a:solidFill>
              </a:rPr>
              <a:t>Упражнение перед </a:t>
            </a:r>
            <a:r>
              <a:rPr lang="ru-RU" sz="1400" b="1" dirty="0" err="1" smtClean="0">
                <a:solidFill>
                  <a:srgbClr val="FF0000"/>
                </a:solidFill>
              </a:rPr>
              <a:t>психомышечным</a:t>
            </a:r>
            <a:r>
              <a:rPr lang="ru-RU" sz="1400" b="1" dirty="0" smtClean="0">
                <a:solidFill>
                  <a:srgbClr val="FF0000"/>
                </a:solidFill>
              </a:rPr>
              <a:t> расслаблением:  </a:t>
            </a:r>
            <a:r>
              <a:rPr lang="ru-RU" sz="1400" dirty="0" smtClean="0">
                <a:solidFill>
                  <a:srgbClr val="FF0000"/>
                </a:solidFill>
              </a:rPr>
              <a:t>Уже круг, шире круг. Видим руки .Нету рук.</a:t>
            </a:r>
            <a:br>
              <a:rPr lang="ru-RU" sz="1400" dirty="0" smtClean="0">
                <a:solidFill>
                  <a:srgbClr val="FF0000"/>
                </a:solidFill>
              </a:rPr>
            </a:br>
            <a:r>
              <a:rPr lang="ru-RU" sz="1400" dirty="0" smtClean="0">
                <a:solidFill>
                  <a:srgbClr val="FF0000"/>
                </a:solidFill>
              </a:rPr>
              <a:t>Упражненье начинаем, руки выше поднимаем. Кулачки зажали. Тихо посчитали:1, 2, 3, 4, 5. Ручки могут отдыхать.</a:t>
            </a:r>
            <a:br>
              <a:rPr lang="ru-RU" sz="1400" dirty="0" smtClean="0">
                <a:solidFill>
                  <a:srgbClr val="FF0000"/>
                </a:solidFill>
              </a:rPr>
            </a:br>
            <a:r>
              <a:rPr lang="ru-RU" sz="1400" dirty="0" smtClean="0">
                <a:solidFill>
                  <a:srgbClr val="FF0000"/>
                </a:solidFill>
              </a:rPr>
              <a:t>Улыбнулись, рассердились, Очень сильно удивились.</a:t>
            </a:r>
            <a:br>
              <a:rPr lang="ru-RU" sz="1400" dirty="0" smtClean="0">
                <a:solidFill>
                  <a:srgbClr val="FF0000"/>
                </a:solidFill>
              </a:rPr>
            </a:br>
            <a:r>
              <a:rPr lang="ru-RU" sz="1400" dirty="0" smtClean="0">
                <a:solidFill>
                  <a:srgbClr val="FF0000"/>
                </a:solidFill>
              </a:rPr>
              <a:t>Оказались за рулем —Мы машину вдаль ведем. Крепко руль держали. Ехали — устали. </a:t>
            </a:r>
          </a:p>
          <a:p>
            <a:r>
              <a:rPr lang="ru-RU" sz="1400" dirty="0" smtClean="0">
                <a:solidFill>
                  <a:srgbClr val="FF0000"/>
                </a:solidFill>
              </a:rPr>
              <a:t>Улыбнулись, рассердились, Очень сильно удивились. На корабль мы попали, Волны сильно нас качали.</a:t>
            </a:r>
            <a:br>
              <a:rPr lang="ru-RU" sz="1400" dirty="0" smtClean="0">
                <a:solidFill>
                  <a:srgbClr val="FF0000"/>
                </a:solidFill>
              </a:rPr>
            </a:br>
            <a:r>
              <a:rPr lang="ru-RU" sz="1400" dirty="0" smtClean="0">
                <a:solidFill>
                  <a:srgbClr val="FF0000"/>
                </a:solidFill>
              </a:rPr>
              <a:t>Чтоб случайно не упасть, Ноги нужно напрягать.1, 2, 3, 4, 5. Ноги могут отдыхать.</a:t>
            </a:r>
            <a:br>
              <a:rPr lang="ru-RU" sz="1400" dirty="0" smtClean="0">
                <a:solidFill>
                  <a:srgbClr val="FF0000"/>
                </a:solidFill>
              </a:rPr>
            </a:br>
            <a:r>
              <a:rPr lang="ru-RU" sz="1400" dirty="0" smtClean="0">
                <a:solidFill>
                  <a:srgbClr val="FF0000"/>
                </a:solidFill>
              </a:rPr>
              <a:t>Улыбнулись, рассердились, Очень сильно удивились.</a:t>
            </a:r>
            <a:br>
              <a:rPr lang="ru-RU" sz="1400" dirty="0" smtClean="0">
                <a:solidFill>
                  <a:srgbClr val="FF0000"/>
                </a:solidFill>
              </a:rPr>
            </a:br>
            <a:r>
              <a:rPr lang="ru-RU" sz="1400" dirty="0" smtClean="0">
                <a:solidFill>
                  <a:srgbClr val="FF0000"/>
                </a:solidFill>
              </a:rPr>
              <a:t>Вот мы на велосипеде Едем, едем, едем, едем. Все проехали дороги, </a:t>
            </a:r>
          </a:p>
          <a:p>
            <a:r>
              <a:rPr lang="ru-RU" sz="1400" dirty="0" smtClean="0">
                <a:solidFill>
                  <a:srgbClr val="FF0000"/>
                </a:solidFill>
              </a:rPr>
              <a:t>Отдыхают наши ноги. Улыбнулись, рассердились, Очень сильно удивились.</a:t>
            </a:r>
            <a:br>
              <a:rPr lang="ru-RU" sz="1400" dirty="0" smtClean="0">
                <a:solidFill>
                  <a:srgbClr val="FF0000"/>
                </a:solidFill>
              </a:rPr>
            </a:br>
            <a:r>
              <a:rPr lang="ru-RU" sz="1400" dirty="0" smtClean="0">
                <a:solidFill>
                  <a:srgbClr val="FF0000"/>
                </a:solidFill>
              </a:rPr>
              <a:t>Набежала черная туча —Мы глаза зажмурим лучше.</a:t>
            </a:r>
          </a:p>
          <a:p>
            <a:r>
              <a:rPr lang="ru-RU" sz="1400" dirty="0" smtClean="0">
                <a:solidFill>
                  <a:srgbClr val="FF0000"/>
                </a:solidFill>
              </a:rPr>
              <a:t>Все лицо мы напрягаем, Теперь спокойно отдыхаем.</a:t>
            </a:r>
            <a:br>
              <a:rPr lang="ru-RU" sz="1400" dirty="0" smtClean="0">
                <a:solidFill>
                  <a:srgbClr val="FF0000"/>
                </a:solidFill>
              </a:rPr>
            </a:br>
            <a:r>
              <a:rPr lang="ru-RU" sz="1400" dirty="0" smtClean="0">
                <a:solidFill>
                  <a:srgbClr val="FF0000"/>
                </a:solidFill>
              </a:rPr>
              <a:t>Улыбнулись, рассердились, Очень сильно удивились.</a:t>
            </a:r>
            <a:br>
              <a:rPr lang="ru-RU" sz="1400" dirty="0" smtClean="0">
                <a:solidFill>
                  <a:srgbClr val="FF0000"/>
                </a:solidFill>
              </a:rPr>
            </a:br>
            <a:r>
              <a:rPr lang="ru-RU" sz="1400" dirty="0" smtClean="0">
                <a:solidFill>
                  <a:srgbClr val="FF0000"/>
                </a:solidFill>
              </a:rPr>
              <a:t>Дождь пошел и сильный ветер —Задрожали наши дети. Все наше тело в напряженье,</a:t>
            </a:r>
            <a:br>
              <a:rPr lang="ru-RU" sz="1400" dirty="0" smtClean="0">
                <a:solidFill>
                  <a:srgbClr val="FF0000"/>
                </a:solidFill>
              </a:rPr>
            </a:br>
            <a:r>
              <a:rPr lang="ru-RU" sz="1400" dirty="0" smtClean="0">
                <a:solidFill>
                  <a:srgbClr val="FF0000"/>
                </a:solidFill>
              </a:rPr>
              <a:t>Очень трудно без движенья.1, 2, 3, 4, 5. Теперь мы можем отдыхать.</a:t>
            </a:r>
            <a:br>
              <a:rPr lang="ru-RU" sz="1400" dirty="0" smtClean="0">
                <a:solidFill>
                  <a:srgbClr val="FF0000"/>
                </a:solidFill>
              </a:rPr>
            </a:br>
            <a:r>
              <a:rPr lang="ru-RU" sz="1400" dirty="0" smtClean="0">
                <a:solidFill>
                  <a:srgbClr val="FF0000"/>
                </a:solidFill>
              </a:rPr>
              <a:t>Всем, конечно, очень нравится, лечь, глаза закрыть, расслабиться.</a:t>
            </a:r>
            <a:r>
              <a:rPr lang="ru-RU" sz="1200" dirty="0" smtClean="0"/>
              <a:t/>
            </a:r>
            <a:br>
              <a:rPr lang="ru-RU" sz="1200" dirty="0" smtClean="0"/>
            </a:br>
            <a:r>
              <a:rPr lang="ru-RU" sz="1200" dirty="0" smtClean="0"/>
              <a:t/>
            </a:r>
            <a:br>
              <a:rPr lang="ru-RU" sz="1200" dirty="0" smtClean="0"/>
            </a:br>
            <a:endParaRPr lang="ru-RU" sz="12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4580</TotalTime>
  <Words>1799</Words>
  <Application>Microsoft Office PowerPoint</Application>
  <PresentationFormat>Экран (4:3)</PresentationFormat>
  <Paragraphs>146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ПОЗНАВАТЕЛЬНЫХ ПРОЦЕССОВ    У ДОШКОЛЬНИКОВ</dc:title>
  <dc:creator>Пользователь Windows</dc:creator>
  <cp:lastModifiedBy>Пользователь</cp:lastModifiedBy>
  <cp:revision>134</cp:revision>
  <dcterms:created xsi:type="dcterms:W3CDTF">2011-02-09T20:46:05Z</dcterms:created>
  <dcterms:modified xsi:type="dcterms:W3CDTF">2015-04-28T10:33:21Z</dcterms:modified>
</cp:coreProperties>
</file>