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7" r:id="rId7"/>
    <p:sldId id="266" r:id="rId8"/>
    <p:sldId id="265" r:id="rId9"/>
    <p:sldId id="270" r:id="rId10"/>
    <p:sldId id="264" r:id="rId11"/>
    <p:sldId id="269" r:id="rId12"/>
    <p:sldId id="263" r:id="rId13"/>
    <p:sldId id="262" r:id="rId14"/>
    <p:sldId id="258" r:id="rId15"/>
    <p:sldId id="29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4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51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8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7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2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28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3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2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C737-DF85-42BF-AD4E-59EAF8C5204F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36D0-4A5F-4144-BD0F-1655650A2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2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1340768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связной речи и её значение для развития ребёнка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Составили: Аминова А.Н., Хакимова С.С.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63688" y="476672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две формы речи отличаются и мотивами: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3887924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alt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Монологическая речь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Стимулируется внутренними мотивами, и её содержание выбирает сам говорящий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849866" y="1772816"/>
            <a:ext cx="40386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</a:pPr>
            <a:r>
              <a:rPr lang="ru-RU" altLang="ru-RU" b="1" i="1" kern="0" dirty="0" smtClean="0">
                <a:latin typeface="Times New Roman" pitchFamily="18" charset="0"/>
              </a:rPr>
              <a:t>Диалогическая речь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altLang="ru-RU" kern="0" dirty="0" smtClean="0">
                <a:latin typeface="Times New Roman" pitchFamily="18" charset="0"/>
              </a:rPr>
              <a:t>Стимулируется не только внутренними, но и внешними мотивами (ситуация, в которой происходит диалог, реплики собеседника)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941168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монологическая речь 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более сложным, производным, более организованным видом речи и поэтому требует специального речевого воспитания</a:t>
            </a:r>
            <a:endParaRPr lang="ru-RU" altLang="ru-RU"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659285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sz="3200" b="1" dirty="0" smtClean="0">
                <a:effectLst/>
                <a:latin typeface="Times New Roman"/>
                <a:ea typeface="Times New Roman"/>
              </a:rPr>
              <a:t>Ситуативная речь 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связана с контекстной наглядной ситуацией и не отражает полностью содержание мысли в речевых формах. </a:t>
            </a:r>
          </a:p>
          <a:p>
            <a:pPr lvl="0" indent="457200"/>
            <a:r>
              <a:rPr lang="ru-RU" sz="3200" dirty="0" smtClean="0">
                <a:effectLst/>
                <a:latin typeface="Times New Roman"/>
                <a:ea typeface="Times New Roman"/>
              </a:rPr>
              <a:t>В </a:t>
            </a:r>
            <a:r>
              <a:rPr lang="ru-RU" sz="3200" b="1" dirty="0" smtClean="0">
                <a:effectLst/>
                <a:latin typeface="Times New Roman"/>
                <a:ea typeface="Times New Roman"/>
              </a:rPr>
              <a:t>контекстной речи 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в отличие от ситуативной речи её содержание понятно из самого контекста.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41277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в связи с обсуждением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сущности связной речи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уяснение понятия «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Дети дошкольного возраста овладевают прежде всего разговорным стилем речи, который характерен, главным образом, для диалогической речи. Монологическая речь разговорного стиля встречается редко, она ближе 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-литературному стилю.</a:t>
            </a: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772816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Связная речь выполняет важнейшие </a:t>
            </a:r>
            <a:r>
              <a:rPr lang="ru-RU" sz="3200" i="1" dirty="0">
                <a:solidFill>
                  <a:srgbClr val="2A2723"/>
                </a:solidFill>
                <a:latin typeface="Times New Roman"/>
                <a:ea typeface="Times New Roman"/>
              </a:rPr>
              <a:t>социальные функции</a:t>
            </a: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: помогает ребенку устанавливать связи с окружающими людьми, определяет и регулирует нормы поведения в обществе, что является решающим условием для развития его личности.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1412776"/>
            <a:ext cx="80648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hangingPunct="0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Приёмы работы по формированию связной речи.</a:t>
            </a:r>
            <a:endParaRPr lang="ru-RU" sz="2000" dirty="0">
              <a:latin typeface="Times New Roman"/>
              <a:ea typeface="Times New Roman"/>
            </a:endParaRPr>
          </a:p>
          <a:p>
            <a:pPr algn="just" fontAlgn="base" hangingPunct="0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algn="just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1. </a:t>
            </a:r>
            <a:r>
              <a:rPr lang="ru-RU" sz="2400" i="1" dirty="0">
                <a:latin typeface="Times New Roman"/>
                <a:ea typeface="Times New Roman"/>
              </a:rPr>
              <a:t>Беседа с </a:t>
            </a:r>
            <a:r>
              <a:rPr lang="ru-RU" sz="2400" i="1" dirty="0" smtClean="0">
                <a:latin typeface="Times New Roman"/>
                <a:ea typeface="Times New Roman"/>
              </a:rPr>
              <a:t>ребёнком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algn="just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2. </a:t>
            </a:r>
            <a:r>
              <a:rPr lang="ru-RU" sz="2400" i="1" dirty="0">
                <a:latin typeface="Times New Roman"/>
                <a:ea typeface="Times New Roman"/>
              </a:rPr>
              <a:t>Чтение рассказов или сказок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algn="just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3. </a:t>
            </a:r>
            <a:r>
              <a:rPr lang="ru-RU" sz="2400" i="1" dirty="0">
                <a:latin typeface="Times New Roman"/>
                <a:ea typeface="Times New Roman"/>
              </a:rPr>
              <a:t>Беседа (диалог).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algn="just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4. </a:t>
            </a:r>
            <a:r>
              <a:rPr lang="ru-RU" sz="2400" i="1" dirty="0">
                <a:latin typeface="Times New Roman"/>
                <a:ea typeface="Times New Roman"/>
              </a:rPr>
              <a:t>Составление описательного рассказа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5. </a:t>
            </a:r>
            <a:r>
              <a:rPr lang="ru-RU" sz="2400" i="1" dirty="0">
                <a:latin typeface="Times New Roman"/>
                <a:ea typeface="Times New Roman"/>
              </a:rPr>
              <a:t>Составление рассказа по серии сюжетных картинок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6. </a:t>
            </a:r>
            <a:r>
              <a:rPr lang="ru-RU" sz="2400" i="1" dirty="0">
                <a:latin typeface="Times New Roman"/>
                <a:ea typeface="Times New Roman"/>
              </a:rPr>
              <a:t>Составление рассказа по сюжетной картине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algn="just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7. </a:t>
            </a:r>
            <a:r>
              <a:rPr lang="ru-RU" sz="2400" i="1" dirty="0">
                <a:latin typeface="Times New Roman"/>
                <a:ea typeface="Times New Roman"/>
              </a:rPr>
              <a:t>Пересказ.</a:t>
            </a:r>
            <a:endParaRPr lang="ru-RU" sz="2000" dirty="0">
              <a:latin typeface="Times New Roman"/>
              <a:ea typeface="Times New Roman"/>
            </a:endParaRPr>
          </a:p>
          <a:p>
            <a:pPr indent="457200" fontAlgn="base" hangingPunct="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8. </a:t>
            </a:r>
            <a:r>
              <a:rPr lang="ru-RU" sz="2400" i="1" dirty="0">
                <a:latin typeface="Times New Roman"/>
                <a:ea typeface="Times New Roman"/>
              </a:rPr>
              <a:t>Самостоятельное составление рассказа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lvl="0" indent="450215" algn="just" fontAlgn="base" hangingPunct="0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82"/>
          <a:stretch>
            <a:fillRect/>
          </a:stretch>
        </p:blipFill>
        <p:spPr bwMode="auto">
          <a:xfrm>
            <a:off x="2771800" y="1988840"/>
            <a:ext cx="396044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404664"/>
            <a:ext cx="78488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0772" y="184482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Связность, считал Л.С.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Рубенштейн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«адекватность речевого оформления мысли говорящего или пишущего с точки зрения её понятности для слушателя или читателя».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1772816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может быть несвязной по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двум причинам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ибо потому, что эти связи не осознаны и не представлены в мысли говорящего;</a:t>
            </a:r>
          </a:p>
          <a:p>
            <a:pPr marL="342900" indent="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эти связи не выявлены надлежащим образом в его речи.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1412776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употребляется в нескольких значениях:</a:t>
            </a:r>
          </a:p>
          <a:p>
            <a:pPr marL="285750" indent="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деятельность говорящего;</a:t>
            </a:r>
          </a:p>
          <a:p>
            <a:pPr marL="285750" indent="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продукт, результат этой деятельности, текст, высказывание;</a:t>
            </a:r>
          </a:p>
          <a:p>
            <a:pPr marL="285750" indent="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раздела этой деятельности по развитию речи.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835696" y="692696"/>
            <a:ext cx="5544616" cy="187220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связной речи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направлениях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7584" y="3789040"/>
            <a:ext cx="3384376" cy="15121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latin typeface="Times New Roman" pitchFamily="18" charset="0"/>
              </a:rPr>
              <a:t>диалог</a:t>
            </a:r>
            <a:endParaRPr lang="ru-RU" altLang="ru-RU" sz="4400" dirty="0"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4048" y="3789040"/>
            <a:ext cx="3384376" cy="15121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27784" y="2708920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2708920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47564" y="191683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alt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диалога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чередование говорения одного собеседника с прослушиванием и последующим говорением другого.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3608" y="1556792"/>
            <a:ext cx="73448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диалога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разговорная лексика и фразеология;</a:t>
            </a:r>
          </a:p>
          <a:p>
            <a:pPr indent="45720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краткость, недоговорённость, обрывистость;</a:t>
            </a:r>
          </a:p>
          <a:p>
            <a:pPr indent="45720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простые и сложные бессоюзные предложения;</a:t>
            </a:r>
          </a:p>
          <a:p>
            <a:pPr indent="45720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кратковременное предварительное обдумывание.</a:t>
            </a: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592" y="177281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Монологическая речь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связное, логически последовательное высказывание, протекающее относительно долго во времени, не рассчитанное на немедленную реакцию слушателей.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1484785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Для монолога характерны: 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457200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литературная лексика; 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457200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развернутость высказывания, законченность, логическая завершенность; 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457200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синтаксическая </a:t>
            </a:r>
            <a:r>
              <a:rPr lang="ru-RU" sz="3200" dirty="0" err="1">
                <a:solidFill>
                  <a:srgbClr val="2A2723"/>
                </a:solidFill>
                <a:latin typeface="Times New Roman"/>
                <a:ea typeface="Times New Roman"/>
              </a:rPr>
              <a:t>оформленность</a:t>
            </a: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 (развернутая система связующих элементов); 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457200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2A2723"/>
                </a:solidFill>
                <a:latin typeface="Times New Roman"/>
                <a:ea typeface="Times New Roman"/>
              </a:rPr>
              <a:t>связность монолога обеспечивается одним говорящим.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80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399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 Аминова</dc:creator>
  <cp:lastModifiedBy>Альбина Аминова</cp:lastModifiedBy>
  <cp:revision>20</cp:revision>
  <dcterms:created xsi:type="dcterms:W3CDTF">2020-01-26T14:15:33Z</dcterms:created>
  <dcterms:modified xsi:type="dcterms:W3CDTF">2022-01-07T15:16:35Z</dcterms:modified>
</cp:coreProperties>
</file>