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6" r:id="rId4"/>
    <p:sldId id="258" r:id="rId5"/>
    <p:sldId id="259" r:id="rId6"/>
    <p:sldId id="265" r:id="rId7"/>
    <p:sldId id="263" r:id="rId8"/>
    <p:sldId id="264" r:id="rId9"/>
    <p:sldId id="261" r:id="rId10"/>
    <p:sldId id="267" r:id="rId11"/>
    <p:sldId id="272" r:id="rId12"/>
    <p:sldId id="271" r:id="rId13"/>
    <p:sldId id="270" r:id="rId14"/>
    <p:sldId id="269" r:id="rId15"/>
    <p:sldId id="268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6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18" autoAdjust="0"/>
  </p:normalViewPr>
  <p:slideViewPr>
    <p:cSldViewPr>
      <p:cViewPr>
        <p:scale>
          <a:sx n="66" d="100"/>
          <a:sy n="66" d="100"/>
        </p:scale>
        <p:origin x="-149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64788\Desktop\1517162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1052736"/>
            <a:ext cx="4750296" cy="2547714"/>
          </a:xfrm>
          <a:noFill/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i="1" spc="50" dirty="0" err="1" smtClean="0">
                <a:ln w="11430">
                  <a:noFill/>
                </a:ln>
                <a:latin typeface="Times New Roman" pitchFamily="18" charset="0"/>
                <a:cs typeface="Times New Roman" pitchFamily="18" charset="0"/>
              </a:rPr>
              <a:t>Жигулин</a:t>
            </a:r>
            <a:r>
              <a:rPr lang="ru-RU" sz="5400" b="1" i="1" spc="50" dirty="0" smtClean="0">
                <a:ln w="11430">
                  <a:noFill/>
                </a:ln>
                <a:latin typeface="Times New Roman" pitchFamily="18" charset="0"/>
                <a:cs typeface="Times New Roman" pitchFamily="18" charset="0"/>
              </a:rPr>
              <a:t> А. В.</a:t>
            </a:r>
            <a:br>
              <a:rPr lang="ru-RU" sz="5400" b="1" i="1" spc="50" dirty="0" smtClean="0">
                <a:ln w="11430">
                  <a:noFill/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spc="50" dirty="0" smtClean="0">
                <a:ln w="11430">
                  <a:noFill/>
                </a:ln>
                <a:latin typeface="Times New Roman" pitchFamily="18" charset="0"/>
                <a:cs typeface="Times New Roman" pitchFamily="18" charset="0"/>
              </a:rPr>
              <a:t>1930-2000</a:t>
            </a:r>
            <a:r>
              <a:rPr lang="ru-RU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i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509120"/>
            <a:ext cx="83058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i="1" spc="50" dirty="0" smtClean="0">
                <a:ln w="11430"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«Я буду жить в своем народе…»</a:t>
            </a:r>
            <a:endParaRPr lang="ru-RU" sz="4000" b="1" i="1" spc="50" dirty="0">
              <a:ln w="11430"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1026" name="Picture 2" descr="C:\Users\164788\Desktop\photo_zhi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39"/>
            <a:ext cx="3096344" cy="4294929"/>
          </a:xfrm>
          <a:prstGeom prst="ellipse">
            <a:avLst/>
          </a:prstGeom>
          <a:ln>
            <a:noFill/>
          </a:ln>
          <a:effectLst>
            <a:glow rad="63500">
              <a:schemeClr val="tx2">
                <a:lumMod val="10000"/>
                <a:alpha val="40000"/>
              </a:schemeClr>
            </a:glow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64788\Desktop\1517162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115616" y="476672"/>
            <a:ext cx="7704856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1" i="1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800" b="1" i="0" u="none" strike="noStrike" kern="1200" cap="none" spc="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95536" y="548680"/>
            <a:ext cx="8449816" cy="5832648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916832"/>
            <a:ext cx="457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О, Родина! В неярком блеске</a:t>
            </a:r>
          </a:p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Я взором трепетным ловлю</a:t>
            </a:r>
          </a:p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Твои пролески, перелески -</a:t>
            </a:r>
          </a:p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Все, что без памяти люблю:</a:t>
            </a:r>
          </a:p>
          <a:p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И шорох рощи белоствольной,</a:t>
            </a:r>
          </a:p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И синий дым в дали пустой,</a:t>
            </a:r>
          </a:p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И ржавый крест над колокольней,</a:t>
            </a:r>
          </a:p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И низкий холмик со звездой...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836712"/>
            <a:ext cx="7920880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«О Родина! В неярком блеске…»</a:t>
            </a:r>
            <a:endParaRPr lang="ru-RU" sz="3600" b="1" i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23554" name="Picture 2" descr="C:\Users\164788\Desktop\pole-tuman-derev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916832"/>
            <a:ext cx="4780800" cy="2988000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64788\Desktop\1517162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115616" y="476672"/>
            <a:ext cx="7704856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«Тихое поле над логом…»</a:t>
            </a:r>
            <a:endParaRPr lang="ru-RU" sz="4000" b="1" i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95536" y="548680"/>
            <a:ext cx="8449816" cy="5832648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6288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Тихое поле над логом.</a:t>
            </a:r>
          </a:p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Чистый холодный овёс.</a:t>
            </a:r>
          </a:p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И за обветренным стогом</a:t>
            </a:r>
          </a:p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Рощица тонких берёз.</a:t>
            </a:r>
          </a:p>
          <a:p>
            <a:pPr algn="ctr"/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Родина! Свет предосенний</a:t>
            </a:r>
          </a:p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Неомрачённого дня.</a:t>
            </a:r>
          </a:p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Жёлтым потерянным сеном</a:t>
            </a:r>
          </a:p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Чуть золотится стерня.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164788\Desktop\pole_zakat_oranzhevyy_solnce_disk_dymka_sumerki_55041_1920x1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060848"/>
            <a:ext cx="4499992" cy="2735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64788\Desktop\1517162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115616" y="476672"/>
            <a:ext cx="7704856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1" i="1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800" b="1" i="0" u="none" strike="noStrike" kern="1200" cap="none" spc="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95536" y="548680"/>
            <a:ext cx="8449816" cy="5832648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620688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«Упал </a:t>
            </a:r>
            <a:r>
              <a:rPr lang="ru-RU" sz="3200" b="1" i="1" dirty="0" smtClean="0"/>
              <a:t>снаряд, и совершилось чудо</a:t>
            </a:r>
            <a:r>
              <a:rPr lang="ru-RU" sz="3200" b="1" i="1" dirty="0" smtClean="0"/>
              <a:t>...»</a:t>
            </a:r>
            <a:endParaRPr lang="ru-RU" sz="3200" b="1" i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268760"/>
            <a:ext cx="52565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Упал снаряд, и совершилось чудо: На опаленной порохом стене Возник в дыму неведомо откуда Святой Георгий на лихом коне. 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От сотрясенья обнажилась фреска, Упала штукатурка поздних лет, — И он возник — торжественно и дерзко, Как древний знак сражений и побед. 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сиянии возвышенного лика Простер десницу грозную свою, И острая карающая пика Пронзила ядовитую змею. 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 пулемет стучал в старинном храме, И ладил ленту молодой солдат, И трепетало яростное пламя, И отступал безбожный супостат.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64788\Desktop\1517162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115616" y="476672"/>
            <a:ext cx="7704856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1" i="1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800" b="1" i="0" u="none" strike="noStrike" kern="1200" cap="none" spc="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95536" y="548680"/>
            <a:ext cx="8449816" cy="5832648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7667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«О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 жизнь! Я всё тебе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прощаю.»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166843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О, жизнь! Я всё тебе прощаю.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давний голод в недород,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что увлёк меня, вращая,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Большой войны круговорот.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Прощаю бед твоих безмерность —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Они устроены людьми.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Прощаю, как закономерность,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Измены в дружбе и любви.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Для всех утрат, былых и близких,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Я оправданий не ищу.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Но даже горечь дней колымских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Тебе я всё-таки прощу.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только с тем, что вечно стынуть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Придётся где-то без следа,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Что должен я тебя покинуть, —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Не примирюсь я никогда.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64788\Desktop\1517162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115616" y="476672"/>
            <a:ext cx="7704856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1" i="1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800" b="1" i="0" u="none" strike="noStrike" kern="1200" cap="none" spc="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95536" y="548680"/>
            <a:ext cx="8449816" cy="5832648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620688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последние годы Анатолий Владимирович стал лауреатом Пушкинской премии РФ в области поэзии (1996), лауреатом литературной премии “Венец” за книгу прозы “Черные камни” (1999).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июле 2000 года поэт закончил составление нового сборника — «Стихотворения», вышедшего небольшим тиражом уже после его смерти.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	Умер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Анатолий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Жигулин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6 августа 2000 года в Москве , на 71-м году жизни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Похоронен в Москве на 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Троекуровском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кладбище.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64788\Desktop\1517162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115616" y="476672"/>
            <a:ext cx="7704856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1" i="1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800" b="1" i="0" u="none" strike="noStrike" kern="1200" cap="none" spc="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95536" y="548680"/>
            <a:ext cx="8449816" cy="5832648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836712"/>
            <a:ext cx="8064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2002 году на доме № 32 по улице Студенческая, в котором жил поэт, установлена мемориальная доска. В Воронежской области 2010 год был объявлен годом Анатолия Владимировича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Жигулина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в этом году писатель отметил бы свой восьмидесятилетний юбилей. Городская библиотека № 9 в Воронеже носит имя Анатолия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Жигулина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164788\Desktop\241003P000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492896"/>
            <a:ext cx="2602459" cy="38160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64788\Desktop\1517162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115616" y="476672"/>
            <a:ext cx="7704856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1" i="1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800" b="1" i="0" u="none" strike="noStrike" kern="1200" cap="none" spc="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95536" y="548680"/>
            <a:ext cx="8449816" cy="5832648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Прав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поэт, утверждая: «Я буду жить в своем народе…».Поэт жив, пока звучат, читаются его стихи. А лирика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А.Жигулина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и сегодня найдет своих поклонников, и сегодня она музыкальна, ярка, эмоциональна и проникновенна. Она о любви к своему родному краю, к своей  земле; неброской поэтической природе наших мест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 Light" pitchFamily="34" charset="-122"/>
                <a:cs typeface="Times New Roman" pitchFamily="18" charset="0"/>
              </a:rPr>
              <a:t>Пусть мне твердят, что есть края иные</a:t>
            </a:r>
          </a:p>
          <a:p>
            <a:pPr algn="ctr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 Light" pitchFamily="34" charset="-122"/>
                <a:cs typeface="Times New Roman" pitchFamily="18" charset="0"/>
              </a:rPr>
              <a:t>Что в мире есть иная красота, </a:t>
            </a:r>
          </a:p>
          <a:p>
            <a:pPr algn="ctr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 Light" pitchFamily="34" charset="-122"/>
                <a:cs typeface="Times New Roman" pitchFamily="18" charset="0"/>
              </a:rPr>
              <a:t>А я люблю свои места родные,</a:t>
            </a:r>
          </a:p>
          <a:p>
            <a:pPr algn="ctr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 Light" pitchFamily="34" charset="-122"/>
                <a:cs typeface="Times New Roman" pitchFamily="18" charset="0"/>
              </a:rPr>
              <a:t>Свои родные, милые места.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64788\Desktop\1517162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3481264" cy="4392488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ln w="190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Родина! В неярком блеске</a:t>
            </a:r>
          </a:p>
          <a:p>
            <a:r>
              <a:rPr lang="ru-RU" sz="2000" i="1" dirty="0" smtClean="0">
                <a:ln w="190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взором трепетным ловлю</a:t>
            </a:r>
          </a:p>
          <a:p>
            <a:r>
              <a:rPr lang="ru-RU" sz="2000" i="1" dirty="0" smtClean="0">
                <a:ln w="190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Твои проселки, перелески –</a:t>
            </a:r>
          </a:p>
          <a:p>
            <a:r>
              <a:rPr lang="ru-RU" sz="2000" i="1" dirty="0" smtClean="0">
                <a:ln w="190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Всё, что без памяти люблю:</a:t>
            </a:r>
          </a:p>
          <a:p>
            <a:r>
              <a:rPr lang="ru-RU" sz="2000" i="1" dirty="0" smtClean="0">
                <a:ln w="190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шорох рощи белоствольной,</a:t>
            </a:r>
          </a:p>
          <a:p>
            <a:r>
              <a:rPr lang="ru-RU" sz="2000" i="1" dirty="0" smtClean="0">
                <a:ln w="190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синий дым в дали пустой,</a:t>
            </a:r>
          </a:p>
          <a:p>
            <a:r>
              <a:rPr lang="ru-RU" sz="2000" i="1" dirty="0" smtClean="0">
                <a:ln w="190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ржавый крест над колокольней,</a:t>
            </a:r>
          </a:p>
          <a:p>
            <a:r>
              <a:rPr lang="ru-RU" sz="2000" i="1" dirty="0" smtClean="0">
                <a:ln w="190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низкий холмик со звездой…</a:t>
            </a:r>
          </a:p>
          <a:p>
            <a:r>
              <a:rPr lang="ru-RU" sz="2000" i="1" dirty="0" smtClean="0">
                <a:ln w="190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Мои обиды и прощенья</a:t>
            </a:r>
          </a:p>
          <a:p>
            <a:r>
              <a:rPr lang="ru-RU" sz="2000" i="1" dirty="0" smtClean="0">
                <a:ln w="190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Сгорят, как старое жнивье.</a:t>
            </a:r>
          </a:p>
          <a:p>
            <a:r>
              <a:rPr lang="ru-RU" sz="2000" i="1" dirty="0" smtClean="0">
                <a:ln w="190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тебе одной – и утешенье</a:t>
            </a:r>
            <a:r>
              <a:rPr lang="ru-RU" sz="2000" i="1" dirty="0" smtClean="0">
                <a:ln w="190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i="1" dirty="0" smtClean="0">
              <a:ln w="1905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n w="190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исцеление </a:t>
            </a:r>
            <a:r>
              <a:rPr lang="ru-RU" sz="2000" i="1" dirty="0" smtClean="0">
                <a:ln w="1905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мое.</a:t>
            </a:r>
            <a:endParaRPr lang="ru-RU" sz="2000" i="1" dirty="0" smtClean="0">
              <a:ln w="1905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115616" y="476672"/>
            <a:ext cx="7704856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1" i="1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800" b="1" i="0" u="none" strike="noStrike" kern="1200" cap="none" spc="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95536" y="548680"/>
            <a:ext cx="8449816" cy="1872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>
              <a:spcBef>
                <a:spcPct val="20000"/>
              </a:spcBef>
            </a:pPr>
            <a:r>
              <a:rPr lang="ru-RU" sz="3000" i="1" dirty="0" smtClean="0">
                <a:ln w="1905">
                  <a:noFill/>
                </a:ln>
                <a:latin typeface="Times New Roman" pitchFamily="18" charset="0"/>
                <a:cs typeface="Times New Roman" pitchFamily="18" charset="0"/>
              </a:rPr>
              <a:t>Анатолий Владимирович </a:t>
            </a:r>
            <a:r>
              <a:rPr lang="ru-RU" sz="3000" i="1" dirty="0" err="1" smtClean="0">
                <a:ln w="1905">
                  <a:noFill/>
                </a:ln>
                <a:latin typeface="Times New Roman" pitchFamily="18" charset="0"/>
                <a:cs typeface="Times New Roman" pitchFamily="18" charset="0"/>
              </a:rPr>
              <a:t>Жигулин</a:t>
            </a:r>
            <a:r>
              <a:rPr lang="ru-RU" sz="3000" i="1" dirty="0" smtClean="0">
                <a:ln w="1905">
                  <a:noFill/>
                </a:ln>
                <a:latin typeface="Times New Roman" pitchFamily="18" charset="0"/>
                <a:cs typeface="Times New Roman" pitchFamily="18" charset="0"/>
              </a:rPr>
              <a:t> – наш земляк</a:t>
            </a:r>
            <a:r>
              <a:rPr kumimoji="0" lang="ru-RU" sz="3000" i="1" u="none" strike="noStrike" kern="1200" normalizeH="0" baseline="0" noProof="0" dirty="0" smtClean="0">
                <a:ln w="1905"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i="1" dirty="0" smtClean="0">
                <a:ln w="1905">
                  <a:noFill/>
                </a:ln>
                <a:latin typeface="Times New Roman" pitchFamily="18" charset="0"/>
                <a:cs typeface="Times New Roman" pitchFamily="18" charset="0"/>
              </a:rPr>
              <a:t>Эти строки, наполненные трепетной любовью к своей малой Родине</a:t>
            </a:r>
            <a:endParaRPr kumimoji="0" lang="ru-RU" sz="3000" i="1" u="none" strike="noStrike" kern="1200" normalizeH="0" baseline="0" noProof="0" dirty="0" smtClean="0">
              <a:ln w="1905"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1" i="1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800" b="1" i="0" u="none" strike="noStrike" kern="1200" cap="none" spc="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164788\Desktop\p00778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6229" y="1988840"/>
            <a:ext cx="5307771" cy="3528392"/>
          </a:xfrm>
          <a:prstGeom prst="ellipse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64788\Desktop\1517162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8435" name="Picture 3" descr="C:\Users\164788\Desktop\img4.jpg"/>
          <p:cNvPicPr>
            <a:picLocks noChangeAspect="1" noChangeArrowheads="1"/>
          </p:cNvPicPr>
          <p:nvPr/>
        </p:nvPicPr>
        <p:blipFill>
          <a:blip r:embed="rId3" cstate="print"/>
          <a:srcRect l="23920" t="3299" r="16694" b="27416"/>
          <a:stretch>
            <a:fillRect/>
          </a:stretch>
        </p:blipFill>
        <p:spPr bwMode="auto">
          <a:xfrm>
            <a:off x="2843808" y="3429000"/>
            <a:ext cx="3456384" cy="302433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Родился писатель 1 января 1930-го года в Воронеже.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Отец будущего поэта Владимир был выходцем из крестьян, почтовым служащим. Длительное время он страдал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                 открытой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формой чахотки. Поэтому основные заботы о трёх детях лежали на плечах матери, женщины образованной и любившей поэзию. Она часто читала детям стихи. И пела им песни. Мать была правнучкой участника Отечественной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войны 1812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поэта-декабриста Владимира Федосеевича Раевского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64788\Desktop\1517162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5362" name="Picture 2" descr="C:\Users\164788\Desktop\99437-bca7e-103156579-m750x740-u087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708920"/>
            <a:ext cx="4896544" cy="324036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115616" y="476672"/>
            <a:ext cx="7704856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1" i="1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800" b="1" i="0" u="none" strike="noStrike" kern="1200" cap="none" spc="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95536" y="548680"/>
            <a:ext cx="8449816" cy="5832648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Раннее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детство мальчика прошло на юге области, в селе Подгорном, которому и посвящены трогательные строки стихотворения. Именно Подгорное Анатолий Владимирович и считал своей «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главной»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родиной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В 1937 году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Жигулины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переехали в Воронеж, где и встретили Великую Отечественную войну, которая оставила глубокий след в сердце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писателя.</a:t>
            </a: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О, поле боя, поле боя!..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Воронеж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Мне двенадцать лет.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солнце светится рябое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змейках пулеметных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лент.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kumimoji="0" lang="ru-RU" sz="2000" b="1" i="0" u="none" strike="noStrike" kern="1200" cap="none" spc="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64788\Desktop\1517162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115616" y="476672"/>
            <a:ext cx="7704856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1" i="1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800" b="1" i="0" u="none" strike="noStrike" kern="1200" cap="none" spc="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95536" y="548680"/>
            <a:ext cx="8449816" cy="5832648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/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Война была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только началом трудного жизненного пути. 1949 год стал переломным временем в судьбе писателя. В этом году он поступил в Воронежский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лесохозяйственный институт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его стихи впервые напечатали в областной газете «Коммуна», альманахе «Литературный Воронеж» и …отправили на верную смерть. Дело в том, что юный Анатолий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Жигулин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был одним из создателей и  руководителей Коммунистической партии молодежи в Воронеже, за что был арестован и сослан в Сибирь.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«Я попал сначала в Сибирь на железную дорогу Тайшет-Братск, а спустя два года – на Колыму, на золотые и иные рудники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Это лишь небольшая часть того, через какие жизненные трудности пришлось пройти Анатолию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Жигулину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местах, откуда живыми не возвращаются. Но он вернулся, и более того, был полностью реабилитирован в 1956 году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64788\Desktop\1517162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1"/>
            <a:ext cx="8229600" cy="2088232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	По возвращению домой, Анатолий Владимирович окончил лесохозяйственный институт и начал вести активную поэтическую жизнь. Одна за другой выходили поэтические книги, и не случайно, ведь ему было, что рассказать о страшных ссыльных временах.</a:t>
            </a:r>
          </a:p>
          <a:p>
            <a:endParaRPr lang="ru-RU" dirty="0"/>
          </a:p>
        </p:txBody>
      </p:sp>
      <p:pic>
        <p:nvPicPr>
          <p:cNvPr id="17411" name="Picture 3" descr="C:\Users\164788\Desktop\blotcgnwzvgqe6qud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492896"/>
            <a:ext cx="5166884" cy="3996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64788\Desktop\1517162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115616" y="476672"/>
            <a:ext cx="7704856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1" i="1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800" b="1" i="0" u="none" strike="noStrike" kern="1200" cap="none" spc="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95536" y="548680"/>
            <a:ext cx="8449816" cy="5832648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1988 году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вышла автобиографическая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повесть </a:t>
            </a: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Черные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камни» посвященная тому, что довелось пережить Анатолию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Жигулину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и его друзьям на допросах, в тюрьмах и в ссылках на Колыме и Сибири. Книга не оставила равнодушным никого, в особенности тех, кто испытал все тяготы сибирских лагерей, как и Анатолий Владимирович.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164788\Desktop\5551_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564904"/>
            <a:ext cx="2020157" cy="2964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64788\Desktop\1517162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115616" y="476672"/>
            <a:ext cx="7704856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1" i="1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800" b="1" i="0" u="none" strike="noStrike" kern="1200" cap="none" spc="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95536" y="548680"/>
            <a:ext cx="8449816" cy="5832648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620688"/>
            <a:ext cx="82089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начале 1990-х А.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Жигулин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создал цикл из 12 стихотворений «Тревожное время России» (Литературная газета. 1992. 23 дек.), где нашли отражение основные темы его творчества: ответственность перед прадедами за целостность Отечества, память о «колымском конвое»; любовь, неподвластная времени; защита исторической правды. </a:t>
            </a: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164788\Desktop\61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860597"/>
            <a:ext cx="2486226" cy="3173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64788\Desktop\1517162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6387" name="Picture 3" descr="C:\Users\164788\Desktop\s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8960" y="2564904"/>
            <a:ext cx="4055040" cy="253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C:\Users\164788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92896"/>
            <a:ext cx="3988193" cy="266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115616" y="476672"/>
            <a:ext cx="7704856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1" i="1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800" b="1" i="0" u="none" strike="noStrike" kern="1200" cap="none" spc="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95536" y="548680"/>
            <a:ext cx="8449816" cy="5832648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«Стихи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Жигулина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– это поэзия преодоления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зла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 славу добра и жизни. На всем, что А.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Жигулин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делает в поэзии, лежит печать его характера и судьбы.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Темами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стихов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А.Жигулина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стали:</a:t>
            </a:r>
          </a:p>
          <a:p>
            <a:pPr marL="285750" indent="-285750"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-Судьба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страны и Родины</a:t>
            </a:r>
          </a:p>
          <a:p>
            <a:pPr marL="285750" indent="-285750"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-Война(1941-1945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-Воспоминания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детства на Дону </a:t>
            </a:r>
          </a:p>
          <a:p>
            <a:pPr marL="285750" indent="-285750"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-Сила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духа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человека</a:t>
            </a:r>
          </a:p>
          <a:p>
            <a:pPr marL="285750" indent="-285750"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-Труд (лагерь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C:\Users\164788\Desktop\2490383_800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4509120"/>
            <a:ext cx="3960000" cy="1970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305</Words>
  <Application>Microsoft Office PowerPoint</Application>
  <PresentationFormat>Экран (4:3)</PresentationFormat>
  <Paragraphs>104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Жигулин А. В. 1930-2000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«Я буду жить в своем народе…»</dc:title>
  <dc:creator>Марина Будаева</dc:creator>
  <cp:lastModifiedBy>Пользователь Windows</cp:lastModifiedBy>
  <cp:revision>56</cp:revision>
  <dcterms:created xsi:type="dcterms:W3CDTF">2020-01-19T14:26:48Z</dcterms:created>
  <dcterms:modified xsi:type="dcterms:W3CDTF">2020-01-19T20:55:18Z</dcterms:modified>
</cp:coreProperties>
</file>