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64" r:id="rId4"/>
    <p:sldId id="259" r:id="rId5"/>
    <p:sldId id="261" r:id="rId6"/>
    <p:sldId id="260" r:id="rId7"/>
    <p:sldId id="258" r:id="rId8"/>
    <p:sldId id="272" r:id="rId9"/>
    <p:sldId id="262" r:id="rId10"/>
    <p:sldId id="263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7579"/>
    <a:srgbClr val="2347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03" autoAdjust="0"/>
    <p:restoredTop sz="94624" autoAdjust="0"/>
  </p:normalViewPr>
  <p:slideViewPr>
    <p:cSldViewPr>
      <p:cViewPr>
        <p:scale>
          <a:sx n="70" d="100"/>
          <a:sy n="70" d="100"/>
        </p:scale>
        <p:origin x="-1987" y="-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t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0C01A-62A5-4E25-974D-0E34B62FCAAE}" type="datetimeFigureOut">
              <a:rPr lang="tt-RU" smtClean="0"/>
              <a:t>21.03.2023</a:t>
            </a:fld>
            <a:endParaRPr lang="tt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t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tt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t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D0B37-0955-40AA-844A-E365B1FA0AFF}" type="slidenum">
              <a:rPr lang="tt-RU" smtClean="0"/>
              <a:t>‹#›</a:t>
            </a:fld>
            <a:endParaRPr lang="tt-RU"/>
          </a:p>
        </p:txBody>
      </p:sp>
    </p:spTree>
    <p:extLst>
      <p:ext uri="{BB962C8B-B14F-4D97-AF65-F5344CB8AC3E}">
        <p14:creationId xmlns:p14="http://schemas.microsoft.com/office/powerpoint/2010/main" val="4286110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villadge.com/wp-content/uploads/2020/04/pchelovod-4426003.jpg" TargetMode="Externa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1\Desktop\презнт.gif"/>
          <p:cNvPicPr>
            <a:picLocks noChangeAspect="1" noChangeArrowheads="1" noCrop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2899" y="1966615"/>
            <a:ext cx="8458200" cy="147002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Время выбрать село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20688"/>
            <a:ext cx="9073008" cy="1368152"/>
          </a:xfrm>
        </p:spPr>
        <p:txBody>
          <a:bodyPr/>
          <a:lstStyle/>
          <a:p>
            <a:r>
              <a:rPr lang="tt-RU" sz="4000" dirty="0" smtClean="0"/>
              <a:t>В какой сфере деятельности могут понадобиться эти инструменты?</a:t>
            </a:r>
            <a:endParaRPr lang="tt-RU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738" y="2492896"/>
            <a:ext cx="5559763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697" y="5877272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t-RU" dirty="0" smtClean="0">
                <a:solidFill>
                  <a:srgbClr val="2347BB"/>
                </a:solidFill>
              </a:rPr>
              <a:t>Садоводчество</a:t>
            </a:r>
            <a:endParaRPr lang="tt-RU" dirty="0">
              <a:solidFill>
                <a:srgbClr val="2347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52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99992" y="935544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chemeClr val="tx2"/>
                </a:solidFill>
              </a:rPr>
              <a:t>О</a:t>
            </a:r>
            <a:r>
              <a:rPr lang="ru-RU" sz="2400" dirty="0" smtClean="0">
                <a:solidFill>
                  <a:schemeClr val="tx2"/>
                </a:solidFill>
              </a:rPr>
              <a:t>дноразовые </a:t>
            </a:r>
            <a:r>
              <a:rPr lang="ru-RU" sz="2400" dirty="0">
                <a:solidFill>
                  <a:schemeClr val="tx2"/>
                </a:solidFill>
              </a:rPr>
              <a:t>шприцы и иглы. С их помощью осуществляют инъекционную терапию, вводят антибиотики, анестетики, профилактические вакцины, берут кровь на анализ.</a:t>
            </a:r>
            <a:endParaRPr lang="tt-RU" sz="2400" dirty="0">
              <a:solidFill>
                <a:schemeClr val="tx2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64" y="764704"/>
            <a:ext cx="4236687" cy="2823942"/>
          </a:xfrm>
          <a:prstGeom prst="roundRect">
            <a:avLst>
              <a:gd name="adj" fmla="val 16667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9" t="8636" r="10393" b="15282"/>
          <a:stretch/>
        </p:blipFill>
        <p:spPr bwMode="auto">
          <a:xfrm>
            <a:off x="4716016" y="3861046"/>
            <a:ext cx="4092288" cy="2680117"/>
          </a:xfrm>
          <a:prstGeom prst="roundRect">
            <a:avLst>
              <a:gd name="adj" fmla="val 16667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2707" y="3861046"/>
            <a:ext cx="4499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sz="2400" dirty="0" smtClean="0">
                <a:solidFill>
                  <a:schemeClr val="tx2"/>
                </a:solidFill>
              </a:rPr>
              <a:t>Характерны  для какой профессии?</a:t>
            </a:r>
            <a:endParaRPr lang="tt-RU" sz="2400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86926" y="5470591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t-RU" dirty="0" smtClean="0">
                <a:solidFill>
                  <a:schemeClr val="tx2"/>
                </a:solidFill>
              </a:rPr>
              <a:t>Ветеринар</a:t>
            </a:r>
            <a:endParaRPr lang="tt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34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3" t="4728" r="11825" b="7162"/>
          <a:stretch/>
        </p:blipFill>
        <p:spPr bwMode="auto">
          <a:xfrm>
            <a:off x="5004048" y="2994892"/>
            <a:ext cx="3830595" cy="3472248"/>
          </a:xfrm>
          <a:prstGeom prst="roundRect">
            <a:avLst>
              <a:gd name="adj" fmla="val 16667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95936" y="1081797"/>
            <a:ext cx="50405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/>
                </a:solidFill>
              </a:rPr>
              <a:t>П</a:t>
            </a:r>
            <a:r>
              <a:rPr lang="ru-RU" sz="2400" dirty="0" smtClean="0">
                <a:solidFill>
                  <a:schemeClr val="tx2"/>
                </a:solidFill>
              </a:rPr>
              <a:t>очвенный термометр - это прибор, </a:t>
            </a:r>
            <a:r>
              <a:rPr lang="ru-RU" sz="2400" dirty="0">
                <a:solidFill>
                  <a:schemeClr val="tx2"/>
                </a:solidFill>
              </a:rPr>
              <a:t>специально </a:t>
            </a:r>
            <a:r>
              <a:rPr lang="ru-RU" sz="2400" dirty="0" smtClean="0">
                <a:solidFill>
                  <a:schemeClr val="tx2"/>
                </a:solidFill>
              </a:rPr>
              <a:t>предназначенный для </a:t>
            </a:r>
            <a:r>
              <a:rPr lang="ru-RU" sz="2400" dirty="0">
                <a:solidFill>
                  <a:schemeClr val="tx2"/>
                </a:solidFill>
              </a:rPr>
              <a:t>измерения температуры почвы.</a:t>
            </a:r>
            <a:endParaRPr lang="tt-RU" sz="2400" dirty="0">
              <a:solidFill>
                <a:schemeClr val="tx2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" t="11487" r="4206" b="14690"/>
          <a:stretch/>
        </p:blipFill>
        <p:spPr bwMode="auto">
          <a:xfrm>
            <a:off x="923427" y="1081797"/>
            <a:ext cx="2854411" cy="2379164"/>
          </a:xfrm>
          <a:prstGeom prst="roundRect">
            <a:avLst>
              <a:gd name="adj" fmla="val 16667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23427" y="4223184"/>
            <a:ext cx="3960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sz="2000" dirty="0" smtClean="0">
                <a:solidFill>
                  <a:schemeClr val="tx2"/>
                </a:solidFill>
              </a:rPr>
              <a:t>Эти инструменты нужны как для садовода, так и для </a:t>
            </a:r>
          </a:p>
          <a:p>
            <a:pPr algn="ctr"/>
            <a:r>
              <a:rPr lang="tt-RU" sz="2000" b="1" dirty="0" smtClean="0">
                <a:solidFill>
                  <a:schemeClr val="tx2"/>
                </a:solidFill>
              </a:rPr>
              <a:t>........</a:t>
            </a:r>
            <a:endParaRPr lang="tt-RU" sz="2000" b="1" dirty="0">
              <a:solidFill>
                <a:schemeClr val="tx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91680" y="4941168"/>
            <a:ext cx="1872208" cy="43204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агронома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21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96552" y="188640"/>
            <a:ext cx="10081120" cy="1152128"/>
          </a:xfrm>
        </p:spPr>
        <p:txBody>
          <a:bodyPr/>
          <a:lstStyle/>
          <a:p>
            <a:pPr algn="ctr"/>
            <a:r>
              <a:rPr lang="tt-RU" dirty="0" smtClean="0"/>
              <a:t>Роль этой профессии</a:t>
            </a:r>
            <a:endParaRPr lang="tt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1" y="1700808"/>
            <a:ext cx="8445851" cy="5040560"/>
          </a:xfrm>
          <a:noFill/>
        </p:spPr>
        <p:txBody>
          <a:bodyPr>
            <a:normAutofit/>
          </a:bodyPr>
          <a:lstStyle/>
          <a:p>
            <a:pPr marL="502920" indent="-457200"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tt-RU" b="1" dirty="0" smtClean="0"/>
              <a:t>.......................</a:t>
            </a:r>
            <a:endParaRPr lang="ru-RU" dirty="0" smtClean="0"/>
          </a:p>
          <a:p>
            <a:pPr>
              <a:buClr>
                <a:schemeClr val="accent2"/>
              </a:buClr>
            </a:pPr>
            <a:r>
              <a:rPr lang="ru-RU" dirty="0"/>
              <a:t>Производство вкусного и </a:t>
            </a:r>
          </a:p>
          <a:p>
            <a:pPr>
              <a:buClr>
                <a:schemeClr val="accent2"/>
              </a:buClr>
            </a:pPr>
            <a:r>
              <a:rPr lang="ru-RU" dirty="0"/>
              <a:t>полезного продукта.</a:t>
            </a:r>
          </a:p>
          <a:p>
            <a:pPr>
              <a:buClr>
                <a:schemeClr val="accent2"/>
              </a:buClr>
            </a:pPr>
            <a:r>
              <a:rPr lang="ru-RU" dirty="0"/>
              <a:t>Продукты пчеловодства могут</a:t>
            </a:r>
          </a:p>
          <a:p>
            <a:pPr>
              <a:buClr>
                <a:schemeClr val="accent2"/>
              </a:buClr>
            </a:pPr>
            <a:r>
              <a:rPr lang="ru-RU" dirty="0"/>
              <a:t>использоваться в медицине и </a:t>
            </a:r>
          </a:p>
          <a:p>
            <a:pPr>
              <a:buClr>
                <a:schemeClr val="accent2"/>
              </a:buClr>
            </a:pPr>
            <a:r>
              <a:rPr lang="ru-RU" dirty="0"/>
              <a:t>для изготовления косметики</a:t>
            </a:r>
            <a:r>
              <a:rPr lang="ru-RU" dirty="0" smtClean="0"/>
              <a:t>.</a:t>
            </a:r>
          </a:p>
          <a:p>
            <a:pPr marL="388620" indent="-342900"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ru-RU" b="1" dirty="0" smtClean="0"/>
              <a:t>  ……………………</a:t>
            </a:r>
          </a:p>
          <a:p>
            <a:pPr>
              <a:buClr>
                <a:schemeClr val="accent2"/>
              </a:buClr>
            </a:pPr>
            <a:r>
              <a:rPr lang="ru-RU" dirty="0"/>
              <a:t>Механизация и автоматизация </a:t>
            </a:r>
            <a:endParaRPr lang="ru-RU" dirty="0" smtClean="0"/>
          </a:p>
          <a:p>
            <a:pPr>
              <a:buClr>
                <a:schemeClr val="accent2"/>
              </a:buClr>
            </a:pPr>
            <a:r>
              <a:rPr lang="ru-RU" dirty="0" smtClean="0"/>
              <a:t>сельского</a:t>
            </a:r>
            <a:r>
              <a:rPr lang="ru-RU" dirty="0"/>
              <a:t> хозяйства повышает </a:t>
            </a:r>
            <a:endParaRPr lang="ru-RU" dirty="0" smtClean="0"/>
          </a:p>
          <a:p>
            <a:pPr>
              <a:buClr>
                <a:schemeClr val="accent2"/>
              </a:buClr>
            </a:pPr>
            <a:r>
              <a:rPr lang="ru-RU" dirty="0" smtClean="0"/>
              <a:t>производительность </a:t>
            </a:r>
            <a:r>
              <a:rPr lang="ru-RU" dirty="0"/>
              <a:t>труда, </a:t>
            </a:r>
            <a:endParaRPr lang="ru-RU" dirty="0" smtClean="0"/>
          </a:p>
          <a:p>
            <a:pPr>
              <a:buClr>
                <a:schemeClr val="accent2"/>
              </a:buClr>
            </a:pPr>
            <a:r>
              <a:rPr lang="ru-RU" dirty="0" smtClean="0"/>
              <a:t>способствуют </a:t>
            </a:r>
            <a:r>
              <a:rPr lang="ru-RU" dirty="0"/>
              <a:t>увеличению выпуска </a:t>
            </a:r>
            <a:endParaRPr lang="ru-RU" dirty="0" smtClean="0"/>
          </a:p>
          <a:p>
            <a:pPr>
              <a:buClr>
                <a:schemeClr val="accent2"/>
              </a:buClr>
            </a:pPr>
            <a:r>
              <a:rPr lang="ru-RU" dirty="0" smtClean="0"/>
              <a:t>сельскохозяйственной</a:t>
            </a:r>
            <a:r>
              <a:rPr lang="ru-RU" dirty="0"/>
              <a:t> </a:t>
            </a:r>
            <a:endParaRPr lang="ru-RU" dirty="0" smtClean="0"/>
          </a:p>
          <a:p>
            <a:pPr>
              <a:buClr>
                <a:schemeClr val="accent2"/>
              </a:buClr>
            </a:pPr>
            <a:r>
              <a:rPr lang="ru-RU" dirty="0" smtClean="0"/>
              <a:t>продукции</a:t>
            </a:r>
            <a:r>
              <a:rPr lang="ru-RU" dirty="0"/>
              <a:t>, росту ее качества.</a:t>
            </a:r>
          </a:p>
          <a:p>
            <a:pPr marL="502920" indent="-457200">
              <a:buClr>
                <a:schemeClr val="accent2"/>
              </a:buClr>
              <a:buFont typeface="+mj-lt"/>
              <a:buAutoNum type="arabicPeriod"/>
            </a:pPr>
            <a:endParaRPr lang="ru-RU" dirty="0" smtClean="0"/>
          </a:p>
          <a:p>
            <a:pPr marL="502920" indent="-457200">
              <a:buClr>
                <a:schemeClr val="accent2"/>
              </a:buClr>
              <a:buFont typeface="+mj-lt"/>
              <a:buAutoNum type="arabicPeriod"/>
            </a:pPr>
            <a:endParaRPr lang="ru-RU" dirty="0" smtClean="0"/>
          </a:p>
          <a:p>
            <a:pPr>
              <a:buClr>
                <a:schemeClr val="accent2"/>
              </a:buClr>
            </a:pPr>
            <a:endParaRPr lang="tt-RU" dirty="0"/>
          </a:p>
          <a:p>
            <a:pPr marL="502920" indent="-457200">
              <a:buClr>
                <a:schemeClr val="accent2"/>
              </a:buClr>
              <a:buFont typeface="+mj-lt"/>
              <a:buAutoNum type="arabicPeriod"/>
            </a:pPr>
            <a:endParaRPr lang="tt-RU" b="1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157" y="1844824"/>
            <a:ext cx="3795246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117" y="3978611"/>
            <a:ext cx="3621315" cy="2414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43608" y="1628800"/>
            <a:ext cx="3096344" cy="43204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Пчеловод 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43608" y="3861048"/>
            <a:ext cx="3096344" cy="43204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Механизатор 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0010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764704"/>
            <a:ext cx="8640960" cy="5832648"/>
          </a:xfrm>
        </p:spPr>
        <p:txBody>
          <a:bodyPr/>
          <a:lstStyle/>
          <a:p>
            <a:pPr marL="388620" indent="-342900">
              <a:buClr>
                <a:srgbClr val="1F7579"/>
              </a:buClr>
              <a:buFont typeface="Courier New" panose="02070309020205020404" pitchFamily="49" charset="0"/>
              <a:buChar char="o"/>
            </a:pPr>
            <a:endParaRPr lang="tt-RU" b="1" dirty="0" smtClean="0"/>
          </a:p>
          <a:p>
            <a:pPr marL="388620" indent="-342900">
              <a:buClr>
                <a:srgbClr val="1F7579"/>
              </a:buClr>
              <a:buFont typeface="Courier New" panose="02070309020205020404" pitchFamily="49" charset="0"/>
              <a:buChar char="o"/>
            </a:pPr>
            <a:r>
              <a:rPr lang="tt-RU" b="1" dirty="0" smtClean="0"/>
              <a:t>.......................................</a:t>
            </a:r>
            <a:endParaRPr lang="tt-RU" b="1" dirty="0"/>
          </a:p>
          <a:p>
            <a:pPr>
              <a:buClr>
                <a:srgbClr val="1F7579"/>
              </a:buClr>
            </a:pPr>
            <a:r>
              <a:rPr lang="ru-RU" dirty="0" smtClean="0"/>
              <a:t>доение </a:t>
            </a:r>
            <a:r>
              <a:rPr lang="ru-RU" dirty="0"/>
              <a:t>коров, кобыл или овец </a:t>
            </a:r>
            <a:endParaRPr lang="ru-RU" dirty="0" smtClean="0"/>
          </a:p>
          <a:p>
            <a:pPr>
              <a:buClr>
                <a:srgbClr val="1F7579"/>
              </a:buClr>
            </a:pPr>
            <a:r>
              <a:rPr lang="ru-RU" dirty="0" smtClean="0"/>
              <a:t>при </a:t>
            </a:r>
            <a:r>
              <a:rPr lang="ru-RU" dirty="0"/>
              <a:t>помощи аппаратов, </a:t>
            </a:r>
            <a:endParaRPr lang="ru-RU" dirty="0" smtClean="0"/>
          </a:p>
          <a:p>
            <a:pPr>
              <a:buClr>
                <a:srgbClr val="1F7579"/>
              </a:buClr>
            </a:pPr>
            <a:r>
              <a:rPr lang="ru-RU" dirty="0" smtClean="0"/>
              <a:t>а </a:t>
            </a:r>
            <a:r>
              <a:rPr lang="ru-RU" dirty="0"/>
              <a:t>также </a:t>
            </a:r>
            <a:r>
              <a:rPr lang="ru-RU" dirty="0" smtClean="0"/>
              <a:t>проведение необходимых</a:t>
            </a:r>
          </a:p>
          <a:p>
            <a:pPr>
              <a:buClr>
                <a:srgbClr val="1F7579"/>
              </a:buClr>
            </a:pPr>
            <a:r>
              <a:rPr lang="ru-RU" dirty="0"/>
              <a:t>с</a:t>
            </a:r>
            <a:r>
              <a:rPr lang="ru-RU" dirty="0" smtClean="0"/>
              <a:t>анитарно-ветеринарных работ </a:t>
            </a:r>
          </a:p>
          <a:p>
            <a:pPr>
              <a:buClr>
                <a:srgbClr val="1F7579"/>
              </a:buClr>
            </a:pPr>
            <a:r>
              <a:rPr lang="ru-RU" dirty="0" smtClean="0"/>
              <a:t>по </a:t>
            </a:r>
            <a:r>
              <a:rPr lang="ru-RU" dirty="0"/>
              <a:t>уходу за животными</a:t>
            </a:r>
            <a:r>
              <a:rPr lang="ru-RU" dirty="0" smtClean="0"/>
              <a:t>.</a:t>
            </a:r>
          </a:p>
          <a:p>
            <a:pPr marL="388620" indent="-342900">
              <a:buClr>
                <a:srgbClr val="1F7579"/>
              </a:buClr>
              <a:buFont typeface="Courier New" panose="02070309020205020404" pitchFamily="49" charset="0"/>
              <a:buChar char="o"/>
            </a:pPr>
            <a:endParaRPr lang="ru-RU" b="1" dirty="0" smtClean="0"/>
          </a:p>
          <a:p>
            <a:pPr marL="388620" indent="-342900">
              <a:buClr>
                <a:srgbClr val="1F7579"/>
              </a:buClr>
              <a:buFont typeface="Courier New" panose="02070309020205020404" pitchFamily="49" charset="0"/>
              <a:buChar char="o"/>
            </a:pPr>
            <a:r>
              <a:rPr lang="ru-RU" b="1" dirty="0" smtClean="0"/>
              <a:t>…………………………….</a:t>
            </a:r>
          </a:p>
          <a:p>
            <a:pPr>
              <a:buClr>
                <a:srgbClr val="1F7579"/>
              </a:buClr>
            </a:pPr>
            <a:r>
              <a:rPr lang="ru-RU" dirty="0"/>
              <a:t>выращивание кормовых и пищевых </a:t>
            </a:r>
            <a:endParaRPr lang="ru-RU" dirty="0" smtClean="0"/>
          </a:p>
          <a:p>
            <a:pPr>
              <a:buClr>
                <a:srgbClr val="1F7579"/>
              </a:buClr>
            </a:pPr>
            <a:r>
              <a:rPr lang="ru-RU" dirty="0"/>
              <a:t>к</a:t>
            </a:r>
            <a:r>
              <a:rPr lang="ru-RU" dirty="0" smtClean="0"/>
              <a:t>ультур ,совершенствование </a:t>
            </a:r>
          </a:p>
          <a:p>
            <a:pPr>
              <a:buClr>
                <a:srgbClr val="1F7579"/>
              </a:buClr>
            </a:pPr>
            <a:r>
              <a:rPr lang="ru-RU" dirty="0" smtClean="0"/>
              <a:t>сельскохозяйственного</a:t>
            </a:r>
          </a:p>
          <a:p>
            <a:pPr>
              <a:buClr>
                <a:srgbClr val="1F7579"/>
              </a:buClr>
            </a:pPr>
            <a:r>
              <a:rPr lang="ru-RU" dirty="0" smtClean="0"/>
              <a:t>производства</a:t>
            </a:r>
            <a:r>
              <a:rPr lang="ru-RU" dirty="0"/>
              <a:t>, а также в </a:t>
            </a:r>
            <a:r>
              <a:rPr lang="ru-RU" dirty="0" smtClean="0"/>
              <a:t>контроле</a:t>
            </a:r>
          </a:p>
          <a:p>
            <a:pPr>
              <a:buClr>
                <a:srgbClr val="1F7579"/>
              </a:buClr>
            </a:pPr>
            <a:r>
              <a:rPr lang="ru-RU" dirty="0" smtClean="0"/>
              <a:t>за </a:t>
            </a:r>
            <a:r>
              <a:rPr lang="ru-RU" dirty="0"/>
              <a:t>работой полеводов, садоводов</a:t>
            </a:r>
            <a:r>
              <a:rPr lang="ru-RU" dirty="0" smtClean="0"/>
              <a:t>,</a:t>
            </a:r>
          </a:p>
          <a:p>
            <a:pPr>
              <a:buClr>
                <a:srgbClr val="1F7579"/>
              </a:buClr>
            </a:pPr>
            <a:r>
              <a:rPr lang="ru-RU" dirty="0" smtClean="0"/>
              <a:t> </a:t>
            </a:r>
            <a:r>
              <a:rPr lang="ru-RU" dirty="0"/>
              <a:t>механизаторов, комбайнеров и </a:t>
            </a:r>
            <a:r>
              <a:rPr lang="ru-RU" dirty="0" err="1"/>
              <a:t>т.д</a:t>
            </a:r>
            <a:endParaRPr lang="ru-RU" b="1" dirty="0" smtClean="0"/>
          </a:p>
          <a:p>
            <a:pPr>
              <a:buClr>
                <a:srgbClr val="1F7579"/>
              </a:buClr>
            </a:pPr>
            <a:endParaRPr lang="tt-RU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0" t="80" r="4990"/>
          <a:stretch/>
        </p:blipFill>
        <p:spPr bwMode="auto">
          <a:xfrm>
            <a:off x="5364088" y="1052735"/>
            <a:ext cx="3223917" cy="25627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8" r="11999"/>
          <a:stretch/>
        </p:blipFill>
        <p:spPr bwMode="auto">
          <a:xfrm>
            <a:off x="5492856" y="3615488"/>
            <a:ext cx="2966379" cy="25955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3615488"/>
            <a:ext cx="4176464" cy="43204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Агроном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1053741"/>
            <a:ext cx="4032448" cy="43204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Дояр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36036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908720"/>
            <a:ext cx="8171185" cy="5688632"/>
          </a:xfrm>
        </p:spPr>
        <p:txBody>
          <a:bodyPr/>
          <a:lstStyle/>
          <a:p>
            <a:pPr marL="388620" indent="-342900">
              <a:buClr>
                <a:srgbClr val="1F7579"/>
              </a:buClr>
              <a:buFont typeface="Courier New" panose="02070309020205020404" pitchFamily="49" charset="0"/>
              <a:buChar char="o"/>
            </a:pPr>
            <a:r>
              <a:rPr lang="tt-RU" b="1" dirty="0" smtClean="0"/>
              <a:t>     .........................</a:t>
            </a:r>
          </a:p>
          <a:p>
            <a:r>
              <a:rPr lang="ru-RU" dirty="0"/>
              <a:t>уход и содержание различных </a:t>
            </a:r>
            <a:endParaRPr lang="ru-RU" dirty="0" smtClean="0"/>
          </a:p>
          <a:p>
            <a:r>
              <a:rPr lang="ru-RU" dirty="0" smtClean="0"/>
              <a:t>растений </a:t>
            </a:r>
            <a:r>
              <a:rPr lang="ru-RU" dirty="0"/>
              <a:t>– от цветов до деревьев </a:t>
            </a:r>
            <a:endParaRPr lang="ru-RU" dirty="0" smtClean="0"/>
          </a:p>
          <a:p>
            <a:r>
              <a:rPr lang="ru-RU" dirty="0" smtClean="0"/>
              <a:t>и кустарников ; сезонные </a:t>
            </a:r>
            <a:r>
              <a:rPr lang="ru-RU" dirty="0"/>
              <a:t>работы </a:t>
            </a:r>
            <a:endParaRPr lang="ru-RU" dirty="0" smtClean="0"/>
          </a:p>
          <a:p>
            <a:r>
              <a:rPr lang="ru-RU" dirty="0" smtClean="0"/>
              <a:t>по </a:t>
            </a:r>
            <a:r>
              <a:rPr lang="ru-RU" dirty="0"/>
              <a:t>высадке или пересадке </a:t>
            </a:r>
            <a:endParaRPr lang="ru-RU" dirty="0" smtClean="0"/>
          </a:p>
          <a:p>
            <a:r>
              <a:rPr lang="ru-RU" dirty="0" smtClean="0"/>
              <a:t>зеленых насаждений.</a:t>
            </a:r>
            <a:endParaRPr lang="ru-RU" dirty="0"/>
          </a:p>
          <a:p>
            <a:pPr>
              <a:buClr>
                <a:srgbClr val="1F7579"/>
              </a:buClr>
            </a:pPr>
            <a:endParaRPr lang="tt-RU" b="1" dirty="0" smtClean="0"/>
          </a:p>
          <a:p>
            <a:pPr marL="388620" indent="-342900">
              <a:buClr>
                <a:srgbClr val="1F7579"/>
              </a:buClr>
              <a:buFont typeface="Courier New" panose="02070309020205020404" pitchFamily="49" charset="0"/>
              <a:buChar char="o"/>
            </a:pPr>
            <a:r>
              <a:rPr lang="tt-RU" b="1" dirty="0" smtClean="0"/>
              <a:t>          .....................</a:t>
            </a:r>
            <a:endParaRPr lang="tt-RU" b="1" dirty="0"/>
          </a:p>
          <a:p>
            <a:pPr>
              <a:buClr>
                <a:srgbClr val="1F7579"/>
              </a:buClr>
            </a:pPr>
            <a:r>
              <a:rPr lang="ru-RU" dirty="0" smtClean="0"/>
              <a:t>Защита благополучия животных, их </a:t>
            </a:r>
          </a:p>
          <a:p>
            <a:pPr>
              <a:buClr>
                <a:srgbClr val="1F7579"/>
              </a:buClr>
            </a:pPr>
            <a:r>
              <a:rPr lang="ru-RU" dirty="0" smtClean="0"/>
              <a:t>лечение, так же осуществление </a:t>
            </a:r>
          </a:p>
          <a:p>
            <a:pPr>
              <a:buClr>
                <a:srgbClr val="1F7579"/>
              </a:buClr>
            </a:pPr>
            <a:r>
              <a:rPr lang="ru-RU" dirty="0"/>
              <a:t>с</a:t>
            </a:r>
            <a:r>
              <a:rPr lang="ru-RU" dirty="0" smtClean="0"/>
              <a:t>анитарного контроля мяса,</a:t>
            </a:r>
          </a:p>
          <a:p>
            <a:pPr>
              <a:buClr>
                <a:srgbClr val="1F7579"/>
              </a:buClr>
            </a:pPr>
            <a:r>
              <a:rPr lang="ru-RU" dirty="0" smtClean="0"/>
              <a:t>молока и других животных </a:t>
            </a:r>
          </a:p>
          <a:p>
            <a:pPr>
              <a:buClr>
                <a:srgbClr val="1F7579"/>
              </a:buClr>
            </a:pPr>
            <a:r>
              <a:rPr lang="ru-RU" dirty="0"/>
              <a:t>п</a:t>
            </a:r>
            <a:r>
              <a:rPr lang="ru-RU" dirty="0" smtClean="0"/>
              <a:t>родуктов.</a:t>
            </a:r>
          </a:p>
          <a:p>
            <a:pPr>
              <a:buClr>
                <a:srgbClr val="1F7579"/>
              </a:buClr>
            </a:pPr>
            <a:endParaRPr lang="tt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7" r="11789"/>
          <a:stretch/>
        </p:blipFill>
        <p:spPr bwMode="auto">
          <a:xfrm>
            <a:off x="5508104" y="836712"/>
            <a:ext cx="3024336" cy="28889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36653"/>
            <a:ext cx="3888432" cy="25955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592" y="908720"/>
            <a:ext cx="3096344" cy="43204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Садовод  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69314" y="3413215"/>
            <a:ext cx="3096344" cy="43204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Ветеринар 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3405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1864" y="404664"/>
            <a:ext cx="9212560" cy="1218059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tt-RU" sz="4000" dirty="0" smtClean="0"/>
              <a:t>Соотнесите профессии с местом или объектом работы</a:t>
            </a:r>
            <a:endParaRPr lang="tt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2102742"/>
            <a:ext cx="7974087" cy="4752528"/>
          </a:xfrm>
        </p:spPr>
        <p:txBody>
          <a:bodyPr>
            <a:noAutofit/>
          </a:bodyPr>
          <a:lstStyle/>
          <a:p>
            <a:pPr marL="502920" indent="-457200" algn="ctr">
              <a:buClr>
                <a:srgbClr val="1F7579"/>
              </a:buClr>
              <a:buFont typeface="+mj-lt"/>
              <a:buAutoNum type="arabicPeriod"/>
            </a:pPr>
            <a:r>
              <a:rPr lang="tt-RU" sz="2000" dirty="0" smtClean="0"/>
              <a:t>Садовод;</a:t>
            </a:r>
          </a:p>
          <a:p>
            <a:pPr marL="502920" indent="-457200" algn="ctr">
              <a:buClr>
                <a:srgbClr val="1F7579"/>
              </a:buClr>
              <a:buFont typeface="+mj-lt"/>
              <a:buAutoNum type="arabicPeriod"/>
            </a:pPr>
            <a:r>
              <a:rPr lang="tt-RU" sz="2000" dirty="0" smtClean="0"/>
              <a:t>Агроном;</a:t>
            </a:r>
          </a:p>
          <a:p>
            <a:pPr marL="502920" indent="-457200" algn="ctr">
              <a:buClr>
                <a:srgbClr val="1F7579"/>
              </a:buClr>
              <a:buFont typeface="+mj-lt"/>
              <a:buAutoNum type="arabicPeriod"/>
            </a:pPr>
            <a:r>
              <a:rPr lang="tt-RU" sz="2000" dirty="0" smtClean="0"/>
              <a:t>Механизатор;</a:t>
            </a:r>
          </a:p>
          <a:p>
            <a:pPr marL="502920" indent="-457200" algn="ctr">
              <a:buClr>
                <a:srgbClr val="1F7579"/>
              </a:buClr>
              <a:buFont typeface="+mj-lt"/>
              <a:buAutoNum type="arabicPeriod"/>
            </a:pPr>
            <a:endParaRPr lang="tt-RU" sz="2000" dirty="0" smtClean="0"/>
          </a:p>
          <a:p>
            <a:pPr marL="502920" indent="-457200" algn="ctr">
              <a:buClr>
                <a:srgbClr val="1F7579"/>
              </a:buClr>
              <a:buFont typeface="+mj-lt"/>
              <a:buAutoNum type="arabicPeriod"/>
            </a:pPr>
            <a:endParaRPr lang="tt-RU" sz="2000" dirty="0" smtClean="0"/>
          </a:p>
          <a:p>
            <a:pPr marL="502920" indent="-457200" algn="ctr">
              <a:buClr>
                <a:srgbClr val="1F7579"/>
              </a:buClr>
              <a:buFont typeface="+mj-lt"/>
              <a:buAutoNum type="arabicPeriod"/>
            </a:pPr>
            <a:endParaRPr lang="tt-RU" sz="2000" dirty="0" smtClean="0"/>
          </a:p>
          <a:p>
            <a:pPr algn="ctr">
              <a:buClr>
                <a:srgbClr val="1F7579"/>
              </a:buClr>
            </a:pPr>
            <a:r>
              <a:rPr lang="tt-RU" sz="2000" b="1" i="1" dirty="0">
                <a:solidFill>
                  <a:srgbClr val="1F7579"/>
                </a:solidFill>
              </a:rPr>
              <a:t>Б</a:t>
            </a:r>
          </a:p>
          <a:p>
            <a:pPr algn="ctr">
              <a:buClr>
                <a:srgbClr val="1F7579"/>
              </a:buClr>
            </a:pPr>
            <a:r>
              <a:rPr lang="tt-RU" sz="2000" dirty="0" smtClean="0"/>
              <a:t>.</a:t>
            </a:r>
            <a:endParaRPr lang="tt-RU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935198"/>
            <a:ext cx="4104456" cy="2729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16320"/>
            <a:ext cx="3563888" cy="2375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6" t="4698"/>
          <a:stretch/>
        </p:blipFill>
        <p:spPr bwMode="auto">
          <a:xfrm>
            <a:off x="5724128" y="1484784"/>
            <a:ext cx="3220908" cy="26389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2811" y="1307260"/>
            <a:ext cx="378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t-RU" sz="2000" b="1" i="1" dirty="0" smtClean="0">
                <a:solidFill>
                  <a:srgbClr val="1F7579"/>
                </a:solidFill>
              </a:rPr>
              <a:t>А</a:t>
            </a:r>
            <a:endParaRPr lang="tt-RU" sz="2000" b="1" i="1" dirty="0">
              <a:solidFill>
                <a:srgbClr val="1F757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71146" y="1707370"/>
            <a:ext cx="378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t-RU" sz="2000" b="1" i="1" dirty="0">
                <a:solidFill>
                  <a:srgbClr val="1F7579"/>
                </a:solidFill>
              </a:rPr>
              <a:t>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19672" y="6109265"/>
            <a:ext cx="375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t-RU" sz="2000" b="1" i="1" dirty="0" smtClean="0">
                <a:solidFill>
                  <a:srgbClr val="1F7579"/>
                </a:solidFill>
              </a:rPr>
              <a:t>Б</a:t>
            </a:r>
            <a:endParaRPr lang="tt-RU" sz="2000" b="1" i="1" dirty="0">
              <a:solidFill>
                <a:srgbClr val="1F75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38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-757998" y="4005064"/>
            <a:ext cx="6154961" cy="1755576"/>
          </a:xfrm>
        </p:spPr>
        <p:txBody>
          <a:bodyPr/>
          <a:lstStyle/>
          <a:p>
            <a:pPr marL="502920" indent="-457200" algn="ctr">
              <a:buClr>
                <a:srgbClr val="1F7579"/>
              </a:buClr>
              <a:buFont typeface="+mj-lt"/>
              <a:buAutoNum type="arabicPeriod"/>
            </a:pPr>
            <a:r>
              <a:rPr lang="tt-RU" dirty="0" smtClean="0"/>
              <a:t>Пчеловод;</a:t>
            </a:r>
          </a:p>
          <a:p>
            <a:pPr marL="502920" indent="-457200" algn="ctr">
              <a:buClr>
                <a:srgbClr val="1F7579"/>
              </a:buClr>
              <a:buFont typeface="+mj-lt"/>
              <a:buAutoNum type="arabicPeriod"/>
            </a:pPr>
            <a:r>
              <a:rPr lang="tt-RU" dirty="0" smtClean="0"/>
              <a:t>Оператор машинного доения;</a:t>
            </a:r>
          </a:p>
          <a:p>
            <a:pPr marL="502920" indent="-457200" algn="ctr">
              <a:buClr>
                <a:srgbClr val="1F7579"/>
              </a:buClr>
              <a:buFont typeface="+mj-lt"/>
              <a:buAutoNum type="arabicPeriod"/>
            </a:pPr>
            <a:r>
              <a:rPr lang="tt-RU" dirty="0" smtClean="0"/>
              <a:t>Ветеринар</a:t>
            </a:r>
            <a:endParaRPr lang="tt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82" y="443027"/>
            <a:ext cx="4217002" cy="2858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13846"/>
            <a:ext cx="4369090" cy="2457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73016"/>
            <a:ext cx="4363053" cy="29087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0982" y="3140968"/>
            <a:ext cx="378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t-RU" sz="2000" b="1" i="1" dirty="0" smtClean="0">
                <a:solidFill>
                  <a:srgbClr val="1F7579"/>
                </a:solidFill>
              </a:rPr>
              <a:t>А</a:t>
            </a:r>
            <a:endParaRPr lang="tt-RU" sz="2000" b="1" i="1" dirty="0">
              <a:solidFill>
                <a:srgbClr val="1F757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0" y="3140968"/>
            <a:ext cx="375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t-RU" sz="2000" b="1" i="1" dirty="0" smtClean="0">
                <a:solidFill>
                  <a:srgbClr val="1F7579"/>
                </a:solidFill>
              </a:rPr>
              <a:t>Б</a:t>
            </a:r>
            <a:endParaRPr lang="tt-RU" sz="2000" b="1" i="1" dirty="0">
              <a:solidFill>
                <a:srgbClr val="1F757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05631" y="6181273"/>
            <a:ext cx="378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t-RU" sz="2000" b="1" i="1" dirty="0" smtClean="0">
                <a:solidFill>
                  <a:srgbClr val="1F7579"/>
                </a:solidFill>
              </a:rPr>
              <a:t>В</a:t>
            </a:r>
            <a:endParaRPr lang="tt-RU" sz="2000" b="1" i="1" dirty="0">
              <a:solidFill>
                <a:srgbClr val="1F75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24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1\Desktop\презнт.gif"/>
          <p:cNvPicPr>
            <a:picLocks noChangeAspect="1" noChangeArrowheads="1" noCrop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1196752"/>
            <a:ext cx="4574312" cy="5426283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+mn-lt"/>
              </a:rPr>
              <a:t>Специалист по работе с растениями. Его цель: получение максимального урожая с меньшими затратами ресурсов. Для того, чтобы этого достичь он изучает и применяет различные технологии, направленные на создание лучших условий для развития растений. Внедряет современные методы в выращивание садовых, огородных или зерновых культур. Разрабатывает мероприятия по борьбе с вредителями, сорняками и болезнями. Следит за сохранением плодородия почвы. </a:t>
            </a:r>
            <a:endParaRPr lang="ru-RU" sz="2000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40545" y="260648"/>
            <a:ext cx="3143272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Агроном</a:t>
            </a:r>
          </a:p>
        </p:txBody>
      </p:sp>
      <p:pic>
        <p:nvPicPr>
          <p:cNvPr id="13314" name="Picture 2" descr="http://limit.sgau.ru/files/pages/42774/1578630426general_pages_10_january_2020_i42774_selskoxozyaistvennoe_predpr.jpg"/>
          <p:cNvPicPr>
            <a:picLocks noChangeAspect="1" noChangeArrowheads="1"/>
          </p:cNvPicPr>
          <p:nvPr/>
        </p:nvPicPr>
        <p:blipFill>
          <a:blip r:embed="rId3"/>
          <a:srcRect t="6844" r="18182"/>
          <a:stretch>
            <a:fillRect/>
          </a:stretch>
        </p:blipFill>
        <p:spPr bwMode="auto">
          <a:xfrm>
            <a:off x="395536" y="1970414"/>
            <a:ext cx="3857620" cy="2917171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1\Desktop\презнт.gif"/>
          <p:cNvPicPr>
            <a:picLocks noChangeAspect="1" noChangeArrowheads="1" noCrop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772400" cy="1362075"/>
          </a:xfrm>
        </p:spPr>
        <p:txBody>
          <a:bodyPr/>
          <a:lstStyle/>
          <a:p>
            <a:r>
              <a:rPr lang="tt-RU" dirty="0" smtClean="0"/>
              <a:t>Механизатор</a:t>
            </a:r>
            <a:endParaRPr lang="tt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76056" y="1196752"/>
            <a:ext cx="3672408" cy="5976664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Механизатор- это </a:t>
            </a:r>
            <a:r>
              <a:rPr lang="ru-RU" sz="2000" dirty="0"/>
              <a:t>специалист, </a:t>
            </a:r>
            <a:r>
              <a:rPr lang="ru-RU" sz="2000" dirty="0" smtClean="0"/>
              <a:t>которых занимается ремонтом и обслуживанием одного или нескольких видов техники. Люди с этой профессией работают с автомобилями , электротехникой, сельхозтехникой и т. д. </a:t>
            </a:r>
            <a:endParaRPr lang="ru-RU" sz="2000" dirty="0"/>
          </a:p>
          <a:p>
            <a:r>
              <a:rPr lang="ru-RU" sz="2000" dirty="0" smtClean="0"/>
              <a:t>Сейчас в сельском хозяйстве профессия механизатора очень востребована. </a:t>
            </a:r>
            <a:endParaRPr lang="tt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78676"/>
            <a:ext cx="4349957" cy="2905635"/>
          </a:xfrm>
          <a:prstGeom prst="roundRect">
            <a:avLst>
              <a:gd name="adj" fmla="val 16667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18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1\Desktop\презнт.gif"/>
          <p:cNvPicPr>
            <a:picLocks noChangeAspect="1" noChangeArrowheads="1" noCrop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9180" y="476672"/>
            <a:ext cx="7772400" cy="1362075"/>
          </a:xfrm>
        </p:spPr>
        <p:txBody>
          <a:bodyPr/>
          <a:lstStyle/>
          <a:p>
            <a:r>
              <a:rPr lang="ru-RU" dirty="0" smtClean="0"/>
              <a:t>Садовод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196752"/>
            <a:ext cx="3347684" cy="4962622"/>
          </a:xfrm>
        </p:spPr>
        <p:txBody>
          <a:bodyPr>
            <a:normAutofit/>
          </a:bodyPr>
          <a:lstStyle/>
          <a:p>
            <a:r>
              <a:rPr lang="ru-RU" sz="2000" b="1" dirty="0"/>
              <a:t>Садовод</a:t>
            </a:r>
            <a:r>
              <a:rPr lang="ru-RU" sz="2000" dirty="0"/>
              <a:t> - это специалист, который занимается культивированием и выращиванием многолетних плодовых, ягодных и декоративных культур и растений. </a:t>
            </a:r>
            <a:endParaRPr lang="ru-RU" sz="2000" dirty="0" smtClean="0"/>
          </a:p>
          <a:p>
            <a:r>
              <a:rPr lang="ru-RU" sz="2000" b="1" dirty="0" smtClean="0"/>
              <a:t>Садоводы</a:t>
            </a:r>
            <a:r>
              <a:rPr lang="ru-RU" sz="2000" dirty="0"/>
              <a:t> также могут                 заниматься проектированием сада, ландшафта </a:t>
            </a:r>
          </a:p>
          <a:p>
            <a:r>
              <a:rPr lang="ru-RU" sz="2000" dirty="0"/>
              <a:t>частных территорий, </a:t>
            </a:r>
          </a:p>
          <a:p>
            <a:r>
              <a:rPr lang="ru-RU" sz="2000" dirty="0"/>
              <a:t>домов отдыха и санаториев.</a:t>
            </a:r>
          </a:p>
          <a:p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420888"/>
            <a:ext cx="4927476" cy="3284984"/>
          </a:xfrm>
          <a:prstGeom prst="roundRect">
            <a:avLst>
              <a:gd name="adj" fmla="val 16667"/>
            </a:avLst>
          </a:prstGeom>
          <a:ln w="9525">
            <a:solidFill>
              <a:srgbClr val="0070C0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1\Desktop\презнт.gif"/>
          <p:cNvPicPr>
            <a:picLocks noChangeAspect="1" noChangeArrowheads="1" noCrop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404664"/>
            <a:ext cx="7772400" cy="1362075"/>
          </a:xfrm>
        </p:spPr>
        <p:txBody>
          <a:bodyPr/>
          <a:lstStyle/>
          <a:p>
            <a:r>
              <a:rPr lang="tt-RU" dirty="0" smtClean="0"/>
              <a:t>Ветеринар</a:t>
            </a:r>
            <a:endParaRPr lang="tt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1160748"/>
            <a:ext cx="3744416" cy="5472608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/>
              <a:t>Ветеринар </a:t>
            </a:r>
            <a:r>
              <a:rPr lang="ru-RU" sz="2000" dirty="0"/>
              <a:t>– это специалист, занимающийся лечением и профилактикой заболеваний животных. </a:t>
            </a:r>
          </a:p>
          <a:p>
            <a:pPr algn="just">
              <a:buClr>
                <a:srgbClr val="1F7579"/>
              </a:buClr>
            </a:pPr>
            <a:r>
              <a:rPr lang="ru-RU" sz="2000" dirty="0" smtClean="0"/>
              <a:t>Он имеет </a:t>
            </a:r>
            <a:r>
              <a:rPr lang="ru-RU" sz="2000" dirty="0"/>
              <a:t>практику проведения различных операций (кастрации, стерилизации, усыпления в случае тяжелых заболеваний</a:t>
            </a:r>
            <a:r>
              <a:rPr lang="ru-RU" sz="2000" dirty="0" smtClean="0"/>
              <a:t>); определяет, </a:t>
            </a:r>
            <a:r>
              <a:rPr lang="ru-RU" sz="2000" dirty="0"/>
              <a:t>как поспособствовать родам и правильно их </a:t>
            </a:r>
            <a:r>
              <a:rPr lang="ru-RU" sz="2000" dirty="0" smtClean="0"/>
              <a:t>проводить,</a:t>
            </a:r>
          </a:p>
          <a:p>
            <a:pPr algn="just">
              <a:buClr>
                <a:srgbClr val="1F7579"/>
              </a:buClr>
            </a:pPr>
            <a:r>
              <a:rPr lang="ru-RU" sz="2000" dirty="0" smtClean="0"/>
              <a:t>умеет </a:t>
            </a:r>
            <a:r>
              <a:rPr lang="ru-RU" sz="2000" dirty="0"/>
              <a:t>предоставить медицинскую помощь и хищным </a:t>
            </a:r>
            <a:r>
              <a:rPr lang="ru-RU" sz="2000" dirty="0" smtClean="0"/>
              <a:t>зверям,  знает </a:t>
            </a:r>
            <a:r>
              <a:rPr lang="ru-RU" sz="2000" dirty="0"/>
              <a:t>способы лечения и профилактики заболеваний;</a:t>
            </a:r>
          </a:p>
          <a:p>
            <a:pPr algn="just">
              <a:buClr>
                <a:srgbClr val="1F7579"/>
              </a:buClr>
              <a:buFont typeface="Arial"/>
              <a:buChar char="•"/>
            </a:pPr>
            <a:endParaRPr lang="tt-RU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276872"/>
            <a:ext cx="4096536" cy="3240360"/>
          </a:xfrm>
          <a:prstGeom prst="roundRect">
            <a:avLst>
              <a:gd name="adj" fmla="val 16667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93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1\Desktop\презнт.gif"/>
          <p:cNvPicPr>
            <a:picLocks noChangeAspect="1" noChangeArrowheads="1" noCrop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598" y="425114"/>
            <a:ext cx="10801200" cy="1152128"/>
          </a:xfrm>
        </p:spPr>
        <p:txBody>
          <a:bodyPr/>
          <a:lstStyle/>
          <a:p>
            <a:r>
              <a:rPr lang="tt-RU" dirty="0" smtClean="0"/>
              <a:t>Оператор  машинного доения</a:t>
            </a:r>
            <a:endParaRPr lang="tt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916832"/>
            <a:ext cx="3744416" cy="4464496"/>
          </a:xfrm>
        </p:spPr>
        <p:txBody>
          <a:bodyPr>
            <a:normAutofit fontScale="25000" lnSpcReduction="20000"/>
          </a:bodyPr>
          <a:lstStyle/>
          <a:p>
            <a:r>
              <a:rPr lang="ru-RU" sz="8000" dirty="0"/>
              <a:t>Дояр – это весьма специфическая профессия. Ему нужно уметь понимать психологию животных, предугадывать их поведение, уметь оценивать самочувствие. Разумеется, для этого нужно иметь хотя бы начальные представления о ветеринарии. Механизация труда также наложила отпечаток на профессию. Хороший дояр должен разбираться в технике, понимать принцип её работы, уметь настраивать оборудование.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tt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132856"/>
            <a:ext cx="4897280" cy="32648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02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1\Desktop\презнт.gif"/>
          <p:cNvPicPr>
            <a:picLocks noChangeAspect="1" noChangeArrowheads="1" noCrop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5561" y="0"/>
            <a:ext cx="4071966" cy="1362075"/>
          </a:xfrm>
        </p:spPr>
        <p:txBody>
          <a:bodyPr/>
          <a:lstStyle/>
          <a:p>
            <a:r>
              <a:rPr lang="ru-RU" dirty="0" smtClean="0"/>
              <a:t>Пчеловод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51544" y="1556792"/>
            <a:ext cx="4392456" cy="6034992"/>
          </a:xfrm>
        </p:spPr>
        <p:txBody>
          <a:bodyPr>
            <a:noAutofit/>
          </a:bodyPr>
          <a:lstStyle/>
          <a:p>
            <a:r>
              <a:rPr lang="ru-RU" sz="2000" dirty="0" smtClean="0"/>
              <a:t>Пчеловодство</a:t>
            </a:r>
            <a:r>
              <a:rPr lang="ru-RU" sz="2000" dirty="0"/>
              <a:t> – это сельскохозяйственная отрасль. Помимо мёда пчеловоды получают от пчёл воск, </a:t>
            </a:r>
            <a:r>
              <a:rPr lang="ru-RU" sz="2000" dirty="0" smtClean="0"/>
              <a:t>пергу</a:t>
            </a:r>
            <a:r>
              <a:rPr lang="ru-RU" sz="2000" dirty="0"/>
              <a:t>, пчелиный яд и т.д. Кроме того, собирая нектар с цветов культурных растений, пчелы их опыляют и этим повышают урожайность</a:t>
            </a:r>
            <a:r>
              <a:rPr lang="ru-RU" sz="2000" dirty="0" smtClean="0"/>
              <a:t>. Пасечник должен знать всё о физиологии пчелиной семьи, особенностях климата и медоносной базы, владеть различными методами борьбы с болезнями, уметь пользоваться пчеловодческим инвентарём.</a:t>
            </a:r>
          </a:p>
          <a:p>
            <a:r>
              <a:rPr lang="ru-RU" sz="2000" u="sng" dirty="0" smtClean="0">
                <a:hlinkClick r:id="rId3"/>
              </a:rPr>
              <a:t/>
            </a:r>
            <a:br>
              <a:rPr lang="ru-RU" sz="2000" u="sng" dirty="0" smtClean="0">
                <a:hlinkClick r:id="rId3"/>
              </a:rPr>
            </a:br>
            <a:endParaRPr lang="ru-RU" sz="2000" dirty="0"/>
          </a:p>
        </p:txBody>
      </p:sp>
      <p:pic>
        <p:nvPicPr>
          <p:cNvPr id="15362" name="Picture 2" descr="Профессии сельского хозяйства - Пчеловод"/>
          <p:cNvPicPr>
            <a:picLocks noChangeAspect="1" noChangeArrowheads="1"/>
          </p:cNvPicPr>
          <p:nvPr/>
        </p:nvPicPr>
        <p:blipFill>
          <a:blip r:embed="rId4"/>
          <a:srcRect l="15789" t="6318" r="16842"/>
          <a:stretch>
            <a:fillRect/>
          </a:stretch>
        </p:blipFill>
        <p:spPr bwMode="auto">
          <a:xfrm>
            <a:off x="179512" y="1643050"/>
            <a:ext cx="4572032" cy="4236866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1\Desktop\презнт.gif"/>
          <p:cNvPicPr>
            <a:picLocks noChangeAspect="1" noChangeArrowheads="1" noCrop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48680"/>
            <a:ext cx="9395321" cy="1282427"/>
          </a:xfrm>
        </p:spPr>
        <p:txBody>
          <a:bodyPr/>
          <a:lstStyle/>
          <a:p>
            <a:pPr algn="ctr"/>
            <a:r>
              <a:rPr lang="tt-RU" dirty="0" smtClean="0"/>
              <a:t>Профессии будущего в сельскохозяйственной сфере</a:t>
            </a:r>
            <a:endParaRPr lang="tt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1916832"/>
            <a:ext cx="8136904" cy="4176464"/>
          </a:xfrm>
        </p:spPr>
        <p:txBody>
          <a:bodyPr/>
          <a:lstStyle/>
          <a:p>
            <a:r>
              <a:rPr lang="tt-RU" b="1" dirty="0" smtClean="0"/>
              <a:t>Био-хакер</a:t>
            </a:r>
            <a:r>
              <a:rPr lang="tt-RU" dirty="0" smtClean="0"/>
              <a:t> - </a:t>
            </a:r>
            <a:r>
              <a:rPr lang="ru-RU" dirty="0"/>
              <a:t>разрабатывает генетический код</a:t>
            </a:r>
            <a:r>
              <a:rPr lang="ru-RU" dirty="0" smtClean="0"/>
              <a:t>,</a:t>
            </a:r>
          </a:p>
          <a:p>
            <a:r>
              <a:rPr lang="ru-RU" dirty="0" smtClean="0"/>
              <a:t> </a:t>
            </a:r>
            <a:r>
              <a:rPr lang="ru-RU" dirty="0"/>
              <a:t>ускоряющий разложение плодов</a:t>
            </a:r>
            <a:r>
              <a:rPr lang="ru-RU" dirty="0" smtClean="0"/>
              <a:t>.</a:t>
            </a:r>
          </a:p>
          <a:p>
            <a:r>
              <a:rPr lang="ru-RU" b="1" dirty="0" err="1" smtClean="0"/>
              <a:t>Агрокибернетик</a:t>
            </a:r>
            <a:r>
              <a:rPr lang="ru-RU" b="1" dirty="0" smtClean="0"/>
              <a:t>-</a:t>
            </a:r>
            <a:r>
              <a:rPr lang="ru-RU" dirty="0" smtClean="0"/>
              <a:t>отвечает  </a:t>
            </a:r>
            <a:r>
              <a:rPr lang="ru-RU" dirty="0"/>
              <a:t>за настройку и обслуживание умных ферм, внедрение новых методов автоматизации, а также контроль технологических процессов</a:t>
            </a:r>
            <a:r>
              <a:rPr lang="ru-RU" dirty="0" smtClean="0"/>
              <a:t>.</a:t>
            </a:r>
          </a:p>
          <a:p>
            <a:r>
              <a:rPr lang="ru-RU" b="1" dirty="0" err="1" smtClean="0"/>
              <a:t>Агроинженер</a:t>
            </a:r>
            <a:r>
              <a:rPr lang="ru-RU" b="1" dirty="0"/>
              <a:t> </a:t>
            </a:r>
            <a:r>
              <a:rPr lang="ru-RU" b="1" dirty="0" smtClean="0"/>
              <a:t>- </a:t>
            </a:r>
            <a:r>
              <a:rPr lang="ru-RU" dirty="0"/>
              <a:t> обслуживание и настройка умных машин, а также объединение их в интеллектуальные кластеры.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tt-RU" dirty="0"/>
          </a:p>
        </p:txBody>
      </p:sp>
      <p:pic>
        <p:nvPicPr>
          <p:cNvPr id="9220" name="Picture 4" descr="C:\Users\1\Desktop\презнт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409631"/>
            <a:ext cx="4320480" cy="24297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56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20688"/>
            <a:ext cx="7730626" cy="792088"/>
          </a:xfrm>
        </p:spPr>
        <p:txBody>
          <a:bodyPr/>
          <a:lstStyle/>
          <a:p>
            <a:pPr algn="ctr"/>
            <a:r>
              <a:rPr lang="tt-RU" sz="3600" dirty="0" smtClean="0"/>
              <a:t>Вопросы по профессиям</a:t>
            </a:r>
            <a:endParaRPr lang="tt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844824"/>
            <a:ext cx="8352928" cy="4392488"/>
          </a:xfrm>
        </p:spPr>
        <p:txBody>
          <a:bodyPr>
            <a:normAutofit lnSpcReduction="10000"/>
          </a:bodyPr>
          <a:lstStyle/>
          <a:p>
            <a:pPr marL="388620" indent="-342900">
              <a:buClr>
                <a:schemeClr val="tx2"/>
              </a:buClr>
              <a:buFont typeface="Wingdings" panose="05000000000000000000" pitchFamily="2" charset="2"/>
              <a:buChar char="v"/>
            </a:pPr>
            <a:r>
              <a:rPr lang="tt-RU" dirty="0" smtClean="0"/>
              <a:t>Работник какой профессии </a:t>
            </a:r>
            <a:r>
              <a:rPr lang="ru-RU" dirty="0"/>
              <a:t>должен знать всё о физиологии пчелиной семьи, особенностях климата и медоносной </a:t>
            </a:r>
            <a:r>
              <a:rPr lang="ru-RU" dirty="0" smtClean="0"/>
              <a:t>базы? </a:t>
            </a:r>
          </a:p>
          <a:p>
            <a:pPr>
              <a:buClr>
                <a:schemeClr val="tx2"/>
              </a:buClr>
            </a:pPr>
            <a:r>
              <a:rPr lang="ru-RU" dirty="0" smtClean="0"/>
              <a:t>                                                                </a:t>
            </a:r>
          </a:p>
          <a:p>
            <a:pPr>
              <a:buClr>
                <a:schemeClr val="tx2"/>
              </a:buClr>
            </a:pPr>
            <a:endParaRPr lang="ru-RU" dirty="0" smtClean="0"/>
          </a:p>
          <a:p>
            <a:pPr marL="388620" indent="-342900">
              <a:buClr>
                <a:schemeClr val="tx2"/>
              </a:buClr>
              <a:buFont typeface="Wingdings" panose="05000000000000000000" pitchFamily="2" charset="2"/>
              <a:buChar char="v"/>
            </a:pPr>
            <a:r>
              <a:rPr lang="ru-RU" dirty="0" smtClean="0"/>
              <a:t>К какой профессии относится человек, который должен знать технологию хранения и переработки плодов и ягод?</a:t>
            </a:r>
          </a:p>
          <a:p>
            <a:pPr>
              <a:buClr>
                <a:schemeClr val="tx2"/>
              </a:buClr>
            </a:pPr>
            <a:endParaRPr lang="tt-RU" dirty="0" smtClean="0"/>
          </a:p>
          <a:p>
            <a:pPr>
              <a:buClr>
                <a:schemeClr val="tx2"/>
              </a:buClr>
            </a:pPr>
            <a:endParaRPr lang="tt-RU" dirty="0" smtClean="0"/>
          </a:p>
          <a:p>
            <a:pPr marL="388620" indent="-342900">
              <a:buClr>
                <a:schemeClr val="tx2"/>
              </a:buClr>
              <a:buFont typeface="Wingdings" panose="05000000000000000000" pitchFamily="2" charset="2"/>
              <a:buChar char="v"/>
            </a:pPr>
            <a:r>
              <a:rPr lang="tt-RU" dirty="0" smtClean="0"/>
              <a:t>Какая профессия занимается лечением животных?</a:t>
            </a:r>
          </a:p>
          <a:p>
            <a:pPr>
              <a:buClr>
                <a:schemeClr val="tx2"/>
              </a:buClr>
            </a:pPr>
            <a:r>
              <a:rPr lang="tt-RU" dirty="0"/>
              <a:t> </a:t>
            </a:r>
            <a:r>
              <a:rPr lang="tt-RU" dirty="0" smtClean="0"/>
              <a:t>                                                         </a:t>
            </a:r>
          </a:p>
          <a:p>
            <a:pPr>
              <a:buClr>
                <a:schemeClr val="tx2"/>
              </a:buClr>
            </a:pPr>
            <a:r>
              <a:rPr lang="tt-RU" dirty="0" smtClean="0"/>
              <a:t>                               </a:t>
            </a:r>
          </a:p>
          <a:p>
            <a:pPr marL="388620" indent="-342900">
              <a:buClr>
                <a:schemeClr val="tx2"/>
              </a:buClr>
              <a:buFont typeface="Wingdings" panose="05000000000000000000" pitchFamily="2" charset="2"/>
              <a:buChar char="v"/>
            </a:pPr>
            <a:r>
              <a:rPr lang="tt-RU" dirty="0" smtClean="0"/>
              <a:t>С какой профессией связана работа на тракторе, комбайне?</a:t>
            </a:r>
            <a:endParaRPr lang="tt-RU" dirty="0"/>
          </a:p>
          <a:p>
            <a:pPr>
              <a:buClr>
                <a:schemeClr val="tx2"/>
              </a:buClr>
            </a:pPr>
            <a:r>
              <a:rPr lang="tt-RU" dirty="0" smtClean="0"/>
              <a:t>                                                                                    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372200" y="2564904"/>
            <a:ext cx="1872208" cy="43204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(</a:t>
            </a:r>
            <a:r>
              <a:rPr lang="ru-RU" dirty="0" smtClean="0"/>
              <a:t>Пчеловод)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372200" y="3861048"/>
            <a:ext cx="1872208" cy="43204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(Садовод)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372200" y="4826728"/>
            <a:ext cx="1872208" cy="43204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(Ветеринар)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372200" y="5949280"/>
            <a:ext cx="1872208" cy="43204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(Механизатор)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514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  <p:bldP spid="6" grpId="0" animBg="1"/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3939</TotalTime>
  <Words>538</Words>
  <Application>Microsoft Office PowerPoint</Application>
  <PresentationFormat>Экран (4:3)</PresentationFormat>
  <Paragraphs>119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Городская</vt:lpstr>
      <vt:lpstr>Время выбрать село</vt:lpstr>
      <vt:lpstr>Специалист по работе с растениями. Его цель: получение максимального урожая с меньшими затратами ресурсов. Для того, чтобы этого достичь он изучает и применяет различные технологии, направленные на создание лучших условий для развития растений. Внедряет современные методы в выращивание садовых, огородных или зерновых культур. Разрабатывает мероприятия по борьбе с вредителями, сорняками и болезнями. Следит за сохранением плодородия почвы. </vt:lpstr>
      <vt:lpstr>Механизатор</vt:lpstr>
      <vt:lpstr>Садовод</vt:lpstr>
      <vt:lpstr>Ветеринар</vt:lpstr>
      <vt:lpstr>Оператор  машинного доения</vt:lpstr>
      <vt:lpstr>Пчеловод</vt:lpstr>
      <vt:lpstr>Профессии будущего в сельскохозяйственной сфере</vt:lpstr>
      <vt:lpstr>Вопросы по профессиям</vt:lpstr>
      <vt:lpstr>В какой сфере деятельности могут понадобиться эти инструменты?</vt:lpstr>
      <vt:lpstr>Презентация PowerPoint</vt:lpstr>
      <vt:lpstr>Презентация PowerPoint</vt:lpstr>
      <vt:lpstr>Роль этой профессии</vt:lpstr>
      <vt:lpstr>Презентация PowerPoint</vt:lpstr>
      <vt:lpstr>Презентация PowerPoint</vt:lpstr>
      <vt:lpstr>Соотнесите профессии с местом или объектом работы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Ноутбук №1</dc:creator>
  <cp:lastModifiedBy>Танзиля</cp:lastModifiedBy>
  <cp:revision>47</cp:revision>
  <dcterms:created xsi:type="dcterms:W3CDTF">2021-01-15T06:17:00Z</dcterms:created>
  <dcterms:modified xsi:type="dcterms:W3CDTF">2023-03-21T17:26:44Z</dcterms:modified>
</cp:coreProperties>
</file>