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9" r:id="rId4"/>
    <p:sldId id="260" r:id="rId5"/>
    <p:sldId id="277" r:id="rId6"/>
    <p:sldId id="261" r:id="rId7"/>
    <p:sldId id="272" r:id="rId8"/>
    <p:sldId id="266" r:id="rId9"/>
    <p:sldId id="267" r:id="rId10"/>
    <p:sldId id="268" r:id="rId11"/>
    <p:sldId id="269" r:id="rId12"/>
    <p:sldId id="270" r:id="rId13"/>
    <p:sldId id="27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BE57-6C22-42EF-9FF7-FA0124386A54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C974FE-79A5-4474-A09F-E91FC6D9FFF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BE57-6C22-42EF-9FF7-FA0124386A54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974FE-79A5-4474-A09F-E91FC6D9FFF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9C974FE-79A5-4474-A09F-E91FC6D9FFF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BE57-6C22-42EF-9FF7-FA0124386A54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BE57-6C22-42EF-9FF7-FA0124386A54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9C974FE-79A5-4474-A09F-E91FC6D9FFF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BE57-6C22-42EF-9FF7-FA0124386A54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C974FE-79A5-4474-A09F-E91FC6D9FFF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AA1BE57-6C22-42EF-9FF7-FA0124386A54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974FE-79A5-4474-A09F-E91FC6D9FFF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BE57-6C22-42EF-9FF7-FA0124386A54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9C974FE-79A5-4474-A09F-E91FC6D9FFF4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BE57-6C22-42EF-9FF7-FA0124386A54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9C974FE-79A5-4474-A09F-E91FC6D9F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BE57-6C22-42EF-9FF7-FA0124386A54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9C974FE-79A5-4474-A09F-E91FC6D9F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C974FE-79A5-4474-A09F-E91FC6D9FFF4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BE57-6C22-42EF-9FF7-FA0124386A54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9C974FE-79A5-4474-A09F-E91FC6D9FFF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AA1BE57-6C22-42EF-9FF7-FA0124386A54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AA1BE57-6C22-42EF-9FF7-FA0124386A54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C974FE-79A5-4474-A09F-E91FC6D9FFF4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4.bin"/><Relationship Id="rId3" Type="http://schemas.openxmlformats.org/officeDocument/2006/relationships/slide" Target="slide2.xml"/><Relationship Id="rId21" Type="http://schemas.openxmlformats.org/officeDocument/2006/relationships/image" Target="../media/image19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7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8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5.wmf"/><Relationship Id="rId3" Type="http://schemas.openxmlformats.org/officeDocument/2006/relationships/slide" Target="slide2.xml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7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alt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«Недостаточно только иметь хороший разум, но главное  - это хорошо применять его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r"/>
            <a:endParaRPr lang="ru-RU" altLang="ru-RU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alt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Рене Декарт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846640" cy="1751856"/>
          </a:xfrm>
        </p:spPr>
        <p:txBody>
          <a:bodyPr anchor="ctr">
            <a:noAutofit/>
          </a:bodyPr>
          <a:lstStyle/>
          <a:p>
            <a:r>
              <a:rPr lang="ru-RU" sz="3200" dirty="0" smtClean="0"/>
              <a:t>Подготовка к ЕГЭ.</a:t>
            </a:r>
            <a:br>
              <a:rPr lang="ru-RU" sz="3200" dirty="0" smtClean="0"/>
            </a:br>
            <a:r>
              <a:rPr lang="ru-RU" sz="3200" dirty="0" smtClean="0"/>
              <a:t> Логарифмы. </a:t>
            </a:r>
            <a:br>
              <a:rPr lang="ru-RU" sz="3200" dirty="0" smtClean="0"/>
            </a:br>
            <a:r>
              <a:rPr lang="ru-RU" sz="3200" dirty="0" smtClean="0"/>
              <a:t>Решение логарифмических</a:t>
            </a:r>
            <a:br>
              <a:rPr lang="ru-RU" sz="3200" dirty="0" smtClean="0"/>
            </a:br>
            <a:r>
              <a:rPr lang="ru-RU" sz="3200" dirty="0" smtClean="0"/>
              <a:t> уравнений и неравенств.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3723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5"/>
          <p:cNvSpPr txBox="1">
            <a:spLocks/>
          </p:cNvSpPr>
          <p:nvPr/>
        </p:nvSpPr>
        <p:spPr bwMode="auto">
          <a:xfrm>
            <a:off x="0" y="305089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26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074738" y="560388"/>
            <a:ext cx="16906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Bookman Old Style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Bookman Old Style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Bookman Old Style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Bookman Old Style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2400" b="1" i="1" dirty="0">
                <a:solidFill>
                  <a:srgbClr val="C00000"/>
                </a:solidFill>
                <a:latin typeface="Century Gothic" pitchFamily="34" charset="0"/>
              </a:rPr>
              <a:t>Пример 3</a:t>
            </a:r>
            <a:endParaRPr lang="ru-RU" altLang="ru-RU" sz="24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26" name="Управляющая кнопка: в начало 25">
            <a:hlinkClick r:id="rId3" action="ppaction://hlinksldjump" highlightClick="1"/>
          </p:cNvPr>
          <p:cNvSpPr/>
          <p:nvPr/>
        </p:nvSpPr>
        <p:spPr bwMode="auto">
          <a:xfrm>
            <a:off x="8674100" y="0"/>
            <a:ext cx="469900" cy="491067"/>
          </a:xfrm>
          <a:prstGeom prst="actionButtonBeginning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Заголовок 15"/>
          <p:cNvSpPr txBox="1">
            <a:spLocks/>
          </p:cNvSpPr>
          <p:nvPr/>
        </p:nvSpPr>
        <p:spPr bwMode="auto">
          <a:xfrm>
            <a:off x="0" y="0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sz="2600" b="1" i="1" kern="0" dirty="0">
                <a:solidFill>
                  <a:srgbClr val="000066"/>
                </a:solidFill>
                <a:latin typeface="Century Gothic" pitchFamily="34" charset="0"/>
                <a:ea typeface="+mj-ea"/>
                <a:cs typeface="+mj-cs"/>
              </a:rPr>
              <a:t>Логарифмические неравенства.  Примеры</a:t>
            </a:r>
            <a:endParaRPr lang="ru-RU" sz="2600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3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5611214"/>
              </p:ext>
            </p:extLst>
          </p:nvPr>
        </p:nvGraphicFramePr>
        <p:xfrm>
          <a:off x="795452" y="1022350"/>
          <a:ext cx="28130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2" name="Формула" r:id="rId4" imgW="1651000" imgH="241300" progId="Equation.3">
                  <p:embed/>
                </p:oleObj>
              </mc:Choice>
              <mc:Fallback>
                <p:oleObj name="Формула" r:id="rId4" imgW="16510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452" y="1022350"/>
                        <a:ext cx="281305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36515"/>
              </p:ext>
            </p:extLst>
          </p:nvPr>
        </p:nvGraphicFramePr>
        <p:xfrm>
          <a:off x="827584" y="1412776"/>
          <a:ext cx="3116263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3" name="Формула" r:id="rId6" imgW="1828800" imgH="279360" progId="Equation.3">
                  <p:embed/>
                </p:oleObj>
              </mc:Choice>
              <mc:Fallback>
                <p:oleObj name="Формула" r:id="rId6" imgW="182880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412776"/>
                        <a:ext cx="3116263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875706"/>
              </p:ext>
            </p:extLst>
          </p:nvPr>
        </p:nvGraphicFramePr>
        <p:xfrm>
          <a:off x="1074738" y="1844824"/>
          <a:ext cx="2878138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4" name="Формула" r:id="rId8" imgW="1688367" imgH="241195" progId="Equation.3">
                  <p:embed/>
                </p:oleObj>
              </mc:Choice>
              <mc:Fallback>
                <p:oleObj name="Формула" r:id="rId8" imgW="1688367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738" y="1844824"/>
                        <a:ext cx="2878138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068608"/>
              </p:ext>
            </p:extLst>
          </p:nvPr>
        </p:nvGraphicFramePr>
        <p:xfrm>
          <a:off x="899592" y="2204864"/>
          <a:ext cx="3132138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" name="Формула" r:id="rId10" imgW="1828800" imgH="431640" progId="Equation.3">
                  <p:embed/>
                </p:oleObj>
              </mc:Choice>
              <mc:Fallback>
                <p:oleObj name="Формула" r:id="rId10" imgW="18288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204864"/>
                        <a:ext cx="3132138" cy="738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Группа 100"/>
          <p:cNvGrpSpPr>
            <a:grpSpLocks/>
          </p:cNvGrpSpPr>
          <p:nvPr/>
        </p:nvGrpSpPr>
        <p:grpSpPr bwMode="auto">
          <a:xfrm>
            <a:off x="4628738" y="2420888"/>
            <a:ext cx="3784600" cy="1173163"/>
            <a:chOff x="5359400" y="3962930"/>
            <a:chExt cx="3784600" cy="1172764"/>
          </a:xfrm>
        </p:grpSpPr>
        <p:grpSp>
          <p:nvGrpSpPr>
            <p:cNvPr id="27676" name="Группа 34"/>
            <p:cNvGrpSpPr>
              <a:grpSpLocks/>
            </p:cNvGrpSpPr>
            <p:nvPr/>
          </p:nvGrpSpPr>
          <p:grpSpPr bwMode="auto">
            <a:xfrm>
              <a:off x="5359400" y="3962930"/>
              <a:ext cx="3784600" cy="842562"/>
              <a:chOff x="1134534" y="4258734"/>
              <a:chExt cx="3784598" cy="842798"/>
            </a:xfrm>
          </p:grpSpPr>
          <p:sp>
            <p:nvSpPr>
              <p:cNvPr id="27679" name="Прямоугольник 33"/>
              <p:cNvSpPr>
                <a:spLocks noChangeArrowheads="1"/>
              </p:cNvSpPr>
              <p:nvPr/>
            </p:nvSpPr>
            <p:spPr bwMode="auto">
              <a:xfrm>
                <a:off x="2404533" y="4656669"/>
                <a:ext cx="1262061" cy="202837"/>
              </a:xfrm>
              <a:prstGeom prst="rect">
                <a:avLst/>
              </a:prstGeom>
              <a:solidFill>
                <a:srgbClr val="00CC99">
                  <a:alpha val="56862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Bookman Old Style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Bookman Old Style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Bookman Old Style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9pPr>
              </a:lstStyle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2400"/>
              </a:p>
            </p:txBody>
          </p:sp>
          <p:grpSp>
            <p:nvGrpSpPr>
              <p:cNvPr id="27680" name="Группа 31"/>
              <p:cNvGrpSpPr>
                <a:grpSpLocks/>
              </p:cNvGrpSpPr>
              <p:nvPr/>
            </p:nvGrpSpPr>
            <p:grpSpPr bwMode="auto">
              <a:xfrm>
                <a:off x="1134534" y="4258734"/>
                <a:ext cx="3784598" cy="842798"/>
                <a:chOff x="812801" y="4428067"/>
                <a:chExt cx="3784598" cy="842798"/>
              </a:xfrm>
            </p:grpSpPr>
            <p:sp>
              <p:nvSpPr>
                <p:cNvPr id="81" name="Дуга 80"/>
                <p:cNvSpPr/>
                <p:nvPr/>
              </p:nvSpPr>
              <p:spPr bwMode="auto">
                <a:xfrm>
                  <a:off x="3344863" y="4562997"/>
                  <a:ext cx="1252536" cy="457172"/>
                </a:xfrm>
                <a:prstGeom prst="arc">
                  <a:avLst>
                    <a:gd name="adj1" fmla="val 10858260"/>
                    <a:gd name="adj2" fmla="val 16322715"/>
                  </a:avLst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Bookman Old Style" pitchFamily="18" charset="0"/>
                  </a:endParaRPr>
                </a:p>
              </p:txBody>
            </p:sp>
            <p:sp>
              <p:nvSpPr>
                <p:cNvPr id="82" name="Дуга 81"/>
                <p:cNvSpPr/>
                <p:nvPr/>
              </p:nvSpPr>
              <p:spPr bwMode="auto">
                <a:xfrm>
                  <a:off x="812801" y="4537598"/>
                  <a:ext cx="1252537" cy="457172"/>
                </a:xfrm>
                <a:prstGeom prst="arc">
                  <a:avLst>
                    <a:gd name="adj1" fmla="val 15833029"/>
                    <a:gd name="adj2" fmla="val 0"/>
                  </a:avLst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Bookman Old Style" pitchFamily="18" charset="0"/>
                  </a:endParaRPr>
                </a:p>
              </p:txBody>
            </p:sp>
            <p:grpSp>
              <p:nvGrpSpPr>
                <p:cNvPr id="27683" name="Группа 30"/>
                <p:cNvGrpSpPr>
                  <a:grpSpLocks/>
                </p:cNvGrpSpPr>
                <p:nvPr/>
              </p:nvGrpSpPr>
              <p:grpSpPr bwMode="auto">
                <a:xfrm>
                  <a:off x="1397000" y="4428067"/>
                  <a:ext cx="2758600" cy="842798"/>
                  <a:chOff x="1397000" y="4428067"/>
                  <a:chExt cx="2758600" cy="842798"/>
                </a:xfrm>
              </p:grpSpPr>
              <p:cxnSp>
                <p:nvCxnSpPr>
                  <p:cNvPr id="27684" name="Прямая со стрелкой 1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397000" y="4800600"/>
                    <a:ext cx="2650067" cy="846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 type="stealth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27685" name="Овал 18"/>
                  <p:cNvSpPr>
                    <a:spLocks noChangeArrowheads="1"/>
                  </p:cNvSpPr>
                  <p:nvPr/>
                </p:nvSpPr>
                <p:spPr bwMode="auto">
                  <a:xfrm>
                    <a:off x="2031999" y="4749800"/>
                    <a:ext cx="93133" cy="1016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9pPr>
                  </a:lstStyle>
                  <a:p>
                    <a:pPr algn="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ru-RU" altLang="ru-RU" sz="2400"/>
                  </a:p>
                </p:txBody>
              </p:sp>
              <p:sp>
                <p:nvSpPr>
                  <p:cNvPr id="27686" name="Овал 19"/>
                  <p:cNvSpPr>
                    <a:spLocks noChangeArrowheads="1"/>
                  </p:cNvSpPr>
                  <p:nvPr/>
                </p:nvSpPr>
                <p:spPr bwMode="auto">
                  <a:xfrm>
                    <a:off x="3293533" y="4758267"/>
                    <a:ext cx="93133" cy="1016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9pPr>
                  </a:lstStyle>
                  <a:p>
                    <a:pPr algn="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ru-RU" altLang="ru-RU" sz="2400"/>
                  </a:p>
                </p:txBody>
              </p:sp>
              <p:sp>
                <p:nvSpPr>
                  <p:cNvPr id="87" name="Дуга 86"/>
                  <p:cNvSpPr/>
                  <p:nvPr/>
                </p:nvSpPr>
                <p:spPr bwMode="auto">
                  <a:xfrm>
                    <a:off x="2090739" y="4562997"/>
                    <a:ext cx="1254125" cy="457172"/>
                  </a:xfrm>
                  <a:prstGeom prst="arc">
                    <a:avLst>
                      <a:gd name="adj1" fmla="val 10858260"/>
                      <a:gd name="adj2" fmla="val 0"/>
                    </a:avLst>
                  </a:prstGeom>
                  <a:noFill/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>
                      <a:latin typeface="Bookman Old Style" pitchFamily="18" charset="0"/>
                    </a:endParaRPr>
                  </a:p>
                </p:txBody>
              </p:sp>
              <p:sp>
                <p:nvSpPr>
                  <p:cNvPr id="27688" name="Text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32853" y="4428067"/>
                    <a:ext cx="369012" cy="4617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9pPr>
                  </a:lstStyle>
                  <a:p>
                    <a:pPr algn="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ru-RU" altLang="ru-RU" sz="2400" b="1"/>
                      <a:t>+</a:t>
                    </a:r>
                  </a:p>
                </p:txBody>
              </p:sp>
              <p:sp>
                <p:nvSpPr>
                  <p:cNvPr id="27689" name="Text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25719" y="4445001"/>
                    <a:ext cx="369012" cy="4617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9pPr>
                  </a:lstStyle>
                  <a:p>
                    <a:pPr algn="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ru-RU" altLang="ru-RU" sz="2400" b="1"/>
                      <a:t>+</a:t>
                    </a:r>
                  </a:p>
                </p:txBody>
              </p:sp>
              <p:sp>
                <p:nvSpPr>
                  <p:cNvPr id="27690" name="Text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33522" y="4453467"/>
                    <a:ext cx="369012" cy="4617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9pPr>
                  </a:lstStyle>
                  <a:p>
                    <a:pPr algn="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ru-RU" altLang="ru-RU" sz="2400" b="1"/>
                      <a:t>−</a:t>
                    </a:r>
                  </a:p>
                </p:txBody>
              </p:sp>
              <p:sp>
                <p:nvSpPr>
                  <p:cNvPr id="27691" name="Text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66738" y="4758267"/>
                    <a:ext cx="288862" cy="4617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9pPr>
                  </a:lstStyle>
                  <a:p>
                    <a:pPr algn="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ru-RU" sz="2400" i="1"/>
                      <a:t>t</a:t>
                    </a:r>
                    <a:endParaRPr lang="ru-RU" altLang="ru-RU" sz="2400" i="1"/>
                  </a:p>
                </p:txBody>
              </p:sp>
              <p:sp>
                <p:nvSpPr>
                  <p:cNvPr id="27692" name="Text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53644" y="4809071"/>
                    <a:ext cx="375424" cy="4617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9pPr>
                  </a:lstStyle>
                  <a:p>
                    <a:pPr algn="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ru-RU" sz="2400"/>
                      <a:t>1</a:t>
                    </a:r>
                    <a:endParaRPr lang="ru-RU" altLang="ru-RU" sz="2400"/>
                  </a:p>
                </p:txBody>
              </p:sp>
              <p:sp>
                <p:nvSpPr>
                  <p:cNvPr id="27693" name="Text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00577" y="4800603"/>
                    <a:ext cx="375424" cy="4617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Bookman Old Style" pitchFamily="18" charset="0"/>
                      </a:defRPr>
                    </a:lvl9pPr>
                  </a:lstStyle>
                  <a:p>
                    <a:pPr algn="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ru-RU" sz="2400"/>
                      <a:t>1</a:t>
                    </a:r>
                    <a:endParaRPr lang="ru-RU" altLang="ru-RU" sz="2400"/>
                  </a:p>
                </p:txBody>
              </p:sp>
            </p:grpSp>
          </p:grpSp>
        </p:grpSp>
        <p:sp>
          <p:nvSpPr>
            <p:cNvPr id="27677" name="TextBox 28"/>
            <p:cNvSpPr txBox="1">
              <a:spLocks noChangeArrowheads="1"/>
            </p:cNvSpPr>
            <p:nvPr/>
          </p:nvSpPr>
          <p:spPr bwMode="auto">
            <a:xfrm>
              <a:off x="6464109" y="4674029"/>
              <a:ext cx="37542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Bookman Old Style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Bookman Old Style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Bookman Old Style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/>
                <a:t>4</a:t>
              </a:r>
            </a:p>
          </p:txBody>
        </p:sp>
        <p:cxnSp>
          <p:nvCxnSpPr>
            <p:cNvPr id="27678" name="Прямая соединительная линия 95"/>
            <p:cNvCxnSpPr>
              <a:cxnSpLocks noChangeShapeType="1"/>
            </p:cNvCxnSpPr>
            <p:nvPr/>
          </p:nvCxnSpPr>
          <p:spPr bwMode="auto">
            <a:xfrm>
              <a:off x="6527799" y="4724401"/>
              <a:ext cx="228599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aphicFrame>
        <p:nvGraphicFramePr>
          <p:cNvPr id="18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6778477"/>
              </p:ext>
            </p:extLst>
          </p:nvPr>
        </p:nvGraphicFramePr>
        <p:xfrm>
          <a:off x="5986050" y="3717032"/>
          <a:ext cx="109537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" name="Формула" r:id="rId12" imgW="622030" imgH="393529" progId="Equation.3">
                  <p:embed/>
                </p:oleObj>
              </mc:Choice>
              <mc:Fallback>
                <p:oleObj name="Формула" r:id="rId12" imgW="622030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6050" y="3717032"/>
                        <a:ext cx="1095375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1852901"/>
              </p:ext>
            </p:extLst>
          </p:nvPr>
        </p:nvGraphicFramePr>
        <p:xfrm>
          <a:off x="4534071" y="4509120"/>
          <a:ext cx="4368800" cy="1420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7" name="Формула" r:id="rId14" imgW="2654300" imgH="863600" progId="Equation.3">
                  <p:embed/>
                </p:oleObj>
              </mc:Choice>
              <mc:Fallback>
                <p:oleObj name="Формула" r:id="rId14" imgW="2654300" imgH="863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4071" y="4509120"/>
                        <a:ext cx="4368800" cy="1420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412440"/>
              </p:ext>
            </p:extLst>
          </p:nvPr>
        </p:nvGraphicFramePr>
        <p:xfrm>
          <a:off x="6761100" y="5877272"/>
          <a:ext cx="2132013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8" name="Формула" r:id="rId16" imgW="1206500" imgH="241300" progId="Equation.3">
                  <p:embed/>
                </p:oleObj>
              </mc:Choice>
              <mc:Fallback>
                <p:oleObj name="Формула" r:id="rId16" imgW="12065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1100" y="5877272"/>
                        <a:ext cx="2132013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611568"/>
              </p:ext>
            </p:extLst>
          </p:nvPr>
        </p:nvGraphicFramePr>
        <p:xfrm>
          <a:off x="934863" y="2847296"/>
          <a:ext cx="2609850" cy="156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9" name="Формула" r:id="rId18" imgW="1524000" imgH="914400" progId="Equation.3">
                  <p:embed/>
                </p:oleObj>
              </mc:Choice>
              <mc:Fallback>
                <p:oleObj name="Формула" r:id="rId18" imgW="152400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863" y="2847296"/>
                        <a:ext cx="2609850" cy="156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54474"/>
              </p:ext>
            </p:extLst>
          </p:nvPr>
        </p:nvGraphicFramePr>
        <p:xfrm>
          <a:off x="683568" y="4373422"/>
          <a:ext cx="3132137" cy="1258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0" name="Формула" r:id="rId20" imgW="1828800" imgH="736560" progId="Equation.3">
                  <p:embed/>
                </p:oleObj>
              </mc:Choice>
              <mc:Fallback>
                <p:oleObj name="Формула" r:id="rId20" imgW="1828800" imgH="736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4373422"/>
                        <a:ext cx="3132137" cy="1258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45053"/>
              </p:ext>
            </p:extLst>
          </p:nvPr>
        </p:nvGraphicFramePr>
        <p:xfrm>
          <a:off x="5212937" y="1700808"/>
          <a:ext cx="160813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1" name="Формула" r:id="rId22" imgW="914400" imgH="203040" progId="Equation.3">
                  <p:embed/>
                </p:oleObj>
              </mc:Choice>
              <mc:Fallback>
                <p:oleObj name="Формула" r:id="rId22" imgW="9144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2937" y="1700808"/>
                        <a:ext cx="1608137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79993" y="1484784"/>
            <a:ext cx="8297490" cy="51845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138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15"/>
          <p:cNvSpPr txBox="1">
            <a:spLocks/>
          </p:cNvSpPr>
          <p:nvPr/>
        </p:nvSpPr>
        <p:spPr bwMode="auto">
          <a:xfrm>
            <a:off x="0" y="0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sz="2600" kern="0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Решить </a:t>
            </a:r>
            <a:r>
              <a:rPr lang="ru-RU" sz="2600" kern="0" dirty="0" err="1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ренравенство</a:t>
            </a:r>
            <a:endParaRPr lang="ru-RU" sz="2600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15"/>
          <p:cNvSpPr txBox="1">
            <a:spLocks/>
          </p:cNvSpPr>
          <p:nvPr/>
        </p:nvSpPr>
        <p:spPr bwMode="auto">
          <a:xfrm>
            <a:off x="0" y="282575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26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6" name="Управляющая кнопка: в начало 25">
            <a:hlinkClick r:id="rId3" action="ppaction://hlinksldjump" highlightClick="1"/>
          </p:cNvPr>
          <p:cNvSpPr/>
          <p:nvPr/>
        </p:nvSpPr>
        <p:spPr bwMode="auto">
          <a:xfrm>
            <a:off x="8674100" y="0"/>
            <a:ext cx="469900" cy="491067"/>
          </a:xfrm>
          <a:prstGeom prst="actionButtonBeginning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defRPr/>
            </a:pPr>
            <a:endParaRPr lang="ru-RU"/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4667379"/>
              </p:ext>
            </p:extLst>
          </p:nvPr>
        </p:nvGraphicFramePr>
        <p:xfrm>
          <a:off x="2883603" y="596900"/>
          <a:ext cx="37020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0" name="Формула" r:id="rId4" imgW="2146300" imgH="228600" progId="Equation.3">
                  <p:embed/>
                </p:oleObj>
              </mc:Choice>
              <mc:Fallback>
                <p:oleObj name="Формула" r:id="rId4" imgW="21463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3603" y="596900"/>
                        <a:ext cx="370205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0"/>
          <p:cNvGraphicFramePr>
            <a:graphicFrameLocks noChangeAspect="1"/>
          </p:cNvGraphicFramePr>
          <p:nvPr/>
        </p:nvGraphicFramePr>
        <p:xfrm>
          <a:off x="2984500" y="1428750"/>
          <a:ext cx="31750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1" name="Формула" r:id="rId6" imgW="1841500" imgH="203200" progId="Equation.3">
                  <p:embed/>
                </p:oleObj>
              </mc:Choice>
              <mc:Fallback>
                <p:oleObj name="Формула" r:id="rId6" imgW="18415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1428750"/>
                        <a:ext cx="3175000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1"/>
          <p:cNvGraphicFramePr>
            <a:graphicFrameLocks noChangeAspect="1"/>
          </p:cNvGraphicFramePr>
          <p:nvPr/>
        </p:nvGraphicFramePr>
        <p:xfrm>
          <a:off x="1201738" y="1849438"/>
          <a:ext cx="2563812" cy="158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2" name="Формула" r:id="rId8" imgW="1485900" imgH="914400" progId="Equation.3">
                  <p:embed/>
                </p:oleObj>
              </mc:Choice>
              <mc:Fallback>
                <p:oleObj name="Формула" r:id="rId8" imgW="148590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738" y="1849438"/>
                        <a:ext cx="2563812" cy="158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Группа 67"/>
          <p:cNvGrpSpPr>
            <a:grpSpLocks/>
          </p:cNvGrpSpPr>
          <p:nvPr/>
        </p:nvGrpSpPr>
        <p:grpSpPr bwMode="auto">
          <a:xfrm>
            <a:off x="474663" y="5384800"/>
            <a:ext cx="3751262" cy="852488"/>
            <a:chOff x="4859868" y="4064000"/>
            <a:chExt cx="3751827" cy="853163"/>
          </a:xfrm>
        </p:grpSpPr>
        <p:sp>
          <p:nvSpPr>
            <p:cNvPr id="28719" name="Прямоугольник 33"/>
            <p:cNvSpPr>
              <a:spLocks noChangeArrowheads="1"/>
            </p:cNvSpPr>
            <p:nvPr/>
          </p:nvSpPr>
          <p:spPr bwMode="auto">
            <a:xfrm>
              <a:off x="5333999" y="4440850"/>
              <a:ext cx="2997200" cy="224284"/>
            </a:xfrm>
            <a:prstGeom prst="rect">
              <a:avLst/>
            </a:prstGeom>
            <a:solidFill>
              <a:srgbClr val="FF0000">
                <a:alpha val="5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Bookman Old Style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Bookman Old Style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Bookman Old Style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ru-RU" altLang="ru-RU" sz="2400"/>
            </a:p>
          </p:txBody>
        </p:sp>
        <p:sp>
          <p:nvSpPr>
            <p:cNvPr id="28720" name="Прямоугольник 33"/>
            <p:cNvSpPr>
              <a:spLocks noChangeArrowheads="1"/>
            </p:cNvSpPr>
            <p:nvPr/>
          </p:nvSpPr>
          <p:spPr bwMode="auto">
            <a:xfrm>
              <a:off x="6053665" y="4064000"/>
              <a:ext cx="2269068" cy="372534"/>
            </a:xfrm>
            <a:prstGeom prst="rect">
              <a:avLst/>
            </a:prstGeom>
            <a:solidFill>
              <a:srgbClr val="3399FF">
                <a:alpha val="5647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Bookman Old Style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Bookman Old Style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Bookman Old Style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28721" name="Прямоугольник 32"/>
            <p:cNvSpPr>
              <a:spLocks noChangeArrowheads="1"/>
            </p:cNvSpPr>
            <p:nvPr/>
          </p:nvSpPr>
          <p:spPr bwMode="auto">
            <a:xfrm>
              <a:off x="4876801" y="4216401"/>
              <a:ext cx="2922532" cy="219986"/>
            </a:xfrm>
            <a:prstGeom prst="rect">
              <a:avLst/>
            </a:prstGeom>
            <a:solidFill>
              <a:srgbClr val="FFC000">
                <a:alpha val="5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Bookman Old Style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Bookman Old Style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Bookman Old Style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28722" name="Прямоугольник 33"/>
            <p:cNvSpPr>
              <a:spLocks noChangeArrowheads="1"/>
            </p:cNvSpPr>
            <p:nvPr/>
          </p:nvSpPr>
          <p:spPr bwMode="auto">
            <a:xfrm>
              <a:off x="6934199" y="4444999"/>
              <a:ext cx="1405466" cy="330200"/>
            </a:xfrm>
            <a:prstGeom prst="rect">
              <a:avLst/>
            </a:prstGeom>
            <a:solidFill>
              <a:srgbClr val="00CC99">
                <a:alpha val="5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Bookman Old Style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Bookman Old Style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Bookman Old Style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ru-RU" altLang="ru-RU" sz="2400"/>
            </a:p>
          </p:txBody>
        </p:sp>
        <p:sp>
          <p:nvSpPr>
            <p:cNvPr id="28723" name="TextBox 28"/>
            <p:cNvSpPr txBox="1">
              <a:spLocks noChangeArrowheads="1"/>
            </p:cNvSpPr>
            <p:nvPr/>
          </p:nvSpPr>
          <p:spPr bwMode="auto">
            <a:xfrm>
              <a:off x="6428527" y="4455498"/>
              <a:ext cx="104547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Bookman Old Style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Bookman Old Style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Bookman Old Style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altLang="ru-RU" sz="2400"/>
                <a:t>3,375</a:t>
              </a:r>
              <a:endParaRPr lang="ru-RU" altLang="ru-RU" sz="2400"/>
            </a:p>
          </p:txBody>
        </p:sp>
        <p:sp>
          <p:nvSpPr>
            <p:cNvPr id="28724" name="TextBox 28"/>
            <p:cNvSpPr txBox="1">
              <a:spLocks noChangeArrowheads="1"/>
            </p:cNvSpPr>
            <p:nvPr/>
          </p:nvSpPr>
          <p:spPr bwMode="auto">
            <a:xfrm>
              <a:off x="7589650" y="4438563"/>
              <a:ext cx="37542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Bookman Old Style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Bookman Old Style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Bookman Old Style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/>
                <a:t>4</a:t>
              </a:r>
            </a:p>
          </p:txBody>
        </p:sp>
        <p:grpSp>
          <p:nvGrpSpPr>
            <p:cNvPr id="28725" name="Группа 30"/>
            <p:cNvGrpSpPr>
              <a:grpSpLocks/>
            </p:cNvGrpSpPr>
            <p:nvPr/>
          </p:nvGrpSpPr>
          <p:grpSpPr bwMode="auto">
            <a:xfrm>
              <a:off x="4859868" y="4319144"/>
              <a:ext cx="3751827" cy="589552"/>
              <a:chOff x="1041930" y="4731960"/>
              <a:chExt cx="3751826" cy="589717"/>
            </a:xfrm>
          </p:grpSpPr>
          <p:cxnSp>
            <p:nvCxnSpPr>
              <p:cNvPr id="28728" name="Прямая со стрелкой 12"/>
              <p:cNvCxnSpPr>
                <a:cxnSpLocks noChangeShapeType="1"/>
              </p:cNvCxnSpPr>
              <p:nvPr/>
            </p:nvCxnSpPr>
            <p:spPr bwMode="auto">
              <a:xfrm>
                <a:off x="1041930" y="4845232"/>
                <a:ext cx="3530598" cy="0"/>
              </a:xfrm>
              <a:prstGeom prst="straightConnector1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8729" name="TextBox 27"/>
              <p:cNvSpPr txBox="1">
                <a:spLocks noChangeArrowheads="1"/>
              </p:cNvSpPr>
              <p:nvPr/>
            </p:nvSpPr>
            <p:spPr bwMode="auto">
              <a:xfrm>
                <a:off x="4435966" y="4731960"/>
                <a:ext cx="357790" cy="4617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Bookman Old Style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Bookman Old Style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Bookman Old Style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9pPr>
              </a:lstStyle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2400" i="1"/>
                  <a:t>х</a:t>
                </a:r>
              </a:p>
            </p:txBody>
          </p:sp>
          <p:sp>
            <p:nvSpPr>
              <p:cNvPr id="28730" name="TextBox 28"/>
              <p:cNvSpPr txBox="1">
                <a:spLocks noChangeArrowheads="1"/>
              </p:cNvSpPr>
              <p:nvPr/>
            </p:nvSpPr>
            <p:spPr bwMode="auto">
              <a:xfrm>
                <a:off x="2069911" y="4859883"/>
                <a:ext cx="375423" cy="4617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Bookman Old Style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Bookman Old Style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Bookman Old Style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9pPr>
              </a:lstStyle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ru-RU" sz="2400"/>
                  <a:t>3</a:t>
                </a:r>
                <a:endParaRPr lang="ru-RU" altLang="ru-RU" sz="2400"/>
              </a:p>
            </p:txBody>
          </p:sp>
          <p:sp>
            <p:nvSpPr>
              <p:cNvPr id="28731" name="TextBox 29"/>
              <p:cNvSpPr txBox="1">
                <a:spLocks noChangeArrowheads="1"/>
              </p:cNvSpPr>
              <p:nvPr/>
            </p:nvSpPr>
            <p:spPr bwMode="auto">
              <a:xfrm>
                <a:off x="1197170" y="4851411"/>
                <a:ext cx="663964" cy="4617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Bookman Old Style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Bookman Old Style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Bookman Old Style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9pPr>
              </a:lstStyle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ru-RU" sz="2400"/>
                  <a:t>1,5</a:t>
                </a:r>
                <a:endParaRPr lang="ru-RU" altLang="ru-RU" sz="2400"/>
              </a:p>
            </p:txBody>
          </p:sp>
          <p:sp>
            <p:nvSpPr>
              <p:cNvPr id="28732" name="Овал 18"/>
              <p:cNvSpPr>
                <a:spLocks noChangeArrowheads="1"/>
              </p:cNvSpPr>
              <p:nvPr/>
            </p:nvSpPr>
            <p:spPr bwMode="auto">
              <a:xfrm>
                <a:off x="2192865" y="4802901"/>
                <a:ext cx="93133" cy="101600"/>
              </a:xfrm>
              <a:prstGeom prst="ellipse">
                <a:avLst/>
              </a:prstGeom>
              <a:solidFill>
                <a:schemeClr val="bg1"/>
              </a:solidFill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Bookman Old Style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Bookman Old Style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Bookman Old Style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9pPr>
              </a:lstStyle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2400"/>
              </a:p>
            </p:txBody>
          </p:sp>
          <p:sp>
            <p:nvSpPr>
              <p:cNvPr id="28733" name="Овал 19"/>
              <p:cNvSpPr>
                <a:spLocks noChangeArrowheads="1"/>
              </p:cNvSpPr>
              <p:nvPr/>
            </p:nvSpPr>
            <p:spPr bwMode="auto">
              <a:xfrm>
                <a:off x="3064933" y="4794432"/>
                <a:ext cx="93133" cy="101600"/>
              </a:xfrm>
              <a:prstGeom prst="ellipse">
                <a:avLst/>
              </a:prstGeom>
              <a:solidFill>
                <a:schemeClr val="bg1"/>
              </a:solidFill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Bookman Old Style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Bookman Old Style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Bookman Old Style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9pPr>
              </a:lstStyle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2400"/>
              </a:p>
            </p:txBody>
          </p:sp>
        </p:grpSp>
        <p:sp>
          <p:nvSpPr>
            <p:cNvPr id="28726" name="Овал 19"/>
            <p:cNvSpPr>
              <a:spLocks noChangeArrowheads="1"/>
            </p:cNvSpPr>
            <p:nvPr/>
          </p:nvSpPr>
          <p:spPr bwMode="auto">
            <a:xfrm>
              <a:off x="5291139" y="4373133"/>
              <a:ext cx="93133" cy="101572"/>
            </a:xfrm>
            <a:prstGeom prst="ellipse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Bookman Old Style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Bookman Old Style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Bookman Old Style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ru-RU" altLang="ru-RU" sz="2400"/>
            </a:p>
          </p:txBody>
        </p:sp>
        <p:sp>
          <p:nvSpPr>
            <p:cNvPr id="28727" name="Овал 19"/>
            <p:cNvSpPr>
              <a:spLocks noChangeArrowheads="1"/>
            </p:cNvSpPr>
            <p:nvPr/>
          </p:nvSpPr>
          <p:spPr bwMode="auto">
            <a:xfrm>
              <a:off x="7721072" y="4381599"/>
              <a:ext cx="93133" cy="101572"/>
            </a:xfrm>
            <a:prstGeom prst="ellipse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Bookman Old Style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Bookman Old Style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Bookman Old Style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ru-RU" altLang="ru-RU" sz="2400"/>
            </a:p>
          </p:txBody>
        </p:sp>
      </p:grp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2720975" y="6427788"/>
            <a:ext cx="37020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Bookman Old Style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Bookman Old Style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Bookman Old Style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Bookman Old Style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200" i="1"/>
              <a:t>Ответ: </a:t>
            </a:r>
            <a:r>
              <a:rPr lang="en-US" altLang="ru-RU" sz="2200"/>
              <a:t>(2; 3)</a:t>
            </a:r>
            <a:r>
              <a:rPr lang="ru-RU" altLang="ru-RU" sz="2200"/>
              <a:t>∪</a:t>
            </a:r>
            <a:r>
              <a:rPr lang="en-US" altLang="ru-RU" sz="2200"/>
              <a:t>(3,375; 4)</a:t>
            </a:r>
            <a:r>
              <a:rPr lang="en-US" altLang="ru-RU" sz="1000"/>
              <a:t> </a:t>
            </a:r>
            <a:r>
              <a:rPr lang="ru-RU" altLang="ru-RU" sz="2200"/>
              <a:t>.</a:t>
            </a:r>
          </a:p>
        </p:txBody>
      </p:sp>
      <p:graphicFrame>
        <p:nvGraphicFramePr>
          <p:cNvPr id="27" name="Object 18"/>
          <p:cNvGraphicFramePr>
            <a:graphicFrameLocks noChangeAspect="1"/>
          </p:cNvGraphicFramePr>
          <p:nvPr/>
        </p:nvGraphicFramePr>
        <p:xfrm>
          <a:off x="4572000" y="1849438"/>
          <a:ext cx="2608263" cy="158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3" name="Формула" r:id="rId10" imgW="1511300" imgH="914400" progId="Equation.3">
                  <p:embed/>
                </p:oleObj>
              </mc:Choice>
              <mc:Fallback>
                <p:oleObj name="Формула" r:id="rId10" imgW="151130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849438"/>
                        <a:ext cx="2608263" cy="158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9"/>
          <p:cNvGraphicFramePr>
            <a:graphicFrameLocks noChangeAspect="1"/>
          </p:cNvGraphicFramePr>
          <p:nvPr/>
        </p:nvGraphicFramePr>
        <p:xfrm>
          <a:off x="1201738" y="3432175"/>
          <a:ext cx="1511300" cy="193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4" name="Формула" r:id="rId12" imgW="876300" imgH="1117600" progId="Equation.3">
                  <p:embed/>
                </p:oleObj>
              </mc:Choice>
              <mc:Fallback>
                <p:oleObj name="Формула" r:id="rId12" imgW="876300" imgH="1117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738" y="3432175"/>
                        <a:ext cx="1511300" cy="1935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1"/>
          <p:cNvGraphicFramePr>
            <a:graphicFrameLocks noChangeAspect="1"/>
          </p:cNvGraphicFramePr>
          <p:nvPr/>
        </p:nvGraphicFramePr>
        <p:xfrm>
          <a:off x="4572000" y="3432175"/>
          <a:ext cx="1733550" cy="193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5" name="Формула" r:id="rId14" imgW="1002865" imgH="1117115" progId="Equation.3">
                  <p:embed/>
                </p:oleObj>
              </mc:Choice>
              <mc:Fallback>
                <p:oleObj name="Формула" r:id="rId14" imgW="1002865" imgH="111711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432175"/>
                        <a:ext cx="1733550" cy="1935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Группа 112"/>
          <p:cNvGrpSpPr>
            <a:grpSpLocks/>
          </p:cNvGrpSpPr>
          <p:nvPr/>
        </p:nvGrpSpPr>
        <p:grpSpPr bwMode="auto">
          <a:xfrm>
            <a:off x="4818063" y="5367338"/>
            <a:ext cx="3751262" cy="854075"/>
            <a:chOff x="4817536" y="5367868"/>
            <a:chExt cx="3751827" cy="853163"/>
          </a:xfrm>
        </p:grpSpPr>
        <p:grpSp>
          <p:nvGrpSpPr>
            <p:cNvPr id="28701" name="Группа 67"/>
            <p:cNvGrpSpPr>
              <a:grpSpLocks/>
            </p:cNvGrpSpPr>
            <p:nvPr/>
          </p:nvGrpSpPr>
          <p:grpSpPr bwMode="auto">
            <a:xfrm>
              <a:off x="4817536" y="5367868"/>
              <a:ext cx="3751827" cy="853163"/>
              <a:chOff x="4859868" y="4064000"/>
              <a:chExt cx="3751827" cy="853163"/>
            </a:xfrm>
          </p:grpSpPr>
          <p:sp>
            <p:nvSpPr>
              <p:cNvPr id="28704" name="Прямоугольник 32"/>
              <p:cNvSpPr>
                <a:spLocks noChangeArrowheads="1"/>
              </p:cNvSpPr>
              <p:nvPr/>
            </p:nvSpPr>
            <p:spPr bwMode="auto">
              <a:xfrm>
                <a:off x="4876801" y="4216401"/>
                <a:ext cx="2922532" cy="219986"/>
              </a:xfrm>
              <a:prstGeom prst="rect">
                <a:avLst/>
              </a:prstGeom>
              <a:solidFill>
                <a:srgbClr val="FFC000">
                  <a:alpha val="56862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Bookman Old Style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Bookman Old Style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Bookman Old Style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9pPr>
              </a:lstStyle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2400">
                  <a:latin typeface="Times New Roman" pitchFamily="18" charset="0"/>
                </a:endParaRPr>
              </a:p>
            </p:txBody>
          </p:sp>
          <p:sp>
            <p:nvSpPr>
              <p:cNvPr id="28705" name="Прямоугольник 33"/>
              <p:cNvSpPr>
                <a:spLocks noChangeArrowheads="1"/>
              </p:cNvSpPr>
              <p:nvPr/>
            </p:nvSpPr>
            <p:spPr bwMode="auto">
              <a:xfrm flipH="1">
                <a:off x="4876799" y="4444999"/>
                <a:ext cx="2057400" cy="330200"/>
              </a:xfrm>
              <a:prstGeom prst="rect">
                <a:avLst/>
              </a:prstGeom>
              <a:solidFill>
                <a:srgbClr val="00CC99">
                  <a:alpha val="56862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Bookman Old Style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Bookman Old Style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Bookman Old Style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9pPr>
              </a:lstStyle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2400"/>
              </a:p>
            </p:txBody>
          </p:sp>
          <p:sp>
            <p:nvSpPr>
              <p:cNvPr id="28706" name="Прямоугольник 33"/>
              <p:cNvSpPr>
                <a:spLocks noChangeArrowheads="1"/>
              </p:cNvSpPr>
              <p:nvPr/>
            </p:nvSpPr>
            <p:spPr bwMode="auto">
              <a:xfrm>
                <a:off x="5342465" y="4440850"/>
                <a:ext cx="2988734" cy="224284"/>
              </a:xfrm>
              <a:prstGeom prst="rect">
                <a:avLst/>
              </a:prstGeom>
              <a:solidFill>
                <a:srgbClr val="FF0000">
                  <a:alpha val="56862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Bookman Old Style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Bookman Old Style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Bookman Old Style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9pPr>
              </a:lstStyle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2400"/>
              </a:p>
            </p:txBody>
          </p:sp>
          <p:sp>
            <p:nvSpPr>
              <p:cNvPr id="28707" name="Прямоугольник 33"/>
              <p:cNvSpPr>
                <a:spLocks noChangeArrowheads="1"/>
              </p:cNvSpPr>
              <p:nvPr/>
            </p:nvSpPr>
            <p:spPr bwMode="auto">
              <a:xfrm>
                <a:off x="5757333" y="4064000"/>
                <a:ext cx="330200" cy="372534"/>
              </a:xfrm>
              <a:prstGeom prst="rect">
                <a:avLst/>
              </a:prstGeom>
              <a:solidFill>
                <a:srgbClr val="3399FF">
                  <a:alpha val="5647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Bookman Old Style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Bookman Old Style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Bookman Old Style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9pPr>
              </a:lstStyle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2400">
                  <a:latin typeface="Times New Roman" pitchFamily="18" charset="0"/>
                </a:endParaRPr>
              </a:p>
            </p:txBody>
          </p:sp>
          <p:sp>
            <p:nvSpPr>
              <p:cNvPr id="28708" name="TextBox 28"/>
              <p:cNvSpPr txBox="1">
                <a:spLocks noChangeArrowheads="1"/>
              </p:cNvSpPr>
              <p:nvPr/>
            </p:nvSpPr>
            <p:spPr bwMode="auto">
              <a:xfrm>
                <a:off x="6428527" y="4455498"/>
                <a:ext cx="104547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Bookman Old Style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Bookman Old Style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Bookman Old Style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9pPr>
              </a:lstStyle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ru-RU" sz="2400"/>
                  <a:t>3,375</a:t>
                </a:r>
                <a:endParaRPr lang="ru-RU" altLang="ru-RU" sz="2400"/>
              </a:p>
            </p:txBody>
          </p:sp>
          <p:sp>
            <p:nvSpPr>
              <p:cNvPr id="28709" name="TextBox 28"/>
              <p:cNvSpPr txBox="1">
                <a:spLocks noChangeArrowheads="1"/>
              </p:cNvSpPr>
              <p:nvPr/>
            </p:nvSpPr>
            <p:spPr bwMode="auto">
              <a:xfrm>
                <a:off x="7589650" y="4438563"/>
                <a:ext cx="37542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Bookman Old Style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Bookman Old Style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Bookman Old Style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9pPr>
              </a:lstStyle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2400"/>
                  <a:t>4</a:t>
                </a:r>
              </a:p>
            </p:txBody>
          </p:sp>
          <p:grpSp>
            <p:nvGrpSpPr>
              <p:cNvPr id="28710" name="Группа 30"/>
              <p:cNvGrpSpPr>
                <a:grpSpLocks/>
              </p:cNvGrpSpPr>
              <p:nvPr/>
            </p:nvGrpSpPr>
            <p:grpSpPr bwMode="auto">
              <a:xfrm>
                <a:off x="4859868" y="4319144"/>
                <a:ext cx="3751827" cy="589552"/>
                <a:chOff x="1041930" y="4731960"/>
                <a:chExt cx="3751826" cy="589717"/>
              </a:xfrm>
            </p:grpSpPr>
            <p:cxnSp>
              <p:nvCxnSpPr>
                <p:cNvPr id="28713" name="Прямая со стрелкой 12"/>
                <p:cNvCxnSpPr>
                  <a:cxnSpLocks noChangeShapeType="1"/>
                </p:cNvCxnSpPr>
                <p:nvPr/>
              </p:nvCxnSpPr>
              <p:spPr bwMode="auto">
                <a:xfrm>
                  <a:off x="1041930" y="4845232"/>
                  <a:ext cx="3530598" cy="0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8714" name="TextBox 27"/>
                <p:cNvSpPr txBox="1">
                  <a:spLocks noChangeArrowheads="1"/>
                </p:cNvSpPr>
                <p:nvPr/>
              </p:nvSpPr>
              <p:spPr bwMode="auto">
                <a:xfrm>
                  <a:off x="4435966" y="4731960"/>
                  <a:ext cx="357790" cy="4617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Bookman Old Style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Bookman Old Style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Bookman Old Style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9pPr>
                </a:lstStyle>
                <a:p>
                  <a:pPr algn="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ru-RU" altLang="ru-RU" sz="2400" i="1"/>
                    <a:t>х</a:t>
                  </a:r>
                </a:p>
              </p:txBody>
            </p:sp>
            <p:sp>
              <p:nvSpPr>
                <p:cNvPr id="28715" name="TextBox 28"/>
                <p:cNvSpPr txBox="1">
                  <a:spLocks noChangeArrowheads="1"/>
                </p:cNvSpPr>
                <p:nvPr/>
              </p:nvSpPr>
              <p:spPr bwMode="auto">
                <a:xfrm>
                  <a:off x="2069911" y="4859883"/>
                  <a:ext cx="375423" cy="4617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Bookman Old Style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Bookman Old Style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Bookman Old Style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9pPr>
                </a:lstStyle>
                <a:p>
                  <a:pPr algn="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ru-RU" sz="2400"/>
                    <a:t>3</a:t>
                  </a:r>
                  <a:endParaRPr lang="ru-RU" altLang="ru-RU" sz="2400"/>
                </a:p>
              </p:txBody>
            </p:sp>
            <p:sp>
              <p:nvSpPr>
                <p:cNvPr id="28716" name="TextBox 29"/>
                <p:cNvSpPr txBox="1">
                  <a:spLocks noChangeArrowheads="1"/>
                </p:cNvSpPr>
                <p:nvPr/>
              </p:nvSpPr>
              <p:spPr bwMode="auto">
                <a:xfrm>
                  <a:off x="1171770" y="4851411"/>
                  <a:ext cx="663964" cy="4617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Bookman Old Style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Bookman Old Style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Bookman Old Style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9pPr>
                </a:lstStyle>
                <a:p>
                  <a:pPr algn="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ru-RU" sz="2400"/>
                    <a:t>1,5</a:t>
                  </a:r>
                  <a:endParaRPr lang="ru-RU" altLang="ru-RU" sz="2400"/>
                </a:p>
              </p:txBody>
            </p:sp>
            <p:sp>
              <p:nvSpPr>
                <p:cNvPr id="28717" name="Овал 18"/>
                <p:cNvSpPr>
                  <a:spLocks noChangeArrowheads="1"/>
                </p:cNvSpPr>
                <p:nvPr/>
              </p:nvSpPr>
              <p:spPr bwMode="auto">
                <a:xfrm>
                  <a:off x="2192865" y="4802901"/>
                  <a:ext cx="93133" cy="101600"/>
                </a:xfrm>
                <a:prstGeom prst="ellipse">
                  <a:avLst/>
                </a:prstGeom>
                <a:solidFill>
                  <a:schemeClr val="bg1"/>
                </a:solidFill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Bookman Old Style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Bookman Old Style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Bookman Old Style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9pPr>
                </a:lstStyle>
                <a:p>
                  <a:pPr algn="r" eaLnBrk="1" hangingPunct="1">
                    <a:spcBef>
                      <a:spcPct val="0"/>
                    </a:spcBef>
                    <a:buFontTx/>
                    <a:buNone/>
                  </a:pPr>
                  <a:endParaRPr lang="ru-RU" altLang="ru-RU" sz="2400"/>
                </a:p>
              </p:txBody>
            </p:sp>
            <p:sp>
              <p:nvSpPr>
                <p:cNvPr id="28718" name="Овал 19"/>
                <p:cNvSpPr>
                  <a:spLocks noChangeArrowheads="1"/>
                </p:cNvSpPr>
                <p:nvPr/>
              </p:nvSpPr>
              <p:spPr bwMode="auto">
                <a:xfrm>
                  <a:off x="3064933" y="4794432"/>
                  <a:ext cx="93133" cy="101600"/>
                </a:xfrm>
                <a:prstGeom prst="ellipse">
                  <a:avLst/>
                </a:prstGeom>
                <a:solidFill>
                  <a:schemeClr val="bg1"/>
                </a:solidFill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Bookman Old Style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Bookman Old Style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Bookman Old Style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Bookman Old Style" pitchFamily="18" charset="0"/>
                    </a:defRPr>
                  </a:lvl9pPr>
                </a:lstStyle>
                <a:p>
                  <a:pPr algn="r" eaLnBrk="1" hangingPunct="1">
                    <a:spcBef>
                      <a:spcPct val="0"/>
                    </a:spcBef>
                    <a:buFontTx/>
                    <a:buNone/>
                  </a:pPr>
                  <a:endParaRPr lang="ru-RU" altLang="ru-RU" sz="2400"/>
                </a:p>
              </p:txBody>
            </p:sp>
          </p:grpSp>
          <p:sp>
            <p:nvSpPr>
              <p:cNvPr id="28711" name="Овал 19"/>
              <p:cNvSpPr>
                <a:spLocks noChangeArrowheads="1"/>
              </p:cNvSpPr>
              <p:nvPr/>
            </p:nvSpPr>
            <p:spPr bwMode="auto">
              <a:xfrm>
                <a:off x="5291139" y="4373133"/>
                <a:ext cx="93133" cy="101572"/>
              </a:xfrm>
              <a:prstGeom prst="ellipse">
                <a:avLst/>
              </a:prstGeom>
              <a:solidFill>
                <a:schemeClr val="bg1"/>
              </a:solidFill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Bookman Old Style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Bookman Old Style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Bookman Old Style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9pPr>
              </a:lstStyle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2400"/>
              </a:p>
            </p:txBody>
          </p:sp>
          <p:sp>
            <p:nvSpPr>
              <p:cNvPr id="28712" name="Овал 19"/>
              <p:cNvSpPr>
                <a:spLocks noChangeArrowheads="1"/>
              </p:cNvSpPr>
              <p:nvPr/>
            </p:nvSpPr>
            <p:spPr bwMode="auto">
              <a:xfrm>
                <a:off x="7721072" y="4381599"/>
                <a:ext cx="93133" cy="101572"/>
              </a:xfrm>
              <a:prstGeom prst="ellipse">
                <a:avLst/>
              </a:prstGeom>
              <a:solidFill>
                <a:schemeClr val="bg1"/>
              </a:solidFill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Bookman Old Style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Bookman Old Style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Bookman Old Style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Bookman Old Style" pitchFamily="18" charset="0"/>
                  </a:defRPr>
                </a:lvl9pPr>
              </a:lstStyle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2400"/>
              </a:p>
            </p:txBody>
          </p:sp>
        </p:grpSp>
        <p:sp>
          <p:nvSpPr>
            <p:cNvPr id="28702" name="Овал 18"/>
            <p:cNvSpPr>
              <a:spLocks noChangeArrowheads="1"/>
            </p:cNvSpPr>
            <p:nvPr/>
          </p:nvSpPr>
          <p:spPr bwMode="auto">
            <a:xfrm>
              <a:off x="5663671" y="5685467"/>
              <a:ext cx="93133" cy="101572"/>
            </a:xfrm>
            <a:prstGeom prst="ellipse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Bookman Old Style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Bookman Old Style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Bookman Old Style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ru-RU" altLang="ru-RU" sz="2400"/>
            </a:p>
          </p:txBody>
        </p:sp>
        <p:sp>
          <p:nvSpPr>
            <p:cNvPr id="28703" name="TextBox 28"/>
            <p:cNvSpPr txBox="1">
              <a:spLocks noChangeArrowheads="1"/>
            </p:cNvSpPr>
            <p:nvPr/>
          </p:nvSpPr>
          <p:spPr bwMode="auto">
            <a:xfrm>
              <a:off x="5506851" y="5733966"/>
              <a:ext cx="37542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Bookman Old Style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Bookman Old Style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Bookman Old Style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altLang="ru-RU" sz="2400"/>
                <a:t>2</a:t>
              </a:r>
              <a:endParaRPr lang="ru-RU" altLang="ru-RU" sz="2400"/>
            </a:p>
          </p:txBody>
        </p:sp>
      </p:grpSp>
      <p:grpSp>
        <p:nvGrpSpPr>
          <p:cNvPr id="11" name="Группа 111"/>
          <p:cNvGrpSpPr>
            <a:grpSpLocks/>
          </p:cNvGrpSpPr>
          <p:nvPr/>
        </p:nvGrpSpPr>
        <p:grpSpPr bwMode="auto">
          <a:xfrm>
            <a:off x="6561138" y="3538538"/>
            <a:ext cx="230187" cy="1714500"/>
            <a:chOff x="6561668" y="3539067"/>
            <a:chExt cx="229656" cy="1713442"/>
          </a:xfrm>
        </p:grpSpPr>
        <p:sp>
          <p:nvSpPr>
            <p:cNvPr id="28697" name="Прямоугольник 33"/>
            <p:cNvSpPr>
              <a:spLocks noChangeArrowheads="1"/>
            </p:cNvSpPr>
            <p:nvPr/>
          </p:nvSpPr>
          <p:spPr bwMode="auto">
            <a:xfrm>
              <a:off x="6561668" y="3539067"/>
              <a:ext cx="228599" cy="214842"/>
            </a:xfrm>
            <a:prstGeom prst="rect">
              <a:avLst/>
            </a:prstGeom>
            <a:solidFill>
              <a:srgbClr val="3399FF">
                <a:alpha val="5647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Bookman Old Style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Bookman Old Style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Bookman Old Style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28698" name="Прямоугольник 33"/>
            <p:cNvSpPr>
              <a:spLocks noChangeArrowheads="1"/>
            </p:cNvSpPr>
            <p:nvPr/>
          </p:nvSpPr>
          <p:spPr bwMode="auto">
            <a:xfrm>
              <a:off x="6561668" y="4064000"/>
              <a:ext cx="228599" cy="214842"/>
            </a:xfrm>
            <a:prstGeom prst="rect">
              <a:avLst/>
            </a:prstGeom>
            <a:solidFill>
              <a:srgbClr val="00CC99">
                <a:alpha val="5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Bookman Old Style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Bookman Old Style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Bookman Old Style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ru-RU" altLang="ru-RU" sz="2400"/>
            </a:p>
          </p:txBody>
        </p:sp>
        <p:sp>
          <p:nvSpPr>
            <p:cNvPr id="28699" name="Прямоугольник 33"/>
            <p:cNvSpPr>
              <a:spLocks noChangeArrowheads="1"/>
            </p:cNvSpPr>
            <p:nvPr/>
          </p:nvSpPr>
          <p:spPr bwMode="auto">
            <a:xfrm>
              <a:off x="6561668" y="4639734"/>
              <a:ext cx="228599" cy="214842"/>
            </a:xfrm>
            <a:prstGeom prst="rect">
              <a:avLst/>
            </a:prstGeom>
            <a:solidFill>
              <a:srgbClr val="FF0000">
                <a:alpha val="5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Bookman Old Style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Bookman Old Style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Bookman Old Style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ru-RU" altLang="ru-RU" sz="2400"/>
            </a:p>
          </p:txBody>
        </p:sp>
        <p:sp>
          <p:nvSpPr>
            <p:cNvPr id="28700" name="Прямоугольник 33"/>
            <p:cNvSpPr>
              <a:spLocks noChangeArrowheads="1"/>
            </p:cNvSpPr>
            <p:nvPr/>
          </p:nvSpPr>
          <p:spPr bwMode="auto">
            <a:xfrm>
              <a:off x="6562725" y="5037667"/>
              <a:ext cx="228599" cy="214842"/>
            </a:xfrm>
            <a:prstGeom prst="rect">
              <a:avLst/>
            </a:prstGeom>
            <a:solidFill>
              <a:srgbClr val="FFC000">
                <a:alpha val="5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Bookman Old Style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Bookman Old Style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Bookman Old Style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Times New Roman" pitchFamily="18" charset="0"/>
              </a:endParaRPr>
            </a:p>
          </p:txBody>
        </p:sp>
      </p:grpSp>
      <p:grpSp>
        <p:nvGrpSpPr>
          <p:cNvPr id="13" name="Группа 110"/>
          <p:cNvGrpSpPr>
            <a:grpSpLocks/>
          </p:cNvGrpSpPr>
          <p:nvPr/>
        </p:nvGrpSpPr>
        <p:grpSpPr bwMode="auto">
          <a:xfrm>
            <a:off x="2836863" y="3563938"/>
            <a:ext cx="238125" cy="1714500"/>
            <a:chOff x="2836863" y="3564467"/>
            <a:chExt cx="237594" cy="1713442"/>
          </a:xfrm>
        </p:grpSpPr>
        <p:sp>
          <p:nvSpPr>
            <p:cNvPr id="28693" name="Прямоугольник 33"/>
            <p:cNvSpPr>
              <a:spLocks noChangeArrowheads="1"/>
            </p:cNvSpPr>
            <p:nvPr/>
          </p:nvSpPr>
          <p:spPr bwMode="auto">
            <a:xfrm>
              <a:off x="2836863" y="3564467"/>
              <a:ext cx="236537" cy="214842"/>
            </a:xfrm>
            <a:prstGeom prst="rect">
              <a:avLst/>
            </a:prstGeom>
            <a:solidFill>
              <a:srgbClr val="3399FF">
                <a:alpha val="5647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Bookman Old Style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Bookman Old Style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Bookman Old Style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28694" name="Прямоугольник 33"/>
            <p:cNvSpPr>
              <a:spLocks noChangeArrowheads="1"/>
            </p:cNvSpPr>
            <p:nvPr/>
          </p:nvSpPr>
          <p:spPr bwMode="auto">
            <a:xfrm>
              <a:off x="2836863" y="4089400"/>
              <a:ext cx="236537" cy="214842"/>
            </a:xfrm>
            <a:prstGeom prst="rect">
              <a:avLst/>
            </a:prstGeom>
            <a:solidFill>
              <a:srgbClr val="00CC99">
                <a:alpha val="5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Bookman Old Style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Bookman Old Style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Bookman Old Style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ru-RU" altLang="ru-RU" sz="2400"/>
            </a:p>
          </p:txBody>
        </p:sp>
        <p:sp>
          <p:nvSpPr>
            <p:cNvPr id="28695" name="Прямоугольник 33"/>
            <p:cNvSpPr>
              <a:spLocks noChangeArrowheads="1"/>
            </p:cNvSpPr>
            <p:nvPr/>
          </p:nvSpPr>
          <p:spPr bwMode="auto">
            <a:xfrm>
              <a:off x="2836863" y="4665134"/>
              <a:ext cx="236537" cy="214842"/>
            </a:xfrm>
            <a:prstGeom prst="rect">
              <a:avLst/>
            </a:prstGeom>
            <a:solidFill>
              <a:srgbClr val="FF0000">
                <a:alpha val="5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Bookman Old Style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Bookman Old Style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Bookman Old Style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ru-RU" altLang="ru-RU" sz="2400"/>
            </a:p>
          </p:txBody>
        </p:sp>
        <p:sp>
          <p:nvSpPr>
            <p:cNvPr id="28696" name="Прямоугольник 33"/>
            <p:cNvSpPr>
              <a:spLocks noChangeArrowheads="1"/>
            </p:cNvSpPr>
            <p:nvPr/>
          </p:nvSpPr>
          <p:spPr bwMode="auto">
            <a:xfrm>
              <a:off x="2837920" y="5063067"/>
              <a:ext cx="236537" cy="214842"/>
            </a:xfrm>
            <a:prstGeom prst="rect">
              <a:avLst/>
            </a:prstGeom>
            <a:solidFill>
              <a:srgbClr val="FFC000">
                <a:alpha val="5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Bookman Old Style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Bookman Old Style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Bookman Old Style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Times New Roman" pitchFamily="18" charset="0"/>
              </a:endParaRPr>
            </a:p>
          </p:txBody>
        </p:sp>
      </p:grpSp>
      <p:sp>
        <p:nvSpPr>
          <p:cNvPr id="114" name="Прямоугольник 113"/>
          <p:cNvSpPr>
            <a:spLocks noChangeArrowheads="1"/>
          </p:cNvSpPr>
          <p:nvPr/>
        </p:nvSpPr>
        <p:spPr bwMode="auto">
          <a:xfrm>
            <a:off x="6934200" y="6189663"/>
            <a:ext cx="15097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Bookman Old Style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Bookman Old Style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Bookman Old Style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Bookman Old Style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ru-RU" sz="2400" i="1"/>
              <a:t>x</a:t>
            </a:r>
            <a:r>
              <a:rPr lang="ru-RU" altLang="ru-RU" sz="2400" b="1"/>
              <a:t> ∈</a:t>
            </a:r>
            <a:r>
              <a:rPr lang="en-US" altLang="ru-RU" sz="2400" b="1"/>
              <a:t> </a:t>
            </a:r>
            <a:r>
              <a:rPr lang="en-US" altLang="ru-RU" sz="2400"/>
              <a:t>(2; 3)</a:t>
            </a:r>
            <a:endParaRPr lang="ru-RU" altLang="ru-RU" sz="2400"/>
          </a:p>
        </p:txBody>
      </p:sp>
      <p:sp>
        <p:nvSpPr>
          <p:cNvPr id="115" name="Прямоугольник 114"/>
          <p:cNvSpPr>
            <a:spLocks noChangeArrowheads="1"/>
          </p:cNvSpPr>
          <p:nvPr/>
        </p:nvSpPr>
        <p:spPr bwMode="auto">
          <a:xfrm>
            <a:off x="0" y="6164263"/>
            <a:ext cx="21796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Bookman Old Style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Bookman Old Style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Bookman Old Style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Bookman Old Style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ru-RU" sz="2400" i="1"/>
              <a:t>x</a:t>
            </a:r>
            <a:r>
              <a:rPr lang="ru-RU" altLang="ru-RU" sz="2400" b="1"/>
              <a:t> ∈</a:t>
            </a:r>
            <a:r>
              <a:rPr lang="en-US" altLang="ru-RU" sz="2400" b="1"/>
              <a:t> </a:t>
            </a:r>
            <a:r>
              <a:rPr lang="en-US" altLang="ru-RU" sz="2400"/>
              <a:t>(3,375; 4)</a:t>
            </a:r>
            <a:endParaRPr lang="ru-RU" altLang="ru-RU" sz="2400"/>
          </a:p>
        </p:txBody>
      </p:sp>
    </p:spTree>
    <p:extLst>
      <p:ext uri="{BB962C8B-B14F-4D97-AF65-F5344CB8AC3E}">
        <p14:creationId xmlns:p14="http://schemas.microsoft.com/office/powerpoint/2010/main" val="97931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114" grpId="0"/>
      <p:bldP spid="1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algn="l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Решить уравнения:</a:t>
            </a:r>
          </a:p>
          <a:p>
            <a:pPr algn="l"/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 smtClean="0"/>
              <a:t>1.                                         </a:t>
            </a:r>
            <a:r>
              <a:rPr lang="ru-RU" dirty="0"/>
              <a:t>;</a:t>
            </a:r>
            <a:endParaRPr lang="ru-RU" dirty="0" smtClean="0"/>
          </a:p>
          <a:p>
            <a:pPr algn="l"/>
            <a:endParaRPr lang="ru-RU" dirty="0" smtClean="0"/>
          </a:p>
          <a:p>
            <a:pPr algn="l"/>
            <a:r>
              <a:rPr lang="ru-RU" dirty="0" smtClean="0"/>
              <a:t>2.                                    </a:t>
            </a:r>
          </a:p>
          <a:p>
            <a:pPr algn="l"/>
            <a:r>
              <a:rPr lang="ru-RU" dirty="0"/>
              <a:t> </a:t>
            </a:r>
            <a:r>
              <a:rPr lang="ru-RU" dirty="0" smtClean="0"/>
              <a:t>                                             ;</a:t>
            </a:r>
          </a:p>
          <a:p>
            <a:pPr algn="l"/>
            <a:endParaRPr lang="ru-RU" dirty="0" smtClean="0"/>
          </a:p>
          <a:p>
            <a:pPr algn="l"/>
            <a:r>
              <a:rPr lang="ru-RU" dirty="0" smtClean="0"/>
              <a:t>3. </a:t>
            </a:r>
          </a:p>
          <a:p>
            <a:pPr algn="l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4966609"/>
              </p:ext>
            </p:extLst>
          </p:nvPr>
        </p:nvGraphicFramePr>
        <p:xfrm>
          <a:off x="1795634" y="2924944"/>
          <a:ext cx="27051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2" name="Формула" r:id="rId3" imgW="1536700" imgH="241300" progId="Equation.3">
                  <p:embed/>
                </p:oleObj>
              </mc:Choice>
              <mc:Fallback>
                <p:oleObj name="Формула" r:id="rId3" imgW="1536700" imgH="2413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634" y="2924944"/>
                        <a:ext cx="2705100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432825"/>
              </p:ext>
            </p:extLst>
          </p:nvPr>
        </p:nvGraphicFramePr>
        <p:xfrm>
          <a:off x="1907704" y="3501008"/>
          <a:ext cx="270668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3" name="Формула" r:id="rId5" imgW="1536700" imgH="241300" progId="Equation.3">
                  <p:embed/>
                </p:oleObj>
              </mc:Choice>
              <mc:Fallback>
                <p:oleObj name="Формула" r:id="rId5" imgW="1536700" imgH="241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3501008"/>
                        <a:ext cx="2706687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7704" y="3861048"/>
            <a:ext cx="5186060" cy="141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77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Рефлексия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2032475"/>
              </p:ext>
            </p:extLst>
          </p:nvPr>
        </p:nvGraphicFramePr>
        <p:xfrm>
          <a:off x="301621" y="1524000"/>
          <a:ext cx="8518850" cy="4065240"/>
        </p:xfrm>
        <a:graphic>
          <a:graphicData uri="http://schemas.openxmlformats.org/drawingml/2006/table">
            <a:tbl>
              <a:tblPr/>
              <a:tblGrid>
                <a:gridCol w="4259425"/>
                <a:gridCol w="4259425"/>
              </a:tblGrid>
              <a:tr h="406524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"/>
                          <a:ea typeface=""/>
                          <a:cs typeface=""/>
                        </a:defRPr>
                      </a:lvl9pPr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 pitchFamily="18" charset="0"/>
                          <a:cs typeface="Times New Roman" pitchFamily="18" charset="0"/>
                        </a:rPr>
                        <a:t>1. На уроке я работал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 pitchFamily="18" charset="0"/>
                          <a:cs typeface="Times New Roman" pitchFamily="18" charset="0"/>
                        </a:rPr>
                        <a:t>2. Своей работой на уроке 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 pitchFamily="18" charset="0"/>
                          <a:cs typeface="Times New Roman" pitchFamily="18" charset="0"/>
                        </a:rPr>
                        <a:t>3. Урок для меня показался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 pitchFamily="18" charset="0"/>
                          <a:cs typeface="Times New Roman" pitchFamily="18" charset="0"/>
                        </a:rPr>
                        <a:t>4. За урок 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 pitchFamily="18" charset="0"/>
                          <a:cs typeface="Times New Roman" pitchFamily="18" charset="0"/>
                        </a:rPr>
                        <a:t>5. Мое настроение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6. </a:t>
                      </a:r>
                      <a:r>
                        <a:rPr lang="ru-RU" sz="2000" b="1" i="1" dirty="0">
                          <a:latin typeface="Times New Roman" pitchFamily="18" charset="0"/>
                          <a:cs typeface="Times New Roman" pitchFamily="18" charset="0"/>
                        </a:rPr>
                        <a:t>Домашнее задание мне кажется</a:t>
                      </a:r>
                      <a:endParaRPr lang="ru-RU" sz="2000" b="1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crgbClr r="0" g="0" b="0"/>
                      </a:solidFill>
                    </a:lnL>
                    <a:lnR w="12700" cmpd="sng">
                      <a:solidFill>
                        <a:scrgbClr r="0" g="0" b="0"/>
                      </a:solidFill>
                    </a:lnR>
                    <a:lnT w="12700" cmpd="sng">
                      <a:solidFill>
                        <a:scrgbClr r="0" g="0" b="0"/>
                      </a:solidFill>
                    </a:lnT>
                    <a:lnB w="12700" cmpd="sng">
                      <a:solidFill>
                        <a:scrgbClr r="0" g="0" b="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"/>
                          <a:ea typeface=""/>
                          <a:cs typeface=""/>
                        </a:defRPr>
                      </a:lvl9pPr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 pitchFamily="18" charset="0"/>
                          <a:cs typeface="Times New Roman" pitchFamily="18" charset="0"/>
                        </a:rPr>
                        <a:t>активно / пассивно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 pitchFamily="18" charset="0"/>
                          <a:cs typeface="Times New Roman" pitchFamily="18" charset="0"/>
                        </a:rPr>
                        <a:t>доволен / не доволен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 pitchFamily="18" charset="0"/>
                          <a:cs typeface="Times New Roman" pitchFamily="18" charset="0"/>
                        </a:rPr>
                        <a:t>коротким / длинным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 pitchFamily="18" charset="0"/>
                          <a:cs typeface="Times New Roman" pitchFamily="18" charset="0"/>
                        </a:rPr>
                        <a:t>не устал / </a:t>
                      </a:r>
                      <a:r>
                        <a:rPr lang="ru-RU" sz="2000" b="1" i="1" dirty="0" err="1">
                          <a:latin typeface="Times New Roman" pitchFamily="18" charset="0"/>
                          <a:cs typeface="Times New Roman" pitchFamily="18" charset="0"/>
                        </a:rPr>
                        <a:t>устал</a:t>
                      </a:r>
                      <a:endParaRPr lang="ru-RU" sz="20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 pitchFamily="18" charset="0"/>
                          <a:cs typeface="Times New Roman" pitchFamily="18" charset="0"/>
                        </a:rPr>
                        <a:t>стало лучше / стало </a:t>
                      </a:r>
                      <a:r>
                        <a:rPr lang="ru-RU" sz="20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хуже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легким / трудным</a:t>
                      </a:r>
                      <a:endParaRPr lang="ru-RU" sz="20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crgbClr r="0" g="0" b="0"/>
                      </a:solidFill>
                    </a:lnL>
                    <a:lnR w="12700" cmpd="sng">
                      <a:solidFill>
                        <a:scrgbClr r="0" g="0" b="0"/>
                      </a:solidFill>
                    </a:lnR>
                    <a:lnT w="12700" cmpd="sng">
                      <a:solidFill>
                        <a:scrgbClr r="0" g="0" b="0"/>
                      </a:solidFill>
                    </a:lnT>
                    <a:lnB w="12700" cmpd="sng">
                      <a:solidFill>
                        <a:scrgbClr r="0" g="0" b="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388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Понятие логарифма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95736" y="1412776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b="1" i="1" kern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Логарифмом положительного числа  </a:t>
            </a:r>
            <a:r>
              <a:rPr lang="en-US" b="1" i="1" kern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b </a:t>
            </a:r>
            <a:r>
              <a:rPr lang="ru-RU" b="1" i="1" kern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по положительному и отличному от 1 основанию а</a:t>
            </a:r>
            <a:r>
              <a:rPr lang="ru-RU" b="1" i="1" kern="0" dirty="0">
                <a:solidFill>
                  <a:srgbClr val="000066"/>
                </a:solidFill>
                <a:latin typeface="+mn-lt"/>
                <a:ea typeface="+mn-ea"/>
                <a:cs typeface="+mn-cs"/>
              </a:rPr>
              <a:t> называют показатель степени, в которую нужно возвести число </a:t>
            </a:r>
            <a:r>
              <a:rPr lang="ru-RU" b="1" i="1" kern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а</a:t>
            </a:r>
            <a:r>
              <a:rPr lang="ru-RU" b="1" i="1" kern="0" dirty="0">
                <a:solidFill>
                  <a:srgbClr val="000066"/>
                </a:solidFill>
                <a:latin typeface="+mn-lt"/>
                <a:ea typeface="+mn-ea"/>
                <a:cs typeface="+mn-cs"/>
              </a:rPr>
              <a:t>, чтобы получить число </a:t>
            </a:r>
            <a:r>
              <a:rPr lang="en-US" b="1" i="1" kern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b</a:t>
            </a:r>
            <a:endParaRPr lang="ru-RU" b="1" i="1" kern="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76645" y="3569549"/>
            <a:ext cx="44101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b="1" i="1" kern="0" dirty="0" err="1">
                <a:solidFill>
                  <a:srgbClr val="FF0000"/>
                </a:solidFill>
                <a:latin typeface="Bookman Old Style" pitchFamily="18" charset="0"/>
              </a:rPr>
              <a:t>log</a:t>
            </a:r>
            <a:r>
              <a:rPr lang="en-US" b="1" i="1" kern="0" baseline="-25000" dirty="0" err="1">
                <a:solidFill>
                  <a:srgbClr val="FF0000"/>
                </a:solidFill>
                <a:latin typeface="Bookman Old Style" pitchFamily="18" charset="0"/>
              </a:rPr>
              <a:t>a</a:t>
            </a:r>
            <a:r>
              <a:rPr lang="en-US" b="1" i="1" kern="0" dirty="0" err="1">
                <a:solidFill>
                  <a:srgbClr val="FF0000"/>
                </a:solidFill>
                <a:latin typeface="Bookman Old Style" pitchFamily="18" charset="0"/>
              </a:rPr>
              <a:t>b</a:t>
            </a:r>
            <a:r>
              <a:rPr lang="en-US" b="1" i="1" kern="0" dirty="0">
                <a:solidFill>
                  <a:srgbClr val="FF0000"/>
                </a:solidFill>
                <a:latin typeface="Bookman Old Style" pitchFamily="18" charset="0"/>
              </a:rPr>
              <a:t> = c</a:t>
            </a:r>
            <a:r>
              <a:rPr lang="en-US" b="1" i="1" kern="0" dirty="0">
                <a:solidFill>
                  <a:srgbClr val="000066"/>
                </a:solidFill>
                <a:latin typeface="Bookman Old Style" pitchFamily="18" charset="0"/>
              </a:rPr>
              <a:t>,</a:t>
            </a:r>
            <a:r>
              <a:rPr lang="en-US" b="1" i="1" kern="0" dirty="0">
                <a:solidFill>
                  <a:srgbClr val="FF0000"/>
                </a:solidFill>
                <a:latin typeface="Bookman Old Style" pitchFamily="18" charset="0"/>
              </a:rPr>
              <a:t> a</a:t>
            </a:r>
            <a:r>
              <a:rPr lang="en-US" b="1" i="1" kern="0" baseline="30000" dirty="0">
                <a:solidFill>
                  <a:srgbClr val="FF0000"/>
                </a:solidFill>
                <a:latin typeface="Bookman Old Style" pitchFamily="18" charset="0"/>
              </a:rPr>
              <a:t>c</a:t>
            </a:r>
            <a:r>
              <a:rPr lang="en-US" b="1" i="1" kern="0" dirty="0">
                <a:solidFill>
                  <a:srgbClr val="FF0000"/>
                </a:solidFill>
                <a:latin typeface="Bookman Old Style" pitchFamily="18" charset="0"/>
              </a:rPr>
              <a:t> = b</a:t>
            </a:r>
            <a:r>
              <a:rPr lang="en-US" b="1" i="1" kern="0" dirty="0">
                <a:solidFill>
                  <a:srgbClr val="000066"/>
                </a:solidFill>
                <a:latin typeface="Bookman Old Style" pitchFamily="18" charset="0"/>
              </a:rPr>
              <a:t>;</a:t>
            </a:r>
            <a:r>
              <a:rPr lang="en-US" b="1" i="1" kern="0" dirty="0">
                <a:solidFill>
                  <a:srgbClr val="FF0000"/>
                </a:solidFill>
                <a:latin typeface="Bookman Old Style" pitchFamily="18" charset="0"/>
              </a:rPr>
              <a:t>  </a:t>
            </a:r>
            <a:r>
              <a:rPr lang="ru-RU" b="1" i="1" kern="0" dirty="0">
                <a:solidFill>
                  <a:srgbClr val="FF0000"/>
                </a:solidFill>
                <a:latin typeface="Bookman Old Style" pitchFamily="18" charset="0"/>
              </a:rPr>
              <a:t>а </a:t>
            </a:r>
            <a:r>
              <a:rPr lang="en-US" b="1" i="1" kern="0" dirty="0">
                <a:solidFill>
                  <a:srgbClr val="FF0000"/>
                </a:solidFill>
                <a:latin typeface="Bookman Old Style" pitchFamily="18" charset="0"/>
              </a:rPr>
              <a:t>≠ 1</a:t>
            </a:r>
            <a:r>
              <a:rPr lang="en-US" b="1" i="1" kern="0" dirty="0">
                <a:solidFill>
                  <a:srgbClr val="000066"/>
                </a:solidFill>
                <a:latin typeface="Bookman Old Style" pitchFamily="18" charset="0"/>
              </a:rPr>
              <a:t>,</a:t>
            </a:r>
            <a:r>
              <a:rPr lang="en-US" b="1" i="1" kern="0" dirty="0">
                <a:solidFill>
                  <a:srgbClr val="FF0000"/>
                </a:solidFill>
                <a:latin typeface="Bookman Old Style" pitchFamily="18" charset="0"/>
              </a:rPr>
              <a:t> a &gt; 0</a:t>
            </a:r>
            <a:r>
              <a:rPr lang="ru-RU" b="1" i="1" kern="0" dirty="0">
                <a:solidFill>
                  <a:srgbClr val="000066"/>
                </a:solidFill>
                <a:latin typeface="Bookman Old Style" pitchFamily="18" charset="0"/>
              </a:rPr>
              <a:t>,</a:t>
            </a:r>
            <a:r>
              <a:rPr lang="ru-RU" b="1" i="1" kern="0" dirty="0">
                <a:solidFill>
                  <a:srgbClr val="FF0000"/>
                </a:solidFill>
                <a:latin typeface="Bookman Old Style" pitchFamily="18" charset="0"/>
              </a:rPr>
              <a:t> </a:t>
            </a:r>
            <a:r>
              <a:rPr lang="en-US" b="1" i="1" kern="0" dirty="0">
                <a:solidFill>
                  <a:srgbClr val="FF0000"/>
                </a:solidFill>
                <a:latin typeface="Bookman Old Style" pitchFamily="18" charset="0"/>
              </a:rPr>
              <a:t>b &gt; 0</a:t>
            </a:r>
            <a:endParaRPr lang="ru-RU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4800" y="2971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736" y="4014720"/>
            <a:ext cx="2286000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71" y="4797162"/>
            <a:ext cx="6919913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538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5"/>
          <p:cNvSpPr>
            <a:spLocks noGrp="1"/>
          </p:cNvSpPr>
          <p:nvPr>
            <p:ph type="title"/>
          </p:nvPr>
        </p:nvSpPr>
        <p:spPr>
          <a:xfrm>
            <a:off x="0" y="198438"/>
            <a:ext cx="9144000" cy="596900"/>
          </a:xfrm>
        </p:spPr>
        <p:txBody>
          <a:bodyPr/>
          <a:lstStyle/>
          <a:p>
            <a:r>
              <a:rPr lang="ru-RU" altLang="ru-RU" sz="3200" b="1" i="1" smtClean="0">
                <a:solidFill>
                  <a:srgbClr val="000066"/>
                </a:solidFill>
              </a:rPr>
              <a:t>Примеры</a:t>
            </a:r>
            <a:endParaRPr lang="ru-RU" altLang="ru-RU" sz="320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1828271" y="1100397"/>
            <a:ext cx="5350934" cy="5262979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marL="514350" indent="-514350" algn="l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2 </a:t>
            </a:r>
            <a:r>
              <a:rPr lang="ru-RU" sz="2800" b="1" i="1" kern="0" dirty="0">
                <a:solidFill>
                  <a:srgbClr val="000066"/>
                </a:solidFill>
                <a:latin typeface="Century Gothic" pitchFamily="34" charset="0"/>
              </a:rPr>
              <a:t>8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3 </a:t>
            </a:r>
            <a:r>
              <a:rPr lang="ru-RU" sz="2800" b="1" i="1" kern="0" dirty="0">
                <a:solidFill>
                  <a:srgbClr val="000066"/>
                </a:solidFill>
                <a:latin typeface="Century Gothic" pitchFamily="34" charset="0"/>
              </a:rPr>
              <a:t>729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0,2 </a:t>
            </a:r>
            <a:r>
              <a:rPr lang="ru-RU" sz="2800" b="1" i="1" kern="0" dirty="0">
                <a:solidFill>
                  <a:srgbClr val="000066"/>
                </a:solidFill>
                <a:latin typeface="Century Gothic" pitchFamily="34" charset="0"/>
              </a:rPr>
              <a:t>25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4 </a:t>
            </a:r>
            <a:r>
              <a:rPr lang="ru-RU" sz="2800" b="1" i="1" kern="0" dirty="0">
                <a:solidFill>
                  <a:srgbClr val="000066"/>
                </a:solidFill>
                <a:latin typeface="Century Gothic" pitchFamily="34" charset="0"/>
              </a:rPr>
              <a:t>8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2</a:t>
            </a:r>
            <a:r>
              <a:rPr lang="en-US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2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b="1" i="1" kern="0" dirty="0" smtClean="0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9</a:t>
            </a:r>
            <a:r>
              <a:rPr lang="en-US" sz="2800" b="1" i="1" kern="0" baseline="-25000" dirty="0" smtClean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1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49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1/7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0,1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10000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779838" y="1221943"/>
            <a:ext cx="1841500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i="1" kern="0" dirty="0">
                <a:solidFill>
                  <a:srgbClr val="C00000"/>
                </a:solidFill>
                <a:latin typeface="Century Gothic" pitchFamily="34" charset="0"/>
                <a:ea typeface="+mj-ea"/>
                <a:cs typeface="+mj-cs"/>
              </a:rPr>
              <a:t>3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  <a:ea typeface="+mj-ea"/>
                <a:cs typeface="+mj-cs"/>
              </a:rPr>
              <a:t>,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  <a:ea typeface="+mj-ea"/>
                <a:cs typeface="+mj-cs"/>
              </a:rPr>
              <a:t>  </a:t>
            </a:r>
            <a:r>
              <a:rPr lang="ru-RU" sz="2800" b="1" i="1" kern="0" dirty="0">
                <a:solidFill>
                  <a:srgbClr val="C00000"/>
                </a:solidFill>
                <a:latin typeface="Century Gothic" pitchFamily="34" charset="0"/>
                <a:ea typeface="+mj-ea"/>
                <a:cs typeface="+mj-cs"/>
              </a:rPr>
              <a:t>2</a:t>
            </a:r>
            <a:r>
              <a:rPr lang="ru-RU" sz="2800" b="1" i="1" kern="0" baseline="30000" dirty="0">
                <a:solidFill>
                  <a:srgbClr val="C00000"/>
                </a:solidFill>
                <a:latin typeface="Century Gothic" pitchFamily="34" charset="0"/>
                <a:ea typeface="+mj-ea"/>
                <a:cs typeface="+mj-cs"/>
              </a:rPr>
              <a:t>3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  <a:ea typeface="+mj-ea"/>
                <a:cs typeface="+mj-cs"/>
              </a:rPr>
              <a:t> = </a:t>
            </a:r>
            <a:r>
              <a:rPr lang="ru-RU" sz="2800" b="1" i="1" kern="0" dirty="0" smtClean="0">
                <a:solidFill>
                  <a:srgbClr val="C00000"/>
                </a:solidFill>
                <a:latin typeface="Century Gothic" pitchFamily="34" charset="0"/>
                <a:ea typeface="+mj-ea"/>
                <a:cs typeface="+mj-cs"/>
              </a:rPr>
              <a:t>8</a:t>
            </a:r>
            <a:r>
              <a:rPr lang="en-US" sz="2800" b="1" i="1" kern="0" dirty="0" smtClean="0">
                <a:solidFill>
                  <a:srgbClr val="003399"/>
                </a:solidFill>
                <a:latin typeface="Century Gothic" pitchFamily="34" charset="0"/>
                <a:ea typeface="+mj-ea"/>
                <a:cs typeface="+mj-cs"/>
              </a:rPr>
              <a:t>;</a:t>
            </a:r>
            <a:r>
              <a:rPr lang="en-US" sz="2800" b="1" i="1" kern="0" dirty="0" smtClean="0">
                <a:solidFill>
                  <a:srgbClr val="C00000"/>
                </a:solidFill>
                <a:latin typeface="Century Gothic" pitchFamily="34" charset="0"/>
                <a:ea typeface="+mj-ea"/>
                <a:cs typeface="+mj-cs"/>
              </a:rPr>
              <a:t> 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206369" y="1845109"/>
            <a:ext cx="2243138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i="1" kern="0" dirty="0">
                <a:solidFill>
                  <a:srgbClr val="C00000"/>
                </a:solidFill>
                <a:latin typeface="Century Gothic" pitchFamily="34" charset="0"/>
              </a:rPr>
              <a:t>6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,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 </a:t>
            </a:r>
            <a:r>
              <a:rPr lang="ru-RU" sz="2800" b="1" i="1" kern="0" dirty="0">
                <a:solidFill>
                  <a:srgbClr val="C00000"/>
                </a:solidFill>
                <a:latin typeface="Century Gothic" pitchFamily="34" charset="0"/>
              </a:rPr>
              <a:t>3</a:t>
            </a:r>
            <a:r>
              <a:rPr lang="ru-RU" sz="2800" b="1" i="1" kern="0" baseline="30000" dirty="0">
                <a:solidFill>
                  <a:srgbClr val="C00000"/>
                </a:solidFill>
                <a:latin typeface="Century Gothic" pitchFamily="34" charset="0"/>
              </a:rPr>
              <a:t>6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= </a:t>
            </a:r>
            <a:r>
              <a:rPr lang="ru-RU" sz="2800" b="1" i="1" kern="0" dirty="0">
                <a:solidFill>
                  <a:srgbClr val="C00000"/>
                </a:solidFill>
                <a:latin typeface="Century Gothic" pitchFamily="34" charset="0"/>
              </a:rPr>
              <a:t>729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;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190648" y="2543173"/>
            <a:ext cx="2887663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-2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,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 (0,</a:t>
            </a:r>
            <a:r>
              <a:rPr lang="ru-RU" sz="2800" b="1" i="1" kern="0" dirty="0">
                <a:solidFill>
                  <a:srgbClr val="C00000"/>
                </a:solidFill>
                <a:latin typeface="Century Gothic" pitchFamily="34" charset="0"/>
              </a:rPr>
              <a:t>2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)</a:t>
            </a:r>
            <a:r>
              <a:rPr lang="en-US" sz="2800" b="1" i="1" kern="0" baseline="30000" dirty="0">
                <a:solidFill>
                  <a:srgbClr val="C00000"/>
                </a:solidFill>
                <a:latin typeface="Century Gothic" pitchFamily="34" charset="0"/>
              </a:rPr>
              <a:t>-2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= 25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;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923928" y="3083502"/>
            <a:ext cx="2346325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1,5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,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 4</a:t>
            </a:r>
            <a:r>
              <a:rPr lang="en-US" sz="2800" b="1" i="1" kern="0" baseline="30000" dirty="0">
                <a:solidFill>
                  <a:srgbClr val="C00000"/>
                </a:solidFill>
                <a:latin typeface="Century Gothic" pitchFamily="34" charset="0"/>
              </a:rPr>
              <a:t>1,5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= </a:t>
            </a:r>
            <a:r>
              <a:rPr lang="ru-RU" sz="2800" b="1" i="1" kern="0" dirty="0">
                <a:solidFill>
                  <a:srgbClr val="C00000"/>
                </a:solidFill>
                <a:latin typeface="Century Gothic" pitchFamily="34" charset="0"/>
              </a:rPr>
              <a:t>8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;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807883" y="3748050"/>
            <a:ext cx="1843087" cy="5413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1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,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 </a:t>
            </a:r>
            <a:r>
              <a:rPr lang="ru-RU" sz="2800" b="1" i="1" kern="0" dirty="0">
                <a:solidFill>
                  <a:srgbClr val="C00000"/>
                </a:solidFill>
                <a:latin typeface="Century Gothic" pitchFamily="34" charset="0"/>
              </a:rPr>
              <a:t>2</a:t>
            </a:r>
            <a:r>
              <a:rPr lang="en-US" sz="2800" b="1" i="1" kern="0" baseline="30000" dirty="0">
                <a:solidFill>
                  <a:srgbClr val="C00000"/>
                </a:solidFill>
                <a:latin typeface="Century Gothic" pitchFamily="34" charset="0"/>
              </a:rPr>
              <a:t>1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= 2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; </a:t>
            </a:r>
            <a:endParaRPr lang="ru-RU" dirty="0">
              <a:solidFill>
                <a:srgbClr val="003399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813175" y="4433022"/>
            <a:ext cx="204152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0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,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 </a:t>
            </a:r>
            <a:r>
              <a:rPr lang="ru-RU" sz="2800" b="1" i="1" kern="0" dirty="0">
                <a:solidFill>
                  <a:srgbClr val="C00000"/>
                </a:solidFill>
                <a:latin typeface="Century Gothic" pitchFamily="34" charset="0"/>
              </a:rPr>
              <a:t>9</a:t>
            </a:r>
            <a:r>
              <a:rPr lang="en-US" sz="2800" b="1" i="1" kern="0" baseline="30000" dirty="0" smtClean="0">
                <a:solidFill>
                  <a:srgbClr val="C00000"/>
                </a:solidFill>
                <a:latin typeface="Century Gothic" pitchFamily="34" charset="0"/>
              </a:rPr>
              <a:t>0</a:t>
            </a:r>
            <a:r>
              <a:rPr lang="en-US" sz="2800" b="1" i="1" kern="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= 1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;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206369" y="5070909"/>
            <a:ext cx="3165475" cy="5222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-0,5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,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 49</a:t>
            </a:r>
            <a:r>
              <a:rPr lang="en-US" sz="2800" b="1" i="1" kern="0" baseline="30000" dirty="0">
                <a:solidFill>
                  <a:srgbClr val="C00000"/>
                </a:solidFill>
                <a:latin typeface="Century Gothic" pitchFamily="34" charset="0"/>
              </a:rPr>
              <a:t>-0,5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= 1/7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;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870627" y="5626533"/>
            <a:ext cx="3327400" cy="5222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-4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,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 0,1</a:t>
            </a:r>
            <a:r>
              <a:rPr lang="en-US" sz="2800" b="1" i="1" kern="0" baseline="30000" dirty="0">
                <a:solidFill>
                  <a:srgbClr val="C00000"/>
                </a:solidFill>
                <a:latin typeface="Century Gothic" pitchFamily="34" charset="0"/>
              </a:rPr>
              <a:t>-4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= 10000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.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2407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Прямоугольник 78"/>
          <p:cNvSpPr/>
          <p:nvPr/>
        </p:nvSpPr>
        <p:spPr>
          <a:xfrm>
            <a:off x="5019675" y="631825"/>
            <a:ext cx="3462807" cy="41857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25475" indent="-625475" algn="l">
              <a:lnSpc>
                <a:spcPct val="150000"/>
              </a:lnSpc>
              <a:buFont typeface="+mj-lt"/>
              <a:buAutoNum type="arabicPeriod" startAt="10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b</a:t>
            </a:r>
            <a:r>
              <a:rPr lang="en-US" sz="2800" b="1" i="1" kern="0" baseline="30000" dirty="0" err="1">
                <a:solidFill>
                  <a:srgbClr val="000066"/>
                </a:solidFill>
                <a:latin typeface="Century Gothic" pitchFamily="34" charset="0"/>
              </a:rPr>
              <a:t>m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 =</a:t>
            </a:r>
          </a:p>
          <a:p>
            <a:pPr marL="625475" indent="-625475" algn="l">
              <a:lnSpc>
                <a:spcPct val="150000"/>
              </a:lnSpc>
              <a:buFont typeface="+mj-lt"/>
              <a:buAutoNum type="arabicPeriod" startAt="10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en-US" sz="1600" b="1" i="1" kern="0" baseline="30000" dirty="0" err="1">
                <a:solidFill>
                  <a:srgbClr val="000066"/>
                </a:solidFill>
                <a:latin typeface="Century Gothic" pitchFamily="34" charset="0"/>
              </a:rPr>
              <a:t>k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b</a:t>
            </a:r>
            <a:r>
              <a:rPr lang="en-US" sz="2800" b="1" i="1" kern="0" baseline="30000" dirty="0" err="1">
                <a:solidFill>
                  <a:srgbClr val="000066"/>
                </a:solidFill>
                <a:latin typeface="Century Gothic" pitchFamily="34" charset="0"/>
              </a:rPr>
              <a:t>m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 =</a:t>
            </a:r>
          </a:p>
          <a:p>
            <a:pPr marL="625475" indent="-625475" algn="l">
              <a:lnSpc>
                <a:spcPct val="200000"/>
              </a:lnSpc>
              <a:buFont typeface="+mj-lt"/>
              <a:buAutoNum type="arabicPeriod" startAt="10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b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625475" indent="-625475" algn="l">
              <a:lnSpc>
                <a:spcPct val="150000"/>
              </a:lnSpc>
              <a:buFont typeface="+mj-lt"/>
              <a:buAutoNum type="arabicPeriod" startAt="10"/>
              <a:defRPr/>
            </a:pPr>
            <a:r>
              <a:rPr lang="en-US" sz="2800" b="1" i="1" kern="0" dirty="0" err="1" smtClean="0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 smtClean="0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ru-RU" sz="2800" b="1" i="1" kern="0" baseline="-25000" dirty="0" smtClean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b ∙ </a:t>
            </a: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c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d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625475" indent="-625475" algn="l">
              <a:lnSpc>
                <a:spcPct val="150000"/>
              </a:lnSpc>
              <a:defRPr/>
            </a:pP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        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algn="l">
              <a:lnSpc>
                <a:spcPct val="150000"/>
              </a:lnSpc>
              <a:defRPr/>
            </a:pPr>
            <a:r>
              <a:rPr lang="ru-RU" sz="2800" b="1" i="1" kern="0" dirty="0" smtClean="0">
                <a:solidFill>
                  <a:srgbClr val="000066"/>
                </a:solidFill>
                <a:latin typeface="Century Gothic" pitchFamily="34" charset="0"/>
              </a:rPr>
              <a:t>14. </a:t>
            </a:r>
            <a:r>
              <a:rPr lang="en-US" sz="2800" b="1" i="1" kern="0" dirty="0" err="1" smtClean="0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en-US" sz="2800" b="1" i="1" kern="0" baseline="30000" dirty="0" err="1" smtClean="0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1600" b="1" i="1" kern="0" baseline="30000" dirty="0" err="1" smtClean="0">
                <a:solidFill>
                  <a:srgbClr val="000066"/>
                </a:solidFill>
                <a:latin typeface="Century Gothic" pitchFamily="34" charset="0"/>
              </a:rPr>
              <a:t>c</a:t>
            </a:r>
            <a:r>
              <a:rPr lang="en-US" sz="2800" b="1" i="1" kern="0" baseline="30000" dirty="0" err="1" smtClean="0">
                <a:solidFill>
                  <a:srgbClr val="000066"/>
                </a:solidFill>
                <a:latin typeface="Century Gothic" pitchFamily="34" charset="0"/>
              </a:rPr>
              <a:t>b</a:t>
            </a:r>
            <a:r>
              <a:rPr lang="en-US" sz="2800" b="1" i="1" kern="0" dirty="0" smtClean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= </a:t>
            </a:r>
            <a:endParaRPr lang="ru-RU" sz="2800" b="1" i="1" kern="0" baseline="30000" dirty="0" err="1">
              <a:solidFill>
                <a:srgbClr val="000066"/>
              </a:solidFill>
              <a:latin typeface="Century Gothic" pitchFamily="34" charset="0"/>
            </a:endParaRPr>
          </a:p>
        </p:txBody>
      </p:sp>
      <p:sp>
        <p:nvSpPr>
          <p:cNvPr id="10243" name="Заголовок 1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96900"/>
          </a:xfrm>
        </p:spPr>
        <p:txBody>
          <a:bodyPr/>
          <a:lstStyle/>
          <a:p>
            <a:r>
              <a:rPr lang="ru-RU" altLang="ru-RU" sz="3200" b="1" i="1" dirty="0" smtClean="0">
                <a:solidFill>
                  <a:srgbClr val="000066"/>
                </a:solidFill>
              </a:rPr>
              <a:t>Тест.</a:t>
            </a:r>
            <a:endParaRPr lang="ru-RU" altLang="ru-RU" sz="32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110068" y="632767"/>
            <a:ext cx="3699933" cy="612475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marL="514350" indent="-514350" algn="l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1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a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    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en-US" sz="1800" b="1" i="1" kern="0" baseline="30000" dirty="0" err="1">
                <a:solidFill>
                  <a:srgbClr val="000066"/>
                </a:solidFill>
                <a:latin typeface="Century Gothic" pitchFamily="34" charset="0"/>
              </a:rPr>
              <a:t>k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a =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en-US" sz="2800" b="1" i="1" kern="0" baseline="30000" dirty="0">
                <a:solidFill>
                  <a:srgbClr val="000066"/>
                </a:solidFill>
                <a:latin typeface="Century Gothic" pitchFamily="34" charset="0"/>
              </a:rPr>
              <a:t>m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en-US" sz="1800" b="1" i="1" kern="0" baseline="30000" dirty="0" err="1">
                <a:solidFill>
                  <a:srgbClr val="000066"/>
                </a:solidFill>
                <a:latin typeface="Century Gothic" pitchFamily="34" charset="0"/>
              </a:rPr>
              <a:t>k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en-US" sz="2800" b="1" i="1" kern="0" baseline="30000" dirty="0">
                <a:solidFill>
                  <a:srgbClr val="000066"/>
                </a:solidFill>
                <a:latin typeface="Century Gothic" pitchFamily="34" charset="0"/>
              </a:rPr>
              <a:t>m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 =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en-US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bc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en-US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    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514350" indent="-514350" algn="l">
              <a:lnSpc>
                <a:spcPct val="200000"/>
              </a:lnSpc>
              <a:buFont typeface="+mj-lt"/>
              <a:buAutoNum type="arabicPeriod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en-US" sz="1600" b="1" i="1" kern="0" baseline="30000" dirty="0" err="1">
                <a:solidFill>
                  <a:srgbClr val="000066"/>
                </a:solidFill>
                <a:latin typeface="Century Gothic" pitchFamily="34" charset="0"/>
              </a:rPr>
              <a:t>k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b =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063750" y="782638"/>
            <a:ext cx="587375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  <a:ea typeface="+mj-ea"/>
                <a:cs typeface="+mj-cs"/>
              </a:rPr>
              <a:t>0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  <a:ea typeface="+mj-ea"/>
                <a:cs typeface="+mj-cs"/>
              </a:rPr>
              <a:t>;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  <a:ea typeface="+mj-ea"/>
                <a:cs typeface="+mj-cs"/>
              </a:rPr>
              <a:t> 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049463" y="1390650"/>
            <a:ext cx="587375" cy="522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1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;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208213" y="3302000"/>
            <a:ext cx="687387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m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;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300913" y="746125"/>
            <a:ext cx="170815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m </a:t>
            </a: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C00000"/>
                </a:solidFill>
                <a:latin typeface="Century Gothic" pitchFamily="34" charset="0"/>
              </a:rPr>
              <a:t>a</a:t>
            </a: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b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;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314575" y="4581525"/>
            <a:ext cx="2859088" cy="5222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C00000"/>
                </a:solidFill>
                <a:latin typeface="Century Gothic" pitchFamily="34" charset="0"/>
              </a:rPr>
              <a:t>a</a:t>
            </a: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b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+ </a:t>
            </a: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C00000"/>
                </a:solidFill>
                <a:latin typeface="Century Gothic" pitchFamily="34" charset="0"/>
              </a:rPr>
              <a:t>a</a:t>
            </a: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c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; </a:t>
            </a:r>
            <a:endParaRPr lang="ru-RU" dirty="0">
              <a:solidFill>
                <a:srgbClr val="003399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225675" y="5233988"/>
            <a:ext cx="2698750" cy="5222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C00000"/>
                </a:solidFill>
                <a:latin typeface="Century Gothic" pitchFamily="34" charset="0"/>
              </a:rPr>
              <a:t>a</a:t>
            </a: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b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− </a:t>
            </a: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C00000"/>
                </a:solidFill>
                <a:latin typeface="Century Gothic" pitchFamily="34" charset="0"/>
              </a:rPr>
              <a:t>a</a:t>
            </a:r>
            <a:r>
              <a:rPr lang="ru-RU" sz="2800" b="1" i="1" kern="0" dirty="0">
                <a:solidFill>
                  <a:srgbClr val="C00000"/>
                </a:solidFill>
                <a:latin typeface="Century Gothic" pitchFamily="34" charset="0"/>
              </a:rPr>
              <a:t>с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;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  <p:grpSp>
        <p:nvGrpSpPr>
          <p:cNvPr id="2" name="Группа 46"/>
          <p:cNvGrpSpPr>
            <a:grpSpLocks/>
          </p:cNvGrpSpPr>
          <p:nvPr/>
        </p:nvGrpSpPr>
        <p:grpSpPr bwMode="auto">
          <a:xfrm>
            <a:off x="2328863" y="3719513"/>
            <a:ext cx="817558" cy="1022350"/>
            <a:chOff x="6791059" y="467582"/>
            <a:chExt cx="816767" cy="1022753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220851" y="696272"/>
              <a:ext cx="386975" cy="5224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b="1" i="1" kern="0" dirty="0" smtClean="0">
                  <a:solidFill>
                    <a:srgbClr val="003399"/>
                  </a:solidFill>
                  <a:latin typeface="Century Gothic" pitchFamily="34" charset="0"/>
                </a:rPr>
                <a:t>;</a:t>
              </a:r>
              <a:r>
                <a:rPr lang="en-US" sz="2800" b="1" i="1" kern="0" dirty="0" smtClean="0">
                  <a:solidFill>
                    <a:srgbClr val="C00000"/>
                  </a:solidFill>
                  <a:latin typeface="Century Gothic" pitchFamily="34" charset="0"/>
                </a:rPr>
                <a:t> </a:t>
              </a:r>
              <a:endParaRPr lang="ru-RU" dirty="0">
                <a:solidFill>
                  <a:srgbClr val="C00000"/>
                </a:solidFill>
              </a:endParaRPr>
            </a:p>
          </p:txBody>
        </p:sp>
        <p:grpSp>
          <p:nvGrpSpPr>
            <p:cNvPr id="10299" name="Группа 45"/>
            <p:cNvGrpSpPr>
              <a:grpSpLocks/>
            </p:cNvGrpSpPr>
            <p:nvPr/>
          </p:nvGrpSpPr>
          <p:grpSpPr bwMode="auto">
            <a:xfrm>
              <a:off x="6791059" y="467582"/>
              <a:ext cx="583407" cy="1022753"/>
              <a:chOff x="7959459" y="1720649"/>
              <a:chExt cx="583407" cy="1022753"/>
            </a:xfrm>
          </p:grpSpPr>
          <p:sp>
            <p:nvSpPr>
              <p:cNvPr id="34" name="Прямоугольник 33"/>
              <p:cNvSpPr/>
              <p:nvPr/>
            </p:nvSpPr>
            <p:spPr>
              <a:xfrm>
                <a:off x="7959459" y="1720649"/>
                <a:ext cx="583635" cy="52249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m</a:t>
                </a:r>
                <a:endParaRPr lang="ru-RU" dirty="0"/>
              </a:p>
            </p:txBody>
          </p:sp>
          <p:sp>
            <p:nvSpPr>
              <p:cNvPr id="36" name="Прямоугольник 35"/>
              <p:cNvSpPr/>
              <p:nvPr/>
            </p:nvSpPr>
            <p:spPr>
              <a:xfrm>
                <a:off x="8056202" y="2220908"/>
                <a:ext cx="391734" cy="522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k</a:t>
                </a:r>
                <a:endParaRPr lang="ru-RU" dirty="0"/>
              </a:p>
            </p:txBody>
          </p:sp>
          <p:cxnSp>
            <p:nvCxnSpPr>
              <p:cNvPr id="10302" name="Прямая соединительная линия 36"/>
              <p:cNvCxnSpPr>
                <a:cxnSpLocks noChangeShapeType="1"/>
              </p:cNvCxnSpPr>
              <p:nvPr/>
            </p:nvCxnSpPr>
            <p:spPr bwMode="auto">
              <a:xfrm>
                <a:off x="8085667" y="2235200"/>
                <a:ext cx="313002" cy="794"/>
              </a:xfrm>
              <a:prstGeom prst="line">
                <a:avLst/>
              </a:prstGeom>
              <a:noFill/>
              <a:ln w="28575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50" name="Прямоугольник 49"/>
          <p:cNvSpPr/>
          <p:nvPr/>
        </p:nvSpPr>
        <p:spPr>
          <a:xfrm>
            <a:off x="2166938" y="2027238"/>
            <a:ext cx="738187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  <a:ea typeface="+mj-ea"/>
                <a:cs typeface="+mj-cs"/>
              </a:rPr>
              <a:t>-1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  <a:ea typeface="+mj-ea"/>
                <a:cs typeface="+mj-cs"/>
              </a:rPr>
              <a:t>;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  <a:ea typeface="+mj-ea"/>
                <a:cs typeface="+mj-cs"/>
              </a:rPr>
              <a:t> </a:t>
            </a:r>
            <a:endParaRPr lang="ru-RU" sz="2800" dirty="0">
              <a:solidFill>
                <a:srgbClr val="C00000"/>
              </a:solidFill>
            </a:endParaRPr>
          </a:p>
        </p:txBody>
      </p:sp>
      <p:grpSp>
        <p:nvGrpSpPr>
          <p:cNvPr id="4" name="Группа 51"/>
          <p:cNvGrpSpPr>
            <a:grpSpLocks/>
          </p:cNvGrpSpPr>
          <p:nvPr/>
        </p:nvGrpSpPr>
        <p:grpSpPr bwMode="auto">
          <a:xfrm>
            <a:off x="7191375" y="1790700"/>
            <a:ext cx="1420813" cy="1212850"/>
            <a:chOff x="5122333" y="4279928"/>
            <a:chExt cx="1420237" cy="1212797"/>
          </a:xfrm>
        </p:grpSpPr>
        <p:grpSp>
          <p:nvGrpSpPr>
            <p:cNvPr id="10293" name="Группа 24"/>
            <p:cNvGrpSpPr>
              <a:grpSpLocks/>
            </p:cNvGrpSpPr>
            <p:nvPr/>
          </p:nvGrpSpPr>
          <p:grpSpPr bwMode="auto">
            <a:xfrm>
              <a:off x="5122333" y="4279928"/>
              <a:ext cx="1196162" cy="1212797"/>
              <a:chOff x="3894666" y="4745594"/>
              <a:chExt cx="1196162" cy="1212797"/>
            </a:xfrm>
          </p:grpSpPr>
          <p:sp>
            <p:nvSpPr>
              <p:cNvPr id="22" name="Прямоугольник 21"/>
              <p:cNvSpPr/>
              <p:nvPr/>
            </p:nvSpPr>
            <p:spPr>
              <a:xfrm>
                <a:off x="3894666" y="4745594"/>
                <a:ext cx="1196490" cy="7381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514350" indent="-514350" algn="l">
                  <a:lnSpc>
                    <a:spcPct val="150000"/>
                  </a:lnSpc>
                  <a:defRPr/>
                </a:pPr>
                <a:r>
                  <a:rPr lang="en-US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log</a:t>
                </a:r>
                <a:r>
                  <a:rPr lang="ru-RU" sz="2800" b="1" i="1" kern="0" baseline="-25000" dirty="0">
                    <a:solidFill>
                      <a:srgbClr val="C00000"/>
                    </a:solidFill>
                    <a:latin typeface="Century Gothic" pitchFamily="34" charset="0"/>
                  </a:rPr>
                  <a:t>с </a:t>
                </a:r>
                <a:r>
                  <a:rPr lang="en-US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b</a:t>
                </a:r>
                <a:endParaRPr lang="ru-RU" sz="2800" b="1" i="1" kern="0" dirty="0">
                  <a:solidFill>
                    <a:srgbClr val="C00000"/>
                  </a:solidFill>
                  <a:latin typeface="Century Gothic" pitchFamily="34" charset="0"/>
                </a:endParaRPr>
              </a:p>
            </p:txBody>
          </p:sp>
          <p:sp>
            <p:nvSpPr>
              <p:cNvPr id="23" name="Прямоугольник 22"/>
              <p:cNvSpPr/>
              <p:nvPr/>
            </p:nvSpPr>
            <p:spPr>
              <a:xfrm>
                <a:off x="3894666" y="5220236"/>
                <a:ext cx="1196490" cy="7381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514350" indent="-514350" algn="l">
                  <a:lnSpc>
                    <a:spcPct val="150000"/>
                  </a:lnSpc>
                  <a:defRPr/>
                </a:pPr>
                <a:r>
                  <a:rPr lang="en-US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log</a:t>
                </a:r>
                <a:r>
                  <a:rPr lang="ru-RU" sz="2800" b="1" i="1" kern="0" baseline="-25000" dirty="0">
                    <a:solidFill>
                      <a:srgbClr val="C00000"/>
                    </a:solidFill>
                    <a:latin typeface="Century Gothic" pitchFamily="34" charset="0"/>
                  </a:rPr>
                  <a:t>с </a:t>
                </a:r>
                <a:r>
                  <a:rPr lang="ru-RU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а</a:t>
                </a:r>
              </a:p>
            </p:txBody>
          </p:sp>
          <p:cxnSp>
            <p:nvCxnSpPr>
              <p:cNvPr id="10297" name="Прямая соединительная линия 23"/>
              <p:cNvCxnSpPr>
                <a:cxnSpLocks noChangeShapeType="1"/>
              </p:cNvCxnSpPr>
              <p:nvPr/>
            </p:nvCxnSpPr>
            <p:spPr bwMode="auto">
              <a:xfrm>
                <a:off x="3894666" y="5418666"/>
                <a:ext cx="1159933" cy="1588"/>
              </a:xfrm>
              <a:prstGeom prst="line">
                <a:avLst/>
              </a:prstGeom>
              <a:noFill/>
              <a:ln w="28575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51" name="Прямоугольник 50"/>
            <p:cNvSpPr/>
            <p:nvPr/>
          </p:nvSpPr>
          <p:spPr>
            <a:xfrm>
              <a:off x="6256936" y="4667261"/>
              <a:ext cx="285634" cy="5222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800" b="1" i="1" kern="0" dirty="0">
                  <a:solidFill>
                    <a:srgbClr val="000066"/>
                  </a:solidFill>
                  <a:latin typeface="Century Gothic" pitchFamily="34" charset="0"/>
                </a:rPr>
                <a:t>;</a:t>
              </a:r>
              <a:endParaRPr lang="ru-RU" dirty="0"/>
            </a:p>
          </p:txBody>
        </p:sp>
      </p:grpSp>
      <p:grpSp>
        <p:nvGrpSpPr>
          <p:cNvPr id="9" name="Группа 54"/>
          <p:cNvGrpSpPr>
            <a:grpSpLocks/>
          </p:cNvGrpSpPr>
          <p:nvPr/>
        </p:nvGrpSpPr>
        <p:grpSpPr bwMode="auto">
          <a:xfrm>
            <a:off x="2230438" y="2398713"/>
            <a:ext cx="563562" cy="1047750"/>
            <a:chOff x="6887037" y="425249"/>
            <a:chExt cx="563629" cy="1048153"/>
          </a:xfrm>
        </p:grpSpPr>
        <p:sp>
          <p:nvSpPr>
            <p:cNvPr id="56" name="Прямоугольник 55"/>
            <p:cNvSpPr/>
            <p:nvPr/>
          </p:nvSpPr>
          <p:spPr>
            <a:xfrm>
              <a:off x="7239504" y="693639"/>
              <a:ext cx="211162" cy="524076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i="1" kern="0" dirty="0">
                  <a:solidFill>
                    <a:srgbClr val="003399"/>
                  </a:solidFill>
                  <a:latin typeface="Century Gothic" pitchFamily="34" charset="0"/>
                </a:rPr>
                <a:t>;</a:t>
              </a:r>
              <a:endParaRPr lang="ru-RU" dirty="0">
                <a:solidFill>
                  <a:srgbClr val="C00000"/>
                </a:solidFill>
              </a:endParaRPr>
            </a:p>
          </p:txBody>
        </p:sp>
        <p:grpSp>
          <p:nvGrpSpPr>
            <p:cNvPr id="10284" name="Группа 45"/>
            <p:cNvGrpSpPr>
              <a:grpSpLocks/>
            </p:cNvGrpSpPr>
            <p:nvPr/>
          </p:nvGrpSpPr>
          <p:grpSpPr bwMode="auto">
            <a:xfrm>
              <a:off x="6887037" y="425249"/>
              <a:ext cx="393056" cy="1048153"/>
              <a:chOff x="8055437" y="1678316"/>
              <a:chExt cx="393056" cy="1048153"/>
            </a:xfrm>
          </p:grpSpPr>
          <p:sp>
            <p:nvSpPr>
              <p:cNvPr id="58" name="Прямоугольник 57"/>
              <p:cNvSpPr/>
              <p:nvPr/>
            </p:nvSpPr>
            <p:spPr>
              <a:xfrm>
                <a:off x="8088778" y="1678316"/>
                <a:ext cx="336590" cy="52248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1</a:t>
                </a:r>
                <a:endParaRPr lang="ru-RU" dirty="0"/>
              </a:p>
            </p:txBody>
          </p:sp>
          <p:sp>
            <p:nvSpPr>
              <p:cNvPr id="59" name="Прямоугольник 58"/>
              <p:cNvSpPr/>
              <p:nvPr/>
            </p:nvSpPr>
            <p:spPr>
              <a:xfrm>
                <a:off x="8055437" y="2203980"/>
                <a:ext cx="393747" cy="5224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k</a:t>
                </a:r>
                <a:endParaRPr lang="ru-RU" dirty="0"/>
              </a:p>
            </p:txBody>
          </p:sp>
          <p:cxnSp>
            <p:nvCxnSpPr>
              <p:cNvPr id="10287" name="Прямая соединительная линия 59"/>
              <p:cNvCxnSpPr>
                <a:cxnSpLocks noChangeShapeType="1"/>
              </p:cNvCxnSpPr>
              <p:nvPr/>
            </p:nvCxnSpPr>
            <p:spPr bwMode="auto">
              <a:xfrm>
                <a:off x="8085667" y="2235200"/>
                <a:ext cx="313002" cy="794"/>
              </a:xfrm>
              <a:prstGeom prst="line">
                <a:avLst/>
              </a:prstGeom>
              <a:noFill/>
              <a:ln w="28575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11" name="Группа 60"/>
          <p:cNvGrpSpPr>
            <a:grpSpLocks/>
          </p:cNvGrpSpPr>
          <p:nvPr/>
        </p:nvGrpSpPr>
        <p:grpSpPr bwMode="auto">
          <a:xfrm>
            <a:off x="7386638" y="1169988"/>
            <a:ext cx="1757362" cy="981075"/>
            <a:chOff x="6782592" y="484516"/>
            <a:chExt cx="1756571" cy="980421"/>
          </a:xfrm>
        </p:grpSpPr>
        <p:sp>
          <p:nvSpPr>
            <p:cNvPr id="62" name="Прямоугольник 61"/>
            <p:cNvSpPr/>
            <p:nvPr/>
          </p:nvSpPr>
          <p:spPr>
            <a:xfrm>
              <a:off x="7203090" y="695512"/>
              <a:ext cx="1336073" cy="523526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i="1" kern="0" dirty="0" err="1">
                  <a:solidFill>
                    <a:srgbClr val="C00000"/>
                  </a:solidFill>
                  <a:latin typeface="Century Gothic" pitchFamily="34" charset="0"/>
                </a:rPr>
                <a:t>log</a:t>
              </a:r>
              <a:r>
                <a:rPr lang="en-US" sz="2800" b="1" i="1" kern="0" baseline="-25000" dirty="0" err="1">
                  <a:solidFill>
                    <a:srgbClr val="C00000"/>
                  </a:solidFill>
                  <a:latin typeface="Century Gothic" pitchFamily="34" charset="0"/>
                </a:rPr>
                <a:t>a</a:t>
              </a:r>
              <a:r>
                <a:rPr lang="en-US" sz="2800" b="1" i="1" kern="0" dirty="0" err="1">
                  <a:solidFill>
                    <a:srgbClr val="C00000"/>
                  </a:solidFill>
                  <a:latin typeface="Century Gothic" pitchFamily="34" charset="0"/>
                </a:rPr>
                <a:t>b</a:t>
              </a:r>
              <a:r>
                <a:rPr lang="en-US" sz="2800" b="1" i="1" kern="0" dirty="0">
                  <a:solidFill>
                    <a:srgbClr val="003399"/>
                  </a:solidFill>
                  <a:latin typeface="Century Gothic" pitchFamily="34" charset="0"/>
                </a:rPr>
                <a:t>;</a:t>
              </a:r>
              <a:r>
                <a:rPr lang="en-US" sz="2800" b="1" i="1" kern="0" dirty="0">
                  <a:solidFill>
                    <a:srgbClr val="C00000"/>
                  </a:solidFill>
                  <a:latin typeface="Century Gothic" pitchFamily="34" charset="0"/>
                </a:rPr>
                <a:t> </a:t>
              </a:r>
              <a:endParaRPr lang="ru-RU" dirty="0">
                <a:solidFill>
                  <a:srgbClr val="C00000"/>
                </a:solidFill>
              </a:endParaRPr>
            </a:p>
          </p:txBody>
        </p:sp>
        <p:grpSp>
          <p:nvGrpSpPr>
            <p:cNvPr id="10279" name="Группа 45"/>
            <p:cNvGrpSpPr>
              <a:grpSpLocks/>
            </p:cNvGrpSpPr>
            <p:nvPr/>
          </p:nvGrpSpPr>
          <p:grpSpPr bwMode="auto">
            <a:xfrm>
              <a:off x="6782592" y="484516"/>
              <a:ext cx="566473" cy="980421"/>
              <a:chOff x="7950992" y="1737583"/>
              <a:chExt cx="566473" cy="980421"/>
            </a:xfrm>
          </p:grpSpPr>
          <p:sp>
            <p:nvSpPr>
              <p:cNvPr id="64" name="Прямоугольник 63"/>
              <p:cNvSpPr/>
              <p:nvPr/>
            </p:nvSpPr>
            <p:spPr>
              <a:xfrm>
                <a:off x="7950992" y="1737583"/>
                <a:ext cx="566482" cy="52352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m</a:t>
                </a:r>
                <a:endParaRPr lang="ru-RU" dirty="0"/>
              </a:p>
            </p:txBody>
          </p:sp>
          <p:sp>
            <p:nvSpPr>
              <p:cNvPr id="65" name="Прямоугольник 64"/>
              <p:cNvSpPr/>
              <p:nvPr/>
            </p:nvSpPr>
            <p:spPr>
              <a:xfrm>
                <a:off x="8046199" y="2194478"/>
                <a:ext cx="393523" cy="5235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k</a:t>
                </a:r>
                <a:endParaRPr lang="ru-RU" dirty="0"/>
              </a:p>
            </p:txBody>
          </p:sp>
          <p:cxnSp>
            <p:nvCxnSpPr>
              <p:cNvPr id="10282" name="Прямая соединительная линия 65"/>
              <p:cNvCxnSpPr>
                <a:cxnSpLocks noChangeShapeType="1"/>
              </p:cNvCxnSpPr>
              <p:nvPr/>
            </p:nvCxnSpPr>
            <p:spPr bwMode="auto">
              <a:xfrm>
                <a:off x="8085667" y="2235200"/>
                <a:ext cx="313002" cy="794"/>
              </a:xfrm>
              <a:prstGeom prst="line">
                <a:avLst/>
              </a:prstGeom>
              <a:noFill/>
              <a:ln w="28575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13" name="Группа 72"/>
          <p:cNvGrpSpPr>
            <a:grpSpLocks/>
          </p:cNvGrpSpPr>
          <p:nvPr/>
        </p:nvGrpSpPr>
        <p:grpSpPr bwMode="auto">
          <a:xfrm>
            <a:off x="2154238" y="5867400"/>
            <a:ext cx="1668462" cy="990600"/>
            <a:chOff x="6870105" y="500117"/>
            <a:chExt cx="1669058" cy="973286"/>
          </a:xfrm>
        </p:grpSpPr>
        <p:sp>
          <p:nvSpPr>
            <p:cNvPr id="74" name="Прямоугольник 73"/>
            <p:cNvSpPr/>
            <p:nvPr/>
          </p:nvSpPr>
          <p:spPr>
            <a:xfrm>
              <a:off x="7203599" y="695087"/>
              <a:ext cx="1335564" cy="5240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b="1" i="1" kern="0" dirty="0" err="1">
                  <a:solidFill>
                    <a:srgbClr val="C00000"/>
                  </a:solidFill>
                  <a:latin typeface="Century Gothic" pitchFamily="34" charset="0"/>
                </a:rPr>
                <a:t>log</a:t>
              </a:r>
              <a:r>
                <a:rPr lang="en-US" sz="2800" b="1" i="1" kern="0" baseline="-25000" dirty="0" err="1">
                  <a:solidFill>
                    <a:srgbClr val="C00000"/>
                  </a:solidFill>
                  <a:latin typeface="Century Gothic" pitchFamily="34" charset="0"/>
                </a:rPr>
                <a:t>a</a:t>
              </a:r>
              <a:r>
                <a:rPr lang="en-US" sz="2800" b="1" i="1" kern="0" dirty="0" err="1">
                  <a:solidFill>
                    <a:srgbClr val="C00000"/>
                  </a:solidFill>
                  <a:latin typeface="Century Gothic" pitchFamily="34" charset="0"/>
                </a:rPr>
                <a:t>b</a:t>
              </a:r>
              <a:r>
                <a:rPr lang="en-US" sz="2800" b="1" i="1" kern="0" dirty="0">
                  <a:solidFill>
                    <a:srgbClr val="003399"/>
                  </a:solidFill>
                  <a:latin typeface="Century Gothic" pitchFamily="34" charset="0"/>
                </a:rPr>
                <a:t>;</a:t>
              </a:r>
              <a:r>
                <a:rPr lang="en-US" sz="2800" b="1" i="1" kern="0" dirty="0">
                  <a:solidFill>
                    <a:srgbClr val="C00000"/>
                  </a:solidFill>
                  <a:latin typeface="Century Gothic" pitchFamily="34" charset="0"/>
                </a:rPr>
                <a:t> </a:t>
              </a:r>
              <a:endParaRPr lang="ru-RU" dirty="0">
                <a:solidFill>
                  <a:srgbClr val="C00000"/>
                </a:solidFill>
              </a:endParaRPr>
            </a:p>
          </p:txBody>
        </p:sp>
        <p:grpSp>
          <p:nvGrpSpPr>
            <p:cNvPr id="10274" name="Группа 45"/>
            <p:cNvGrpSpPr>
              <a:grpSpLocks/>
            </p:cNvGrpSpPr>
            <p:nvPr/>
          </p:nvGrpSpPr>
          <p:grpSpPr bwMode="auto">
            <a:xfrm>
              <a:off x="6870105" y="500117"/>
              <a:ext cx="393056" cy="973286"/>
              <a:chOff x="8038505" y="1753184"/>
              <a:chExt cx="393056" cy="973286"/>
            </a:xfrm>
          </p:grpSpPr>
          <p:sp>
            <p:nvSpPr>
              <p:cNvPr id="76" name="Прямоугольник 75"/>
              <p:cNvSpPr/>
              <p:nvPr/>
            </p:nvSpPr>
            <p:spPr>
              <a:xfrm>
                <a:off x="8046445" y="1753184"/>
                <a:ext cx="385900" cy="5225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1</a:t>
                </a:r>
                <a:endParaRPr lang="ru-RU" dirty="0"/>
              </a:p>
            </p:txBody>
          </p:sp>
          <p:sp>
            <p:nvSpPr>
              <p:cNvPr id="77" name="Прямоугольник 76"/>
              <p:cNvSpPr/>
              <p:nvPr/>
            </p:nvSpPr>
            <p:spPr>
              <a:xfrm>
                <a:off x="8038505" y="2203953"/>
                <a:ext cx="393840" cy="5225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k</a:t>
                </a:r>
                <a:endParaRPr lang="ru-RU" dirty="0"/>
              </a:p>
            </p:txBody>
          </p:sp>
          <p:cxnSp>
            <p:nvCxnSpPr>
              <p:cNvPr id="10277" name="Прямая соединительная линия 77"/>
              <p:cNvCxnSpPr>
                <a:cxnSpLocks noChangeShapeType="1"/>
              </p:cNvCxnSpPr>
              <p:nvPr/>
            </p:nvCxnSpPr>
            <p:spPr bwMode="auto">
              <a:xfrm>
                <a:off x="8077200" y="2226881"/>
                <a:ext cx="313002" cy="794"/>
              </a:xfrm>
              <a:prstGeom prst="line">
                <a:avLst/>
              </a:prstGeom>
              <a:noFill/>
              <a:ln w="28575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21" name="Группа 84"/>
          <p:cNvGrpSpPr>
            <a:grpSpLocks/>
          </p:cNvGrpSpPr>
          <p:nvPr/>
        </p:nvGrpSpPr>
        <p:grpSpPr bwMode="auto">
          <a:xfrm>
            <a:off x="1490663" y="5091113"/>
            <a:ext cx="473075" cy="885825"/>
            <a:chOff x="1490133" y="5090382"/>
            <a:chExt cx="474134" cy="887287"/>
          </a:xfrm>
        </p:grpSpPr>
        <p:sp>
          <p:nvSpPr>
            <p:cNvPr id="80" name="Прямоугольник 79"/>
            <p:cNvSpPr/>
            <p:nvPr/>
          </p:nvSpPr>
          <p:spPr>
            <a:xfrm>
              <a:off x="1490133" y="5090382"/>
              <a:ext cx="474134" cy="523149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i="1" kern="0" dirty="0">
                  <a:solidFill>
                    <a:srgbClr val="000066"/>
                  </a:solidFill>
                  <a:latin typeface="Century Gothic" pitchFamily="34" charset="0"/>
                </a:rPr>
                <a:t>b</a:t>
              </a:r>
              <a:endParaRPr lang="ru-RU" dirty="0">
                <a:solidFill>
                  <a:srgbClr val="000066"/>
                </a:solidFill>
              </a:endParaRPr>
            </a:p>
          </p:txBody>
        </p:sp>
        <p:sp>
          <p:nvSpPr>
            <p:cNvPr id="81" name="Прямоугольник 80"/>
            <p:cNvSpPr/>
            <p:nvPr/>
          </p:nvSpPr>
          <p:spPr>
            <a:xfrm>
              <a:off x="1526727" y="5454519"/>
              <a:ext cx="415266" cy="52315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b="1" i="1" kern="0" dirty="0">
                  <a:solidFill>
                    <a:srgbClr val="000066"/>
                  </a:solidFill>
                  <a:latin typeface="Century Gothic" pitchFamily="34" charset="0"/>
                </a:rPr>
                <a:t>c</a:t>
              </a:r>
              <a:endParaRPr lang="ru-RU" dirty="0">
                <a:solidFill>
                  <a:srgbClr val="000066"/>
                </a:solidFill>
              </a:endParaRPr>
            </a:p>
          </p:txBody>
        </p:sp>
        <p:cxnSp>
          <p:nvCxnSpPr>
            <p:cNvPr id="10272" name="Прямая соединительная линия 81"/>
            <p:cNvCxnSpPr>
              <a:cxnSpLocks noChangeShapeType="1"/>
            </p:cNvCxnSpPr>
            <p:nvPr/>
          </p:nvCxnSpPr>
          <p:spPr bwMode="auto">
            <a:xfrm>
              <a:off x="1570038" y="5571066"/>
              <a:ext cx="313002" cy="794"/>
            </a:xfrm>
            <a:prstGeom prst="line">
              <a:avLst/>
            </a:prstGeom>
            <a:noFill/>
            <a:ln w="28575" algn="ctr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3" name="Прямоугольник 82"/>
          <p:cNvSpPr/>
          <p:nvPr/>
        </p:nvSpPr>
        <p:spPr>
          <a:xfrm>
            <a:off x="6301242" y="3476626"/>
            <a:ext cx="2706688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C00000"/>
                </a:solidFill>
                <a:latin typeface="Century Gothic" pitchFamily="34" charset="0"/>
              </a:rPr>
              <a:t>c</a:t>
            </a:r>
            <a:r>
              <a:rPr lang="ru-RU" sz="2800" b="1" i="1" kern="0" baseline="-250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b ∙ </a:t>
            </a: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C00000"/>
                </a:solidFill>
                <a:latin typeface="Century Gothic" pitchFamily="34" charset="0"/>
              </a:rPr>
              <a:t>a</a:t>
            </a:r>
            <a:r>
              <a:rPr lang="ru-RU" sz="2800" b="1" i="1" kern="0" baseline="-250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d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7026049" y="4068513"/>
            <a:ext cx="1066800" cy="7381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25475" indent="-625475" algn="l">
              <a:lnSpc>
                <a:spcPct val="150000"/>
              </a:lnSpc>
              <a:defRPr/>
            </a:pP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b</a:t>
            </a:r>
            <a:r>
              <a:rPr lang="en-US" sz="2800" b="1" i="1" kern="0" baseline="30000" dirty="0" err="1">
                <a:solidFill>
                  <a:srgbClr val="C00000"/>
                </a:solidFill>
                <a:latin typeface="Century Gothic" pitchFamily="34" charset="0"/>
              </a:rPr>
              <a:t>log</a:t>
            </a:r>
            <a:r>
              <a:rPr lang="en-US" sz="1600" b="1" i="1" kern="0" baseline="30000" dirty="0" err="1">
                <a:solidFill>
                  <a:srgbClr val="C00000"/>
                </a:solidFill>
                <a:latin typeface="Century Gothic" pitchFamily="34" charset="0"/>
              </a:rPr>
              <a:t>c</a:t>
            </a:r>
            <a:r>
              <a:rPr lang="en-US" sz="2800" b="1" i="1" kern="0" baseline="30000" dirty="0" err="1">
                <a:solidFill>
                  <a:srgbClr val="C00000"/>
                </a:solidFill>
                <a:latin typeface="Century Gothic" pitchFamily="34" charset="0"/>
              </a:rPr>
              <a:t>a</a:t>
            </a:r>
            <a:endParaRPr lang="ru-RU" sz="2800" b="1" i="1" kern="0" baseline="30000" dirty="0" err="1">
              <a:solidFill>
                <a:srgbClr val="C00000"/>
              </a:solidFill>
              <a:latin typeface="Century Gothic" pitchFamily="34" charset="0"/>
            </a:endParaRPr>
          </a:p>
        </p:txBody>
      </p:sp>
      <p:grpSp>
        <p:nvGrpSpPr>
          <p:cNvPr id="24" name="Группа 85"/>
          <p:cNvGrpSpPr>
            <a:grpSpLocks/>
          </p:cNvGrpSpPr>
          <p:nvPr/>
        </p:nvGrpSpPr>
        <p:grpSpPr bwMode="auto">
          <a:xfrm>
            <a:off x="1455738" y="1847850"/>
            <a:ext cx="474662" cy="887413"/>
            <a:chOff x="1490133" y="5090382"/>
            <a:chExt cx="474134" cy="887287"/>
          </a:xfrm>
        </p:grpSpPr>
        <p:sp>
          <p:nvSpPr>
            <p:cNvPr id="87" name="Прямоугольник 86"/>
            <p:cNvSpPr/>
            <p:nvPr/>
          </p:nvSpPr>
          <p:spPr>
            <a:xfrm>
              <a:off x="1490133" y="5090382"/>
              <a:ext cx="474134" cy="523801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i="1" kern="0" dirty="0">
                  <a:solidFill>
                    <a:srgbClr val="000066"/>
                  </a:solidFill>
                  <a:latin typeface="Century Gothic" pitchFamily="34" charset="0"/>
                </a:rPr>
                <a:t>1</a:t>
              </a:r>
              <a:endParaRPr lang="ru-RU" dirty="0">
                <a:solidFill>
                  <a:srgbClr val="000066"/>
                </a:solidFill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1518676" y="5453868"/>
              <a:ext cx="423391" cy="52380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b="1" i="1" kern="0" dirty="0">
                  <a:solidFill>
                    <a:srgbClr val="000066"/>
                  </a:solidFill>
                  <a:latin typeface="Century Gothic" pitchFamily="34" charset="0"/>
                </a:rPr>
                <a:t>a</a:t>
              </a:r>
              <a:endParaRPr lang="ru-RU" dirty="0">
                <a:solidFill>
                  <a:srgbClr val="000066"/>
                </a:solidFill>
              </a:endParaRPr>
            </a:p>
          </p:txBody>
        </p:sp>
        <p:cxnSp>
          <p:nvCxnSpPr>
            <p:cNvPr id="10269" name="Прямая соединительная линия 88"/>
            <p:cNvCxnSpPr>
              <a:cxnSpLocks noChangeShapeType="1"/>
            </p:cNvCxnSpPr>
            <p:nvPr/>
          </p:nvCxnSpPr>
          <p:spPr bwMode="auto">
            <a:xfrm>
              <a:off x="1570038" y="5571066"/>
              <a:ext cx="313002" cy="794"/>
            </a:xfrm>
            <a:prstGeom prst="line">
              <a:avLst/>
            </a:prstGeom>
            <a:noFill/>
            <a:ln w="28575" algn="ctr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" name="Прямоугольник 2"/>
          <p:cNvSpPr/>
          <p:nvPr/>
        </p:nvSpPr>
        <p:spPr>
          <a:xfrm>
            <a:off x="108935" y="675715"/>
            <a:ext cx="8898995" cy="61256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947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Прямоугольник 78"/>
          <p:cNvSpPr/>
          <p:nvPr/>
        </p:nvSpPr>
        <p:spPr>
          <a:xfrm>
            <a:off x="5019675" y="631825"/>
            <a:ext cx="3462807" cy="41857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25475" indent="-625475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 startAt="10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b</a:t>
            </a:r>
            <a:r>
              <a:rPr lang="en-US" sz="2800" b="1" i="1" kern="0" baseline="30000" dirty="0" err="1">
                <a:solidFill>
                  <a:srgbClr val="000066"/>
                </a:solidFill>
                <a:latin typeface="Century Gothic" pitchFamily="34" charset="0"/>
              </a:rPr>
              <a:t>m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 =</a:t>
            </a:r>
          </a:p>
          <a:p>
            <a:pPr marL="625475" indent="-625475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 startAt="10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en-US" sz="1600" b="1" i="1" kern="0" baseline="30000" dirty="0" err="1">
                <a:solidFill>
                  <a:srgbClr val="000066"/>
                </a:solidFill>
                <a:latin typeface="Century Gothic" pitchFamily="34" charset="0"/>
              </a:rPr>
              <a:t>k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b</a:t>
            </a:r>
            <a:r>
              <a:rPr lang="en-US" sz="2800" b="1" i="1" kern="0" baseline="30000" dirty="0" err="1">
                <a:solidFill>
                  <a:srgbClr val="000066"/>
                </a:solidFill>
                <a:latin typeface="Century Gothic" pitchFamily="34" charset="0"/>
              </a:rPr>
              <a:t>m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 =</a:t>
            </a:r>
          </a:p>
          <a:p>
            <a:pPr marL="625475" indent="-625475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 startAt="10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b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625475" indent="-625475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 startAt="10"/>
              <a:defRPr/>
            </a:pPr>
            <a:r>
              <a:rPr lang="en-US" sz="2800" b="1" i="1" kern="0" dirty="0" err="1" smtClean="0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 smtClean="0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ru-RU" sz="2800" b="1" i="1" kern="0" baseline="-25000" dirty="0" smtClean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b ∙ </a:t>
            </a: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c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d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625475" indent="-625475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        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800" b="1" i="1" kern="0" dirty="0" smtClean="0">
                <a:solidFill>
                  <a:srgbClr val="000066"/>
                </a:solidFill>
                <a:latin typeface="Century Gothic" pitchFamily="34" charset="0"/>
              </a:rPr>
              <a:t>14.   </a:t>
            </a:r>
            <a:r>
              <a:rPr lang="en-US" sz="2800" b="1" i="1" kern="0" dirty="0" err="1" smtClean="0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en-US" sz="2800" b="1" i="1" kern="0" baseline="30000" dirty="0" err="1" smtClean="0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1600" b="1" i="1" kern="0" baseline="30000" dirty="0" err="1" smtClean="0">
                <a:solidFill>
                  <a:srgbClr val="000066"/>
                </a:solidFill>
                <a:latin typeface="Century Gothic" pitchFamily="34" charset="0"/>
              </a:rPr>
              <a:t>c</a:t>
            </a:r>
            <a:r>
              <a:rPr lang="en-US" sz="2800" b="1" i="1" kern="0" baseline="30000" dirty="0" err="1" smtClean="0">
                <a:solidFill>
                  <a:srgbClr val="000066"/>
                </a:solidFill>
                <a:latin typeface="Century Gothic" pitchFamily="34" charset="0"/>
              </a:rPr>
              <a:t>b</a:t>
            </a:r>
            <a:r>
              <a:rPr lang="en-US" sz="2800" b="1" i="1" kern="0" dirty="0" smtClean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= </a:t>
            </a:r>
            <a:endParaRPr lang="ru-RU" sz="2800" b="1" i="1" kern="0" baseline="30000" dirty="0" err="1">
              <a:solidFill>
                <a:srgbClr val="000066"/>
              </a:solidFill>
              <a:latin typeface="Century Gothic" pitchFamily="34" charset="0"/>
            </a:endParaRPr>
          </a:p>
        </p:txBody>
      </p:sp>
      <p:sp>
        <p:nvSpPr>
          <p:cNvPr id="10243" name="Заголовок 1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96900"/>
          </a:xfrm>
        </p:spPr>
        <p:txBody>
          <a:bodyPr/>
          <a:lstStyle/>
          <a:p>
            <a:r>
              <a:rPr lang="ru-RU" altLang="ru-RU" sz="3200" b="1" i="1" smtClean="0">
                <a:solidFill>
                  <a:srgbClr val="000066"/>
                </a:solidFill>
              </a:rPr>
              <a:t>Основные свойства логарифмов</a:t>
            </a:r>
            <a:endParaRPr lang="ru-RU" altLang="ru-RU" sz="3200" smtClean="0"/>
          </a:p>
        </p:txBody>
      </p:sp>
      <p:sp>
        <p:nvSpPr>
          <p:cNvPr id="41" name="Управляющая кнопка: в начало 40">
            <a:hlinkClick r:id="rId2" action="ppaction://hlinksldjump" highlightClick="1"/>
          </p:cNvPr>
          <p:cNvSpPr/>
          <p:nvPr/>
        </p:nvSpPr>
        <p:spPr bwMode="auto">
          <a:xfrm>
            <a:off x="8674100" y="6358466"/>
            <a:ext cx="469900" cy="499533"/>
          </a:xfrm>
          <a:prstGeom prst="actionButtonBeginning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0068" y="632767"/>
            <a:ext cx="3699933" cy="612475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marL="514350" indent="-51435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1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514350" indent="-51435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a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514350" indent="-51435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    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514350" indent="-51435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en-US" b="1" i="1" kern="0" baseline="30000" dirty="0" err="1">
                <a:solidFill>
                  <a:srgbClr val="000066"/>
                </a:solidFill>
                <a:latin typeface="Century Gothic" pitchFamily="34" charset="0"/>
              </a:rPr>
              <a:t>k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a =</a:t>
            </a:r>
          </a:p>
          <a:p>
            <a:pPr marL="514350" indent="-51435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en-US" sz="2800" b="1" i="1" kern="0" baseline="30000" dirty="0">
                <a:solidFill>
                  <a:srgbClr val="000066"/>
                </a:solidFill>
                <a:latin typeface="Century Gothic" pitchFamily="34" charset="0"/>
              </a:rPr>
              <a:t>m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514350" indent="-51435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en-US" b="1" i="1" kern="0" baseline="30000" dirty="0" err="1">
                <a:solidFill>
                  <a:srgbClr val="000066"/>
                </a:solidFill>
                <a:latin typeface="Century Gothic" pitchFamily="34" charset="0"/>
              </a:rPr>
              <a:t>k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en-US" sz="2800" b="1" i="1" kern="0" baseline="30000" dirty="0">
                <a:solidFill>
                  <a:srgbClr val="000066"/>
                </a:solidFill>
                <a:latin typeface="Century Gothic" pitchFamily="34" charset="0"/>
              </a:rPr>
              <a:t>m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 =</a:t>
            </a:r>
          </a:p>
          <a:p>
            <a:pPr marL="514350" indent="-51435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en-US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bc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514350" indent="-51435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en-US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     =</a:t>
            </a:r>
            <a:endParaRPr lang="ru-RU" sz="2800" b="1" i="1" kern="0" dirty="0">
              <a:solidFill>
                <a:srgbClr val="000066"/>
              </a:solidFill>
              <a:latin typeface="Century Gothic" pitchFamily="34" charset="0"/>
            </a:endParaRPr>
          </a:p>
          <a:p>
            <a:pPr marL="514350" indent="-51435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sz="2800" b="1" i="1" kern="0" dirty="0" err="1">
                <a:solidFill>
                  <a:srgbClr val="000066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000066"/>
                </a:solidFill>
                <a:latin typeface="Century Gothic" pitchFamily="34" charset="0"/>
              </a:rPr>
              <a:t>a</a:t>
            </a:r>
            <a:r>
              <a:rPr lang="en-US" sz="1600" b="1" i="1" kern="0" baseline="30000" dirty="0" err="1">
                <a:solidFill>
                  <a:srgbClr val="000066"/>
                </a:solidFill>
                <a:latin typeface="Century Gothic" pitchFamily="34" charset="0"/>
              </a:rPr>
              <a:t>k</a:t>
            </a:r>
            <a:r>
              <a:rPr lang="ru-RU" sz="2800" b="1" i="1" kern="0" baseline="-2500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000066"/>
                </a:solidFill>
                <a:latin typeface="Century Gothic" pitchFamily="34" charset="0"/>
              </a:rPr>
              <a:t>b =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063750" y="782638"/>
            <a:ext cx="587375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  <a:ea typeface="+mj-ea"/>
                <a:cs typeface="+mj-cs"/>
              </a:rPr>
              <a:t>0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  <a:ea typeface="+mj-ea"/>
                <a:cs typeface="+mj-cs"/>
              </a:rPr>
              <a:t>;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  <a:ea typeface="+mj-ea"/>
                <a:cs typeface="+mj-cs"/>
              </a:rPr>
              <a:t> </a:t>
            </a:r>
            <a:endParaRPr lang="ru-RU" sz="28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049463" y="1390650"/>
            <a:ext cx="587375" cy="522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1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;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endParaRPr lang="ru-RU" sz="24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208213" y="3302000"/>
            <a:ext cx="687387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m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;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endParaRPr lang="ru-RU" sz="24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300913" y="746125"/>
            <a:ext cx="170815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m </a:t>
            </a: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C00000"/>
                </a:solidFill>
                <a:latin typeface="Century Gothic" pitchFamily="34" charset="0"/>
              </a:rPr>
              <a:t>a</a:t>
            </a: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b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;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endParaRPr lang="ru-RU" sz="24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314575" y="4581525"/>
            <a:ext cx="2859088" cy="5222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C00000"/>
                </a:solidFill>
                <a:latin typeface="Century Gothic" pitchFamily="34" charset="0"/>
              </a:rPr>
              <a:t>a</a:t>
            </a: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b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+ </a:t>
            </a: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C00000"/>
                </a:solidFill>
                <a:latin typeface="Century Gothic" pitchFamily="34" charset="0"/>
              </a:rPr>
              <a:t>a</a:t>
            </a: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c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; </a:t>
            </a:r>
            <a:endParaRPr lang="ru-RU" sz="2400" dirty="0">
              <a:solidFill>
                <a:srgbClr val="003399"/>
              </a:solidFill>
              <a:latin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225675" y="5233988"/>
            <a:ext cx="2698750" cy="5222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C00000"/>
                </a:solidFill>
                <a:latin typeface="Century Gothic" pitchFamily="34" charset="0"/>
              </a:rPr>
              <a:t>a</a:t>
            </a: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b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− </a:t>
            </a: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C00000"/>
                </a:solidFill>
                <a:latin typeface="Century Gothic" pitchFamily="34" charset="0"/>
              </a:rPr>
              <a:t>a</a:t>
            </a:r>
            <a:r>
              <a:rPr lang="ru-RU" sz="2800" b="1" i="1" kern="0" dirty="0">
                <a:solidFill>
                  <a:srgbClr val="C00000"/>
                </a:solidFill>
                <a:latin typeface="Century Gothic" pitchFamily="34" charset="0"/>
              </a:rPr>
              <a:t>с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</a:rPr>
              <a:t>;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endParaRPr lang="ru-RU" sz="24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grpSp>
        <p:nvGrpSpPr>
          <p:cNvPr id="2" name="Группа 46"/>
          <p:cNvGrpSpPr>
            <a:grpSpLocks/>
          </p:cNvGrpSpPr>
          <p:nvPr/>
        </p:nvGrpSpPr>
        <p:grpSpPr bwMode="auto">
          <a:xfrm>
            <a:off x="2328863" y="3719513"/>
            <a:ext cx="817562" cy="1022350"/>
            <a:chOff x="6791059" y="467582"/>
            <a:chExt cx="816771" cy="1022753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7220855" y="696272"/>
              <a:ext cx="386975" cy="5224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800" b="1" i="1" kern="0" dirty="0">
                  <a:solidFill>
                    <a:srgbClr val="003399"/>
                  </a:solidFill>
                  <a:latin typeface="Century Gothic" pitchFamily="34" charset="0"/>
                </a:rPr>
                <a:t>;</a:t>
              </a:r>
              <a:r>
                <a:rPr lang="en-US" sz="2800" b="1" i="1" kern="0" dirty="0">
                  <a:solidFill>
                    <a:srgbClr val="C00000"/>
                  </a:solidFill>
                  <a:latin typeface="Century Gothic" pitchFamily="34" charset="0"/>
                </a:rPr>
                <a:t> </a:t>
              </a:r>
              <a:endParaRPr lang="ru-RU" sz="2400" dirty="0">
                <a:solidFill>
                  <a:srgbClr val="C00000"/>
                </a:solidFill>
                <a:latin typeface="Times New Roman" pitchFamily="18" charset="0"/>
              </a:endParaRPr>
            </a:p>
          </p:txBody>
        </p:sp>
        <p:grpSp>
          <p:nvGrpSpPr>
            <p:cNvPr id="10299" name="Группа 45"/>
            <p:cNvGrpSpPr>
              <a:grpSpLocks/>
            </p:cNvGrpSpPr>
            <p:nvPr/>
          </p:nvGrpSpPr>
          <p:grpSpPr bwMode="auto">
            <a:xfrm>
              <a:off x="6791059" y="467582"/>
              <a:ext cx="583407" cy="1022753"/>
              <a:chOff x="7959459" y="1720649"/>
              <a:chExt cx="583407" cy="1022753"/>
            </a:xfrm>
          </p:grpSpPr>
          <p:sp>
            <p:nvSpPr>
              <p:cNvPr id="34" name="Прямоугольник 33"/>
              <p:cNvSpPr/>
              <p:nvPr/>
            </p:nvSpPr>
            <p:spPr>
              <a:xfrm>
                <a:off x="7959459" y="1720649"/>
                <a:ext cx="583635" cy="52249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m</a:t>
                </a:r>
                <a:endParaRPr lang="ru-RU" sz="24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" name="Прямоугольник 35"/>
              <p:cNvSpPr/>
              <p:nvPr/>
            </p:nvSpPr>
            <p:spPr>
              <a:xfrm>
                <a:off x="8056202" y="2220908"/>
                <a:ext cx="391734" cy="522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k</a:t>
                </a:r>
                <a:endParaRPr lang="ru-RU" sz="24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cxnSp>
            <p:nvCxnSpPr>
              <p:cNvPr id="10302" name="Прямая соединительная линия 36"/>
              <p:cNvCxnSpPr>
                <a:cxnSpLocks noChangeShapeType="1"/>
              </p:cNvCxnSpPr>
              <p:nvPr/>
            </p:nvCxnSpPr>
            <p:spPr bwMode="auto">
              <a:xfrm>
                <a:off x="8085667" y="2235200"/>
                <a:ext cx="313002" cy="794"/>
              </a:xfrm>
              <a:prstGeom prst="line">
                <a:avLst/>
              </a:prstGeom>
              <a:noFill/>
              <a:ln w="28575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50" name="Прямоугольник 49"/>
          <p:cNvSpPr/>
          <p:nvPr/>
        </p:nvSpPr>
        <p:spPr>
          <a:xfrm>
            <a:off x="2166938" y="2027238"/>
            <a:ext cx="738187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  <a:ea typeface="+mj-ea"/>
                <a:cs typeface="+mj-cs"/>
              </a:rPr>
              <a:t>-1</a:t>
            </a:r>
            <a:r>
              <a:rPr lang="en-US" sz="2800" b="1" i="1" kern="0" dirty="0">
                <a:solidFill>
                  <a:srgbClr val="003399"/>
                </a:solidFill>
                <a:latin typeface="Century Gothic" pitchFamily="34" charset="0"/>
                <a:ea typeface="+mj-ea"/>
                <a:cs typeface="+mj-cs"/>
              </a:rPr>
              <a:t>;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  <a:ea typeface="+mj-ea"/>
                <a:cs typeface="+mj-cs"/>
              </a:rPr>
              <a:t> </a:t>
            </a:r>
            <a:endParaRPr lang="ru-RU" sz="28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grpSp>
        <p:nvGrpSpPr>
          <p:cNvPr id="4" name="Группа 51"/>
          <p:cNvGrpSpPr>
            <a:grpSpLocks/>
          </p:cNvGrpSpPr>
          <p:nvPr/>
        </p:nvGrpSpPr>
        <p:grpSpPr bwMode="auto">
          <a:xfrm>
            <a:off x="7191375" y="1790700"/>
            <a:ext cx="1420813" cy="1212850"/>
            <a:chOff x="5122333" y="4279928"/>
            <a:chExt cx="1420237" cy="1212797"/>
          </a:xfrm>
        </p:grpSpPr>
        <p:grpSp>
          <p:nvGrpSpPr>
            <p:cNvPr id="10293" name="Группа 24"/>
            <p:cNvGrpSpPr>
              <a:grpSpLocks/>
            </p:cNvGrpSpPr>
            <p:nvPr/>
          </p:nvGrpSpPr>
          <p:grpSpPr bwMode="auto">
            <a:xfrm>
              <a:off x="5122333" y="4279928"/>
              <a:ext cx="1196162" cy="1212797"/>
              <a:chOff x="3894666" y="4745594"/>
              <a:chExt cx="1196162" cy="1212797"/>
            </a:xfrm>
          </p:grpSpPr>
          <p:sp>
            <p:nvSpPr>
              <p:cNvPr id="22" name="Прямоугольник 21"/>
              <p:cNvSpPr/>
              <p:nvPr/>
            </p:nvSpPr>
            <p:spPr>
              <a:xfrm>
                <a:off x="3894666" y="4745594"/>
                <a:ext cx="1196490" cy="7381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514350" indent="-51435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log</a:t>
                </a:r>
                <a:r>
                  <a:rPr lang="ru-RU" sz="2800" b="1" i="1" kern="0" baseline="-25000" dirty="0">
                    <a:solidFill>
                      <a:srgbClr val="C00000"/>
                    </a:solidFill>
                    <a:latin typeface="Century Gothic" pitchFamily="34" charset="0"/>
                  </a:rPr>
                  <a:t>с </a:t>
                </a:r>
                <a:r>
                  <a:rPr lang="en-US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b</a:t>
                </a:r>
                <a:endParaRPr lang="ru-RU" sz="2800" b="1" i="1" kern="0" dirty="0">
                  <a:solidFill>
                    <a:srgbClr val="C00000"/>
                  </a:solidFill>
                  <a:latin typeface="Century Gothic" pitchFamily="34" charset="0"/>
                </a:endParaRPr>
              </a:p>
            </p:txBody>
          </p:sp>
          <p:sp>
            <p:nvSpPr>
              <p:cNvPr id="23" name="Прямоугольник 22"/>
              <p:cNvSpPr/>
              <p:nvPr/>
            </p:nvSpPr>
            <p:spPr>
              <a:xfrm>
                <a:off x="3894666" y="5220236"/>
                <a:ext cx="1196490" cy="7381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514350" indent="-51435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log</a:t>
                </a:r>
                <a:r>
                  <a:rPr lang="ru-RU" sz="2800" b="1" i="1" kern="0" baseline="-25000" dirty="0">
                    <a:solidFill>
                      <a:srgbClr val="C00000"/>
                    </a:solidFill>
                    <a:latin typeface="Century Gothic" pitchFamily="34" charset="0"/>
                  </a:rPr>
                  <a:t>с </a:t>
                </a:r>
                <a:r>
                  <a:rPr lang="ru-RU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а</a:t>
                </a:r>
              </a:p>
            </p:txBody>
          </p:sp>
          <p:cxnSp>
            <p:nvCxnSpPr>
              <p:cNvPr id="10297" name="Прямая соединительная линия 23"/>
              <p:cNvCxnSpPr>
                <a:cxnSpLocks noChangeShapeType="1"/>
              </p:cNvCxnSpPr>
              <p:nvPr/>
            </p:nvCxnSpPr>
            <p:spPr bwMode="auto">
              <a:xfrm>
                <a:off x="3894666" y="5418666"/>
                <a:ext cx="1159933" cy="1588"/>
              </a:xfrm>
              <a:prstGeom prst="line">
                <a:avLst/>
              </a:prstGeom>
              <a:noFill/>
              <a:ln w="28575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51" name="Прямоугольник 50"/>
            <p:cNvSpPr/>
            <p:nvPr/>
          </p:nvSpPr>
          <p:spPr>
            <a:xfrm>
              <a:off x="6256936" y="4667261"/>
              <a:ext cx="285634" cy="5222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2800" b="1" i="1" kern="0" dirty="0">
                  <a:solidFill>
                    <a:srgbClr val="000066"/>
                  </a:solidFill>
                  <a:latin typeface="Century Gothic" pitchFamily="34" charset="0"/>
                </a:rPr>
                <a:t>;</a:t>
              </a:r>
              <a:endParaRPr lang="ru-RU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9" name="Группа 54"/>
          <p:cNvGrpSpPr>
            <a:grpSpLocks/>
          </p:cNvGrpSpPr>
          <p:nvPr/>
        </p:nvGrpSpPr>
        <p:grpSpPr bwMode="auto">
          <a:xfrm>
            <a:off x="2230438" y="2398713"/>
            <a:ext cx="563562" cy="1047750"/>
            <a:chOff x="6887037" y="425249"/>
            <a:chExt cx="563629" cy="1048153"/>
          </a:xfrm>
        </p:grpSpPr>
        <p:sp>
          <p:nvSpPr>
            <p:cNvPr id="56" name="Прямоугольник 55"/>
            <p:cNvSpPr/>
            <p:nvPr/>
          </p:nvSpPr>
          <p:spPr>
            <a:xfrm>
              <a:off x="7239504" y="693639"/>
              <a:ext cx="211162" cy="524076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800" b="1" i="1" kern="0" dirty="0">
                  <a:solidFill>
                    <a:srgbClr val="003399"/>
                  </a:solidFill>
                  <a:latin typeface="Century Gothic" pitchFamily="34" charset="0"/>
                </a:rPr>
                <a:t>;</a:t>
              </a:r>
              <a:endParaRPr lang="ru-RU" sz="2400" dirty="0">
                <a:solidFill>
                  <a:srgbClr val="C00000"/>
                </a:solidFill>
                <a:latin typeface="Times New Roman" pitchFamily="18" charset="0"/>
              </a:endParaRPr>
            </a:p>
          </p:txBody>
        </p:sp>
        <p:grpSp>
          <p:nvGrpSpPr>
            <p:cNvPr id="10284" name="Группа 45"/>
            <p:cNvGrpSpPr>
              <a:grpSpLocks/>
            </p:cNvGrpSpPr>
            <p:nvPr/>
          </p:nvGrpSpPr>
          <p:grpSpPr bwMode="auto">
            <a:xfrm>
              <a:off x="6887037" y="425249"/>
              <a:ext cx="393056" cy="1048153"/>
              <a:chOff x="8055437" y="1678316"/>
              <a:chExt cx="393056" cy="1048153"/>
            </a:xfrm>
          </p:grpSpPr>
          <p:sp>
            <p:nvSpPr>
              <p:cNvPr id="58" name="Прямоугольник 57"/>
              <p:cNvSpPr/>
              <p:nvPr/>
            </p:nvSpPr>
            <p:spPr>
              <a:xfrm>
                <a:off x="8088778" y="1678316"/>
                <a:ext cx="336590" cy="52248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1</a:t>
                </a:r>
                <a:endParaRPr lang="ru-RU" sz="24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9" name="Прямоугольник 58"/>
              <p:cNvSpPr/>
              <p:nvPr/>
            </p:nvSpPr>
            <p:spPr>
              <a:xfrm>
                <a:off x="8055437" y="2203980"/>
                <a:ext cx="393747" cy="5224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k</a:t>
                </a:r>
                <a:endParaRPr lang="ru-RU" sz="24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cxnSp>
            <p:nvCxnSpPr>
              <p:cNvPr id="10287" name="Прямая соединительная линия 59"/>
              <p:cNvCxnSpPr>
                <a:cxnSpLocks noChangeShapeType="1"/>
              </p:cNvCxnSpPr>
              <p:nvPr/>
            </p:nvCxnSpPr>
            <p:spPr bwMode="auto">
              <a:xfrm>
                <a:off x="8085667" y="2235200"/>
                <a:ext cx="313002" cy="794"/>
              </a:xfrm>
              <a:prstGeom prst="line">
                <a:avLst/>
              </a:prstGeom>
              <a:noFill/>
              <a:ln w="28575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11" name="Группа 60"/>
          <p:cNvGrpSpPr>
            <a:grpSpLocks/>
          </p:cNvGrpSpPr>
          <p:nvPr/>
        </p:nvGrpSpPr>
        <p:grpSpPr bwMode="auto">
          <a:xfrm>
            <a:off x="7386638" y="1169988"/>
            <a:ext cx="1757362" cy="981075"/>
            <a:chOff x="6782592" y="484516"/>
            <a:chExt cx="1756571" cy="980421"/>
          </a:xfrm>
        </p:grpSpPr>
        <p:sp>
          <p:nvSpPr>
            <p:cNvPr id="62" name="Прямоугольник 61"/>
            <p:cNvSpPr/>
            <p:nvPr/>
          </p:nvSpPr>
          <p:spPr>
            <a:xfrm>
              <a:off x="7203090" y="695512"/>
              <a:ext cx="1336073" cy="523526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800" b="1" i="1" kern="0" dirty="0" err="1">
                  <a:solidFill>
                    <a:srgbClr val="C00000"/>
                  </a:solidFill>
                  <a:latin typeface="Century Gothic" pitchFamily="34" charset="0"/>
                </a:rPr>
                <a:t>log</a:t>
              </a:r>
              <a:r>
                <a:rPr lang="en-US" sz="2800" b="1" i="1" kern="0" baseline="-25000" dirty="0" err="1">
                  <a:solidFill>
                    <a:srgbClr val="C00000"/>
                  </a:solidFill>
                  <a:latin typeface="Century Gothic" pitchFamily="34" charset="0"/>
                </a:rPr>
                <a:t>a</a:t>
              </a:r>
              <a:r>
                <a:rPr lang="en-US" sz="2800" b="1" i="1" kern="0" dirty="0" err="1">
                  <a:solidFill>
                    <a:srgbClr val="C00000"/>
                  </a:solidFill>
                  <a:latin typeface="Century Gothic" pitchFamily="34" charset="0"/>
                </a:rPr>
                <a:t>b</a:t>
              </a:r>
              <a:r>
                <a:rPr lang="en-US" sz="2800" b="1" i="1" kern="0" dirty="0">
                  <a:solidFill>
                    <a:srgbClr val="003399"/>
                  </a:solidFill>
                  <a:latin typeface="Century Gothic" pitchFamily="34" charset="0"/>
                </a:rPr>
                <a:t>;</a:t>
              </a:r>
              <a:r>
                <a:rPr lang="en-US" sz="2800" b="1" i="1" kern="0" dirty="0">
                  <a:solidFill>
                    <a:srgbClr val="C00000"/>
                  </a:solidFill>
                  <a:latin typeface="Century Gothic" pitchFamily="34" charset="0"/>
                </a:rPr>
                <a:t> </a:t>
              </a:r>
              <a:endParaRPr lang="ru-RU" sz="2400" dirty="0">
                <a:solidFill>
                  <a:srgbClr val="C00000"/>
                </a:solidFill>
                <a:latin typeface="Times New Roman" pitchFamily="18" charset="0"/>
              </a:endParaRPr>
            </a:p>
          </p:txBody>
        </p:sp>
        <p:grpSp>
          <p:nvGrpSpPr>
            <p:cNvPr id="10279" name="Группа 45"/>
            <p:cNvGrpSpPr>
              <a:grpSpLocks/>
            </p:cNvGrpSpPr>
            <p:nvPr/>
          </p:nvGrpSpPr>
          <p:grpSpPr bwMode="auto">
            <a:xfrm>
              <a:off x="6782592" y="484516"/>
              <a:ext cx="566473" cy="980421"/>
              <a:chOff x="7950992" y="1737583"/>
              <a:chExt cx="566473" cy="980421"/>
            </a:xfrm>
          </p:grpSpPr>
          <p:sp>
            <p:nvSpPr>
              <p:cNvPr id="64" name="Прямоугольник 63"/>
              <p:cNvSpPr/>
              <p:nvPr/>
            </p:nvSpPr>
            <p:spPr>
              <a:xfrm>
                <a:off x="7950992" y="1737583"/>
                <a:ext cx="566482" cy="52352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m</a:t>
                </a:r>
                <a:endParaRPr lang="ru-RU" sz="24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5" name="Прямоугольник 64"/>
              <p:cNvSpPr/>
              <p:nvPr/>
            </p:nvSpPr>
            <p:spPr>
              <a:xfrm>
                <a:off x="8046199" y="2194478"/>
                <a:ext cx="393523" cy="5235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k</a:t>
                </a:r>
                <a:endParaRPr lang="ru-RU" sz="24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cxnSp>
            <p:nvCxnSpPr>
              <p:cNvPr id="10282" name="Прямая соединительная линия 65"/>
              <p:cNvCxnSpPr>
                <a:cxnSpLocks noChangeShapeType="1"/>
              </p:cNvCxnSpPr>
              <p:nvPr/>
            </p:nvCxnSpPr>
            <p:spPr bwMode="auto">
              <a:xfrm>
                <a:off x="8085667" y="2235200"/>
                <a:ext cx="313002" cy="794"/>
              </a:xfrm>
              <a:prstGeom prst="line">
                <a:avLst/>
              </a:prstGeom>
              <a:noFill/>
              <a:ln w="28575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13" name="Группа 72"/>
          <p:cNvGrpSpPr>
            <a:grpSpLocks/>
          </p:cNvGrpSpPr>
          <p:nvPr/>
        </p:nvGrpSpPr>
        <p:grpSpPr bwMode="auto">
          <a:xfrm>
            <a:off x="2154238" y="5867400"/>
            <a:ext cx="1668462" cy="990600"/>
            <a:chOff x="6870105" y="500117"/>
            <a:chExt cx="1669058" cy="973286"/>
          </a:xfrm>
        </p:grpSpPr>
        <p:sp>
          <p:nvSpPr>
            <p:cNvPr id="74" name="Прямоугольник 73"/>
            <p:cNvSpPr/>
            <p:nvPr/>
          </p:nvSpPr>
          <p:spPr>
            <a:xfrm>
              <a:off x="7203599" y="695087"/>
              <a:ext cx="1335564" cy="5240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800" b="1" i="1" kern="0" dirty="0" err="1">
                  <a:solidFill>
                    <a:srgbClr val="C00000"/>
                  </a:solidFill>
                  <a:latin typeface="Century Gothic" pitchFamily="34" charset="0"/>
                </a:rPr>
                <a:t>log</a:t>
              </a:r>
              <a:r>
                <a:rPr lang="en-US" sz="2800" b="1" i="1" kern="0" baseline="-25000" dirty="0" err="1">
                  <a:solidFill>
                    <a:srgbClr val="C00000"/>
                  </a:solidFill>
                  <a:latin typeface="Century Gothic" pitchFamily="34" charset="0"/>
                </a:rPr>
                <a:t>a</a:t>
              </a:r>
              <a:r>
                <a:rPr lang="en-US" sz="2800" b="1" i="1" kern="0" dirty="0" err="1">
                  <a:solidFill>
                    <a:srgbClr val="C00000"/>
                  </a:solidFill>
                  <a:latin typeface="Century Gothic" pitchFamily="34" charset="0"/>
                </a:rPr>
                <a:t>b</a:t>
              </a:r>
              <a:r>
                <a:rPr lang="en-US" sz="2800" b="1" i="1" kern="0" dirty="0">
                  <a:solidFill>
                    <a:srgbClr val="003399"/>
                  </a:solidFill>
                  <a:latin typeface="Century Gothic" pitchFamily="34" charset="0"/>
                </a:rPr>
                <a:t>;</a:t>
              </a:r>
              <a:r>
                <a:rPr lang="en-US" sz="2800" b="1" i="1" kern="0" dirty="0">
                  <a:solidFill>
                    <a:srgbClr val="C00000"/>
                  </a:solidFill>
                  <a:latin typeface="Century Gothic" pitchFamily="34" charset="0"/>
                </a:rPr>
                <a:t> </a:t>
              </a:r>
              <a:endParaRPr lang="ru-RU" sz="2400" dirty="0">
                <a:solidFill>
                  <a:srgbClr val="C00000"/>
                </a:solidFill>
                <a:latin typeface="Times New Roman" pitchFamily="18" charset="0"/>
              </a:endParaRPr>
            </a:p>
          </p:txBody>
        </p:sp>
        <p:grpSp>
          <p:nvGrpSpPr>
            <p:cNvPr id="10274" name="Группа 45"/>
            <p:cNvGrpSpPr>
              <a:grpSpLocks/>
            </p:cNvGrpSpPr>
            <p:nvPr/>
          </p:nvGrpSpPr>
          <p:grpSpPr bwMode="auto">
            <a:xfrm>
              <a:off x="6870105" y="500117"/>
              <a:ext cx="393056" cy="973286"/>
              <a:chOff x="8038505" y="1753184"/>
              <a:chExt cx="393056" cy="973286"/>
            </a:xfrm>
          </p:grpSpPr>
          <p:sp>
            <p:nvSpPr>
              <p:cNvPr id="76" name="Прямоугольник 75"/>
              <p:cNvSpPr/>
              <p:nvPr/>
            </p:nvSpPr>
            <p:spPr>
              <a:xfrm>
                <a:off x="8046445" y="1753184"/>
                <a:ext cx="385900" cy="5225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1</a:t>
                </a:r>
                <a:endParaRPr lang="ru-RU" sz="24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" name="Прямоугольник 76"/>
              <p:cNvSpPr/>
              <p:nvPr/>
            </p:nvSpPr>
            <p:spPr>
              <a:xfrm>
                <a:off x="8038505" y="2203953"/>
                <a:ext cx="393840" cy="5225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800" b="1" i="1" kern="0" dirty="0">
                    <a:solidFill>
                      <a:srgbClr val="C00000"/>
                    </a:solidFill>
                    <a:latin typeface="Century Gothic" pitchFamily="34" charset="0"/>
                  </a:rPr>
                  <a:t>k</a:t>
                </a:r>
                <a:endParaRPr lang="ru-RU" sz="24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cxnSp>
            <p:nvCxnSpPr>
              <p:cNvPr id="10277" name="Прямая соединительная линия 77"/>
              <p:cNvCxnSpPr>
                <a:cxnSpLocks noChangeShapeType="1"/>
              </p:cNvCxnSpPr>
              <p:nvPr/>
            </p:nvCxnSpPr>
            <p:spPr bwMode="auto">
              <a:xfrm>
                <a:off x="8077200" y="2226881"/>
                <a:ext cx="313002" cy="794"/>
              </a:xfrm>
              <a:prstGeom prst="line">
                <a:avLst/>
              </a:prstGeom>
              <a:noFill/>
              <a:ln w="28575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21" name="Группа 84"/>
          <p:cNvGrpSpPr>
            <a:grpSpLocks/>
          </p:cNvGrpSpPr>
          <p:nvPr/>
        </p:nvGrpSpPr>
        <p:grpSpPr bwMode="auto">
          <a:xfrm>
            <a:off x="1490663" y="5091113"/>
            <a:ext cx="473075" cy="885825"/>
            <a:chOff x="1490133" y="5090382"/>
            <a:chExt cx="474134" cy="887287"/>
          </a:xfrm>
        </p:grpSpPr>
        <p:sp>
          <p:nvSpPr>
            <p:cNvPr id="80" name="Прямоугольник 79"/>
            <p:cNvSpPr/>
            <p:nvPr/>
          </p:nvSpPr>
          <p:spPr>
            <a:xfrm>
              <a:off x="1490133" y="5090382"/>
              <a:ext cx="474134" cy="523149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800" b="1" i="1" kern="0" dirty="0">
                  <a:solidFill>
                    <a:srgbClr val="000066"/>
                  </a:solidFill>
                  <a:latin typeface="Century Gothic" pitchFamily="34" charset="0"/>
                </a:rPr>
                <a:t>b</a:t>
              </a:r>
              <a:endParaRPr lang="ru-RU" sz="2400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81" name="Прямоугольник 80"/>
            <p:cNvSpPr/>
            <p:nvPr/>
          </p:nvSpPr>
          <p:spPr>
            <a:xfrm>
              <a:off x="1526727" y="5454519"/>
              <a:ext cx="415266" cy="52315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800" b="1" i="1" kern="0" dirty="0">
                  <a:solidFill>
                    <a:srgbClr val="000066"/>
                  </a:solidFill>
                  <a:latin typeface="Century Gothic" pitchFamily="34" charset="0"/>
                </a:rPr>
                <a:t>c</a:t>
              </a:r>
              <a:endParaRPr lang="ru-RU" sz="2400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cxnSp>
          <p:nvCxnSpPr>
            <p:cNvPr id="10272" name="Прямая соединительная линия 81"/>
            <p:cNvCxnSpPr>
              <a:cxnSpLocks noChangeShapeType="1"/>
            </p:cNvCxnSpPr>
            <p:nvPr/>
          </p:nvCxnSpPr>
          <p:spPr bwMode="auto">
            <a:xfrm>
              <a:off x="1570038" y="5571066"/>
              <a:ext cx="313002" cy="794"/>
            </a:xfrm>
            <a:prstGeom prst="line">
              <a:avLst/>
            </a:prstGeom>
            <a:noFill/>
            <a:ln w="28575" algn="ctr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3" name="Прямоугольник 82"/>
          <p:cNvSpPr/>
          <p:nvPr/>
        </p:nvSpPr>
        <p:spPr>
          <a:xfrm>
            <a:off x="6325394" y="3563937"/>
            <a:ext cx="2706688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C00000"/>
                </a:solidFill>
                <a:latin typeface="Century Gothic" pitchFamily="34" charset="0"/>
              </a:rPr>
              <a:t>c</a:t>
            </a:r>
            <a:r>
              <a:rPr lang="ru-RU" sz="2800" b="1" i="1" kern="0" baseline="-250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b ∙ </a:t>
            </a: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log</a:t>
            </a:r>
            <a:r>
              <a:rPr lang="en-US" sz="2800" b="1" i="1" kern="0" baseline="-25000" dirty="0" err="1">
                <a:solidFill>
                  <a:srgbClr val="C00000"/>
                </a:solidFill>
                <a:latin typeface="Century Gothic" pitchFamily="34" charset="0"/>
              </a:rPr>
              <a:t>a</a:t>
            </a:r>
            <a:r>
              <a:rPr lang="ru-RU" sz="2800" b="1" i="1" kern="0" baseline="-250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en-US" sz="2800" b="1" i="1" kern="0" dirty="0">
                <a:solidFill>
                  <a:srgbClr val="C00000"/>
                </a:solidFill>
                <a:latin typeface="Century Gothic" pitchFamily="34" charset="0"/>
              </a:rPr>
              <a:t>d</a:t>
            </a:r>
            <a:endParaRPr lang="ru-RU" sz="24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7088188" y="3980656"/>
            <a:ext cx="1066800" cy="7381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25475" indent="-625475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 err="1">
                <a:solidFill>
                  <a:srgbClr val="C00000"/>
                </a:solidFill>
                <a:latin typeface="Century Gothic" pitchFamily="34" charset="0"/>
              </a:rPr>
              <a:t>b</a:t>
            </a:r>
            <a:r>
              <a:rPr lang="en-US" sz="2800" b="1" i="1" kern="0" baseline="30000" dirty="0" err="1">
                <a:solidFill>
                  <a:srgbClr val="C00000"/>
                </a:solidFill>
                <a:latin typeface="Century Gothic" pitchFamily="34" charset="0"/>
              </a:rPr>
              <a:t>log</a:t>
            </a:r>
            <a:r>
              <a:rPr lang="en-US" sz="1600" b="1" i="1" kern="0" baseline="30000" dirty="0" err="1">
                <a:solidFill>
                  <a:srgbClr val="C00000"/>
                </a:solidFill>
                <a:latin typeface="Century Gothic" pitchFamily="34" charset="0"/>
              </a:rPr>
              <a:t>c</a:t>
            </a:r>
            <a:r>
              <a:rPr lang="en-US" sz="2800" b="1" i="1" kern="0" baseline="30000" dirty="0" err="1">
                <a:solidFill>
                  <a:srgbClr val="C00000"/>
                </a:solidFill>
                <a:latin typeface="Century Gothic" pitchFamily="34" charset="0"/>
              </a:rPr>
              <a:t>a</a:t>
            </a:r>
            <a:endParaRPr lang="ru-RU" sz="2800" b="1" i="1" kern="0" baseline="30000" dirty="0" err="1">
              <a:solidFill>
                <a:srgbClr val="C00000"/>
              </a:solidFill>
              <a:latin typeface="Century Gothic" pitchFamily="34" charset="0"/>
            </a:endParaRPr>
          </a:p>
        </p:txBody>
      </p:sp>
      <p:grpSp>
        <p:nvGrpSpPr>
          <p:cNvPr id="24" name="Группа 85"/>
          <p:cNvGrpSpPr>
            <a:grpSpLocks/>
          </p:cNvGrpSpPr>
          <p:nvPr/>
        </p:nvGrpSpPr>
        <p:grpSpPr bwMode="auto">
          <a:xfrm>
            <a:off x="1455738" y="1847850"/>
            <a:ext cx="474662" cy="887413"/>
            <a:chOff x="1490133" y="5090382"/>
            <a:chExt cx="474134" cy="887287"/>
          </a:xfrm>
        </p:grpSpPr>
        <p:sp>
          <p:nvSpPr>
            <p:cNvPr id="87" name="Прямоугольник 86"/>
            <p:cNvSpPr/>
            <p:nvPr/>
          </p:nvSpPr>
          <p:spPr>
            <a:xfrm>
              <a:off x="1490133" y="5090382"/>
              <a:ext cx="474134" cy="523801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800" b="1" i="1" kern="0" dirty="0">
                  <a:solidFill>
                    <a:srgbClr val="000066"/>
                  </a:solidFill>
                  <a:latin typeface="Century Gothic" pitchFamily="34" charset="0"/>
                </a:rPr>
                <a:t>1</a:t>
              </a:r>
              <a:endParaRPr lang="ru-RU" sz="2400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1518676" y="5453868"/>
              <a:ext cx="423391" cy="52380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800" b="1" i="1" kern="0" dirty="0">
                  <a:solidFill>
                    <a:srgbClr val="000066"/>
                  </a:solidFill>
                  <a:latin typeface="Century Gothic" pitchFamily="34" charset="0"/>
                </a:rPr>
                <a:t>a</a:t>
              </a:r>
              <a:endParaRPr lang="ru-RU" sz="2400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cxnSp>
          <p:nvCxnSpPr>
            <p:cNvPr id="10269" name="Прямая соединительная линия 88"/>
            <p:cNvCxnSpPr>
              <a:cxnSpLocks noChangeShapeType="1"/>
            </p:cNvCxnSpPr>
            <p:nvPr/>
          </p:nvCxnSpPr>
          <p:spPr bwMode="auto">
            <a:xfrm>
              <a:off x="1570038" y="5571066"/>
              <a:ext cx="313002" cy="794"/>
            </a:xfrm>
            <a:prstGeom prst="line">
              <a:avLst/>
            </a:prstGeom>
            <a:noFill/>
            <a:ln w="28575" algn="ctr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6453238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1000"/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6" dur="1000"/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3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9" dur="1000"/>
                                        <p:tgtEl>
                                          <p:spTgt spid="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6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  <p:bldP spid="19" grpId="0"/>
      <p:bldP spid="20" grpId="0"/>
      <p:bldP spid="50" grpId="0"/>
      <p:bldP spid="83" grpId="0"/>
      <p:bldP spid="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5"/>
          <p:cNvSpPr txBox="1">
            <a:spLocks/>
          </p:cNvSpPr>
          <p:nvPr/>
        </p:nvSpPr>
        <p:spPr bwMode="auto">
          <a:xfrm>
            <a:off x="0" y="282575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26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387" name="Заголовок 15"/>
          <p:cNvSpPr>
            <a:spLocks noGrp="1"/>
          </p:cNvSpPr>
          <p:nvPr>
            <p:ph type="title"/>
          </p:nvPr>
        </p:nvSpPr>
        <p:spPr>
          <a:xfrm>
            <a:off x="0" y="101600"/>
            <a:ext cx="9144000" cy="596900"/>
          </a:xfrm>
        </p:spPr>
        <p:txBody>
          <a:bodyPr/>
          <a:lstStyle/>
          <a:p>
            <a:r>
              <a:rPr lang="ru-RU" altLang="ru-RU" sz="2600" b="1" i="1" smtClean="0">
                <a:solidFill>
                  <a:srgbClr val="000066"/>
                </a:solidFill>
              </a:rPr>
              <a:t>Логарифмические уравнения</a:t>
            </a:r>
            <a:endParaRPr lang="ru-RU" altLang="ru-RU" sz="2600" smtClean="0">
              <a:solidFill>
                <a:srgbClr val="C00000"/>
              </a:solidFill>
            </a:endParaRPr>
          </a:p>
        </p:txBody>
      </p:sp>
      <p:sp>
        <p:nvSpPr>
          <p:cNvPr id="6" name="Заголовок 15"/>
          <p:cNvSpPr txBox="1">
            <a:spLocks/>
          </p:cNvSpPr>
          <p:nvPr/>
        </p:nvSpPr>
        <p:spPr bwMode="auto">
          <a:xfrm>
            <a:off x="270933" y="699056"/>
            <a:ext cx="8602134" cy="1189009"/>
          </a:xfrm>
          <a:prstGeom prst="rect">
            <a:avLst/>
          </a:prstGeom>
          <a:ln cmpd="thinThick"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i="1" kern="0" dirty="0" err="1">
                <a:solidFill>
                  <a:srgbClr val="000066"/>
                </a:solidFill>
              </a:rPr>
              <a:t>Уравнения вида </a:t>
            </a:r>
            <a:r>
              <a:rPr lang="ru-RU" b="1" i="1" kern="0" dirty="0">
                <a:solidFill>
                  <a:srgbClr val="000066"/>
                </a:solidFill>
                <a:ea typeface="+mj-ea"/>
                <a:cs typeface="+mj-cs"/>
              </a:rPr>
              <a:t> </a:t>
            </a:r>
            <a:r>
              <a:rPr lang="en-US" b="1" i="1" kern="0" dirty="0" err="1">
                <a:solidFill>
                  <a:srgbClr val="C00000"/>
                </a:solidFill>
                <a:ea typeface="+mj-ea"/>
                <a:cs typeface="+mj-cs"/>
              </a:rPr>
              <a:t>log</a:t>
            </a:r>
            <a:r>
              <a:rPr lang="en-US" b="1" i="1" kern="0" baseline="-25000" dirty="0" err="1">
                <a:solidFill>
                  <a:srgbClr val="C00000"/>
                </a:solidFill>
                <a:ea typeface="+mj-ea"/>
                <a:cs typeface="+mj-cs"/>
              </a:rPr>
              <a:t>a</a:t>
            </a:r>
            <a:r>
              <a:rPr lang="ru-RU" b="1" i="1" kern="0" baseline="-25000" dirty="0">
                <a:solidFill>
                  <a:srgbClr val="C00000"/>
                </a:solidFill>
                <a:ea typeface="+mj-ea"/>
                <a:cs typeface="+mj-cs"/>
              </a:rPr>
              <a:t> </a:t>
            </a:r>
            <a:r>
              <a:rPr lang="en-US" b="1" i="1" kern="0" dirty="0">
                <a:solidFill>
                  <a:srgbClr val="C00000"/>
                </a:solidFill>
                <a:ea typeface="+mj-ea"/>
                <a:cs typeface="+mj-cs"/>
              </a:rPr>
              <a:t>f(x)</a:t>
            </a:r>
            <a:r>
              <a:rPr lang="ru-RU" b="1" i="1" kern="0" dirty="0">
                <a:solidFill>
                  <a:srgbClr val="C00000"/>
                </a:solidFill>
                <a:ea typeface="+mj-ea"/>
                <a:cs typeface="+mj-cs"/>
              </a:rPr>
              <a:t> </a:t>
            </a:r>
            <a:r>
              <a:rPr lang="en-US" b="1" i="1" kern="0" dirty="0">
                <a:solidFill>
                  <a:srgbClr val="C00000"/>
                </a:solidFill>
                <a:ea typeface="+mj-ea"/>
                <a:cs typeface="+mj-cs"/>
              </a:rPr>
              <a:t>=</a:t>
            </a:r>
            <a:r>
              <a:rPr lang="ru-RU" b="1" i="1" kern="0" dirty="0">
                <a:solidFill>
                  <a:srgbClr val="C00000"/>
                </a:solidFill>
                <a:ea typeface="+mj-ea"/>
                <a:cs typeface="+mj-cs"/>
              </a:rPr>
              <a:t> </a:t>
            </a:r>
            <a:r>
              <a:rPr lang="en-US" b="1" i="1" kern="0" dirty="0">
                <a:solidFill>
                  <a:srgbClr val="C00000"/>
                </a:solidFill>
                <a:ea typeface="+mj-ea"/>
                <a:cs typeface="+mj-cs"/>
              </a:rPr>
              <a:t>log</a:t>
            </a:r>
            <a:r>
              <a:rPr lang="ru-RU" b="1" i="1" kern="0" baseline="-25000" dirty="0">
                <a:solidFill>
                  <a:srgbClr val="C00000"/>
                </a:solidFill>
                <a:ea typeface="+mj-ea"/>
                <a:cs typeface="+mj-cs"/>
              </a:rPr>
              <a:t>а </a:t>
            </a:r>
            <a:r>
              <a:rPr lang="en-US" b="1" i="1" kern="0" dirty="0">
                <a:solidFill>
                  <a:srgbClr val="C00000"/>
                </a:solidFill>
                <a:ea typeface="+mj-ea"/>
                <a:cs typeface="+mj-cs"/>
              </a:rPr>
              <a:t>h(</a:t>
            </a:r>
            <a:r>
              <a:rPr lang="ru-RU" b="1" i="1" kern="0" dirty="0" err="1">
                <a:solidFill>
                  <a:srgbClr val="C00000"/>
                </a:solidFill>
                <a:ea typeface="+mj-ea"/>
                <a:cs typeface="+mj-cs"/>
              </a:rPr>
              <a:t>х</a:t>
            </a:r>
            <a:r>
              <a:rPr lang="en-US" b="1" i="1" kern="0" dirty="0">
                <a:solidFill>
                  <a:srgbClr val="C00000"/>
                </a:solidFill>
                <a:ea typeface="+mj-ea"/>
                <a:cs typeface="+mj-cs"/>
              </a:rPr>
              <a:t>)</a:t>
            </a:r>
            <a:r>
              <a:rPr lang="ru-RU" i="1" kern="0" dirty="0" err="1">
                <a:solidFill>
                  <a:srgbClr val="000066"/>
                </a:solidFill>
              </a:rPr>
              <a:t>, где </a:t>
            </a:r>
            <a:r>
              <a:rPr lang="ru-RU" b="1" i="1" kern="0" dirty="0">
                <a:solidFill>
                  <a:srgbClr val="C00000"/>
                </a:solidFill>
                <a:ea typeface="+mj-ea"/>
                <a:cs typeface="+mj-cs"/>
              </a:rPr>
              <a:t>а </a:t>
            </a:r>
            <a:r>
              <a:rPr lang="en-US" b="1" i="1" kern="0" dirty="0">
                <a:solidFill>
                  <a:srgbClr val="C00000"/>
                </a:solidFill>
                <a:ea typeface="+mj-ea"/>
                <a:cs typeface="+mj-cs"/>
              </a:rPr>
              <a:t>≠ 1</a:t>
            </a:r>
            <a:r>
              <a:rPr lang="en-US" b="1" i="1" kern="0" dirty="0">
                <a:solidFill>
                  <a:srgbClr val="000066"/>
                </a:solidFill>
                <a:ea typeface="+mj-ea"/>
                <a:cs typeface="+mj-cs"/>
              </a:rPr>
              <a:t>,</a:t>
            </a:r>
            <a:r>
              <a:rPr lang="en-US" b="1" i="1" kern="0" dirty="0">
                <a:solidFill>
                  <a:srgbClr val="C00000"/>
                </a:solidFill>
                <a:ea typeface="+mj-ea"/>
                <a:cs typeface="+mj-cs"/>
              </a:rPr>
              <a:t> a &gt; 0</a:t>
            </a:r>
            <a:r>
              <a:rPr lang="ru-RU" b="1" i="1" kern="0" dirty="0">
                <a:solidFill>
                  <a:srgbClr val="C00000"/>
                </a:solidFill>
                <a:ea typeface="+mj-ea"/>
                <a:cs typeface="+mj-cs"/>
              </a:rPr>
              <a:t> </a:t>
            </a:r>
          </a:p>
          <a:p>
            <a:pPr algn="ctr" eaLnBrk="0" hangingPunct="0">
              <a:lnSpc>
                <a:spcPct val="150000"/>
              </a:lnSpc>
              <a:defRPr/>
            </a:pPr>
            <a:r>
              <a:rPr lang="ru-RU" i="1" kern="0" dirty="0" err="1">
                <a:solidFill>
                  <a:srgbClr val="000066"/>
                </a:solidFill>
              </a:rPr>
              <a:t>называют</a:t>
            </a:r>
            <a:r>
              <a:rPr lang="ru-RU" b="1" i="1" dirty="0">
                <a:solidFill>
                  <a:srgbClr val="000066"/>
                </a:solidFill>
              </a:rPr>
              <a:t> </a:t>
            </a:r>
            <a:r>
              <a:rPr lang="ru-RU" b="1" i="1" dirty="0">
                <a:solidFill>
                  <a:srgbClr val="C00000"/>
                </a:solidFill>
              </a:rPr>
              <a:t>логарифмическими уравнениями</a:t>
            </a:r>
            <a:endParaRPr lang="ru-RU" kern="0" dirty="0">
              <a:solidFill>
                <a:srgbClr val="C00000"/>
              </a:solidFill>
              <a:ea typeface="+mj-ea"/>
              <a:cs typeface="+mj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24138" y="2035175"/>
            <a:ext cx="3895725" cy="584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sz="3200" b="1" i="1" kern="0" dirty="0">
                <a:solidFill>
                  <a:srgbClr val="000066"/>
                </a:solidFill>
                <a:latin typeface="Century Gothic" pitchFamily="34" charset="0"/>
              </a:rPr>
              <a:t> </a:t>
            </a:r>
            <a:r>
              <a:rPr lang="en-US" sz="3200" i="1" kern="0" dirty="0" err="1">
                <a:solidFill>
                  <a:srgbClr val="000066"/>
                </a:solidFill>
              </a:rPr>
              <a:t>log</a:t>
            </a:r>
            <a:r>
              <a:rPr lang="en-US" sz="3200" i="1" kern="0" baseline="-25000" dirty="0" err="1">
                <a:solidFill>
                  <a:srgbClr val="000066"/>
                </a:solidFill>
              </a:rPr>
              <a:t>a</a:t>
            </a:r>
            <a:r>
              <a:rPr lang="en-US" sz="3200" i="1" kern="0" dirty="0" err="1">
                <a:solidFill>
                  <a:srgbClr val="000066"/>
                </a:solidFill>
              </a:rPr>
              <a:t> f(x)</a:t>
            </a:r>
            <a:r>
              <a:rPr lang="ru-RU" sz="3200" i="1" kern="0" dirty="0" err="1">
                <a:solidFill>
                  <a:srgbClr val="000066"/>
                </a:solidFill>
              </a:rPr>
              <a:t> </a:t>
            </a:r>
            <a:r>
              <a:rPr lang="en-US" sz="3200" i="1" kern="0" dirty="0" err="1">
                <a:solidFill>
                  <a:srgbClr val="000066"/>
                </a:solidFill>
              </a:rPr>
              <a:t>=</a:t>
            </a:r>
            <a:r>
              <a:rPr lang="ru-RU" sz="3200" i="1" kern="0" dirty="0" err="1">
                <a:solidFill>
                  <a:srgbClr val="000066"/>
                </a:solidFill>
              </a:rPr>
              <a:t> </a:t>
            </a:r>
            <a:r>
              <a:rPr lang="en-US" sz="3200" i="1" kern="0" dirty="0" err="1">
                <a:solidFill>
                  <a:srgbClr val="000066"/>
                </a:solidFill>
              </a:rPr>
              <a:t>log</a:t>
            </a:r>
            <a:r>
              <a:rPr lang="en-US" sz="3200" i="1" kern="0" baseline="-25000" dirty="0" err="1">
                <a:solidFill>
                  <a:srgbClr val="000066"/>
                </a:solidFill>
              </a:rPr>
              <a:t>a</a:t>
            </a:r>
            <a:r>
              <a:rPr lang="en-US" sz="3200" i="1" kern="0" dirty="0" err="1">
                <a:solidFill>
                  <a:srgbClr val="000066"/>
                </a:solidFill>
              </a:rPr>
              <a:t> h(</a:t>
            </a:r>
            <a:r>
              <a:rPr lang="ru-RU" sz="3200" i="1" kern="0" dirty="0" err="1">
                <a:solidFill>
                  <a:srgbClr val="000066"/>
                </a:solidFill>
              </a:rPr>
              <a:t>х</a:t>
            </a:r>
            <a:r>
              <a:rPr lang="en-US" sz="3200" i="1" kern="0" dirty="0" err="1">
                <a:solidFill>
                  <a:srgbClr val="000066"/>
                </a:solidFill>
              </a:rPr>
              <a:t>)</a:t>
            </a:r>
            <a:endParaRPr lang="ru-RU" sz="3200" i="1" kern="0" dirty="0" err="1">
              <a:solidFill>
                <a:srgbClr val="000066"/>
              </a:solidFill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 rot="-5400000">
            <a:off x="4204494" y="2616994"/>
            <a:ext cx="6683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Bookman Old Style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Bookman Old Style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Bookman Old Style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Bookman Old Style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ru-RU">
                <a:solidFill>
                  <a:srgbClr val="000066"/>
                </a:solidFill>
                <a:latin typeface="Century Gothic" pitchFamily="34" charset="0"/>
              </a:rPr>
              <a:t>⟺</a:t>
            </a:r>
            <a:endParaRPr lang="ru-RU" altLang="ru-RU">
              <a:solidFill>
                <a:srgbClr val="000066"/>
              </a:solidFill>
              <a:latin typeface="Times New Roman" pitchFamily="18" charset="0"/>
            </a:endParaRPr>
          </a:p>
        </p:txBody>
      </p:sp>
      <p:grpSp>
        <p:nvGrpSpPr>
          <p:cNvPr id="2" name="Группа 12"/>
          <p:cNvGrpSpPr>
            <a:grpSpLocks/>
          </p:cNvGrpSpPr>
          <p:nvPr/>
        </p:nvGrpSpPr>
        <p:grpSpPr bwMode="auto">
          <a:xfrm>
            <a:off x="3390900" y="3168650"/>
            <a:ext cx="2362200" cy="1568450"/>
            <a:chOff x="3589337" y="3430587"/>
            <a:chExt cx="2363301" cy="1570448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3589337" y="3430587"/>
              <a:ext cx="2363301" cy="1570448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l">
                <a:defRPr/>
              </a:pPr>
              <a:r>
                <a:rPr lang="en-US" sz="2800" b="1" i="1" kern="0" dirty="0">
                  <a:solidFill>
                    <a:srgbClr val="000066"/>
                  </a:solidFill>
                  <a:latin typeface="Century Gothic" pitchFamily="34" charset="0"/>
                </a:rPr>
                <a:t>   </a:t>
              </a:r>
              <a:r>
                <a:rPr lang="en-US" sz="3200" i="1" kern="0" dirty="0" err="1">
                  <a:solidFill>
                    <a:srgbClr val="000066"/>
                  </a:solidFill>
                </a:rPr>
                <a:t>f(x)</a:t>
              </a:r>
              <a:r>
                <a:rPr lang="ru-RU" sz="3200" i="1" kern="0" dirty="0" err="1">
                  <a:solidFill>
                    <a:srgbClr val="000066"/>
                  </a:solidFill>
                </a:rPr>
                <a:t> </a:t>
              </a:r>
              <a:r>
                <a:rPr lang="en-US" sz="3200" i="1" kern="0" dirty="0" err="1">
                  <a:solidFill>
                    <a:srgbClr val="000066"/>
                  </a:solidFill>
                </a:rPr>
                <a:t>=</a:t>
              </a:r>
              <a:r>
                <a:rPr lang="ru-RU" sz="3200" i="1" kern="0" dirty="0" err="1">
                  <a:solidFill>
                    <a:srgbClr val="000066"/>
                  </a:solidFill>
                </a:rPr>
                <a:t> </a:t>
              </a:r>
              <a:r>
                <a:rPr lang="en-US" sz="3200" i="1" kern="0" dirty="0" err="1">
                  <a:solidFill>
                    <a:srgbClr val="000066"/>
                  </a:solidFill>
                </a:rPr>
                <a:t>h(</a:t>
              </a:r>
              <a:r>
                <a:rPr lang="ru-RU" sz="3200" i="1" kern="0" dirty="0" err="1">
                  <a:solidFill>
                    <a:srgbClr val="000066"/>
                  </a:solidFill>
                </a:rPr>
                <a:t>х</a:t>
              </a:r>
              <a:r>
                <a:rPr lang="en-US" sz="3200" i="1" kern="0" dirty="0" err="1">
                  <a:solidFill>
                    <a:srgbClr val="000066"/>
                  </a:solidFill>
                </a:rPr>
                <a:t>)</a:t>
              </a:r>
            </a:p>
            <a:p>
              <a:pPr algn="l">
                <a:defRPr/>
              </a:pPr>
              <a:r>
                <a:rPr lang="en-US" sz="3200" i="1" kern="0" dirty="0" err="1">
                  <a:solidFill>
                    <a:srgbClr val="000066"/>
                  </a:solidFill>
                </a:rPr>
                <a:t>   f(x) &gt; 0</a:t>
              </a:r>
            </a:p>
            <a:p>
              <a:pPr algn="l">
                <a:defRPr/>
              </a:pPr>
              <a:r>
                <a:rPr lang="en-US" sz="3200" i="1" kern="0" dirty="0" err="1">
                  <a:solidFill>
                    <a:srgbClr val="000066"/>
                  </a:solidFill>
                </a:rPr>
                <a:t>   h(</a:t>
              </a:r>
              <a:r>
                <a:rPr lang="ru-RU" sz="3200" i="1" kern="0" dirty="0" err="1">
                  <a:solidFill>
                    <a:srgbClr val="000066"/>
                  </a:solidFill>
                </a:rPr>
                <a:t>х</a:t>
              </a:r>
              <a:r>
                <a:rPr lang="en-US" sz="3200" i="1" kern="0" dirty="0" err="1">
                  <a:solidFill>
                    <a:srgbClr val="000066"/>
                  </a:solidFill>
                </a:rPr>
                <a:t>) &gt; 0</a:t>
              </a:r>
              <a:endParaRPr lang="ru-RU" sz="3200" i="1" kern="0" dirty="0" err="1">
                <a:solidFill>
                  <a:srgbClr val="000066"/>
                </a:solidFill>
              </a:endParaRPr>
            </a:p>
          </p:txBody>
        </p:sp>
        <p:sp>
          <p:nvSpPr>
            <p:cNvPr id="16400" name="Левая фигурная скобка 11"/>
            <p:cNvSpPr>
              <a:spLocks/>
            </p:cNvSpPr>
            <p:nvPr/>
          </p:nvSpPr>
          <p:spPr bwMode="auto">
            <a:xfrm>
              <a:off x="3674554" y="3522177"/>
              <a:ext cx="279380" cy="1355347"/>
            </a:xfrm>
            <a:prstGeom prst="leftBrace">
              <a:avLst>
                <a:gd name="adj1" fmla="val 44515"/>
                <a:gd name="adj2" fmla="val 50639"/>
              </a:avLst>
            </a:prstGeom>
            <a:noFill/>
            <a:ln w="28575" algn="ctr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Bookman Old Style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Bookman Old Style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Bookman Old Style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Bookman Old Style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Times New Roman" pitchFamily="18" charset="0"/>
              </a:endParaRPr>
            </a:p>
          </p:txBody>
        </p:sp>
      </p:grpSp>
      <p:sp>
        <p:nvSpPr>
          <p:cNvPr id="13" name="Управляющая кнопка: в начало 12">
            <a:hlinkClick r:id="rId2" action="ppaction://hlinksldjump" highlightClick="1"/>
          </p:cNvPr>
          <p:cNvSpPr/>
          <p:nvPr/>
        </p:nvSpPr>
        <p:spPr bwMode="auto">
          <a:xfrm>
            <a:off x="8674100" y="6366932"/>
            <a:ext cx="469900" cy="491067"/>
          </a:xfrm>
          <a:prstGeom prst="actionButtonBeginning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973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98" name="Text Box 5"/>
          <p:cNvSpPr txBox="1">
            <a:spLocks noChangeArrowheads="1"/>
          </p:cNvSpPr>
          <p:nvPr/>
        </p:nvSpPr>
        <p:spPr bwMode="auto">
          <a:xfrm>
            <a:off x="1493143" y="980728"/>
            <a:ext cx="5832475" cy="519113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2400" b="1" i="1" dirty="0" smtClean="0">
                <a:solidFill>
                  <a:schemeClr val="accent2"/>
                </a:solidFill>
                <a:latin typeface="Verdana" pitchFamily="34" charset="0"/>
              </a:rPr>
              <a:t> </a:t>
            </a:r>
            <a:r>
              <a:rPr lang="ru-RU" altLang="ru-RU" sz="2800" b="1" i="1" dirty="0">
                <a:latin typeface="Verdana" pitchFamily="34" charset="0"/>
              </a:rPr>
              <a:t>Решите уравнения:</a:t>
            </a:r>
            <a:r>
              <a:rPr lang="ru-RU" altLang="ru-RU" dirty="0">
                <a:latin typeface="Verdana" pitchFamily="34" charset="0"/>
              </a:rPr>
              <a:t> </a:t>
            </a:r>
          </a:p>
        </p:txBody>
      </p:sp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100" name="Rectangle 21"/>
          <p:cNvSpPr>
            <a:spLocks noChangeArrowheads="1"/>
          </p:cNvSpPr>
          <p:nvPr/>
        </p:nvSpPr>
        <p:spPr bwMode="auto">
          <a:xfrm>
            <a:off x="0" y="26098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101" name="Rectangle 22"/>
          <p:cNvSpPr>
            <a:spLocks noChangeArrowheads="1"/>
          </p:cNvSpPr>
          <p:nvPr/>
        </p:nvSpPr>
        <p:spPr bwMode="auto">
          <a:xfrm>
            <a:off x="0" y="2838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102" name="Rectangle 23"/>
          <p:cNvSpPr>
            <a:spLocks noChangeArrowheads="1"/>
          </p:cNvSpPr>
          <p:nvPr/>
        </p:nvSpPr>
        <p:spPr bwMode="auto">
          <a:xfrm>
            <a:off x="0" y="3267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103" name="Rectangle 24"/>
          <p:cNvSpPr>
            <a:spLocks noChangeArrowheads="1"/>
          </p:cNvSpPr>
          <p:nvPr/>
        </p:nvSpPr>
        <p:spPr bwMode="auto">
          <a:xfrm>
            <a:off x="0" y="3657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104" name="Rectangle 25"/>
          <p:cNvSpPr>
            <a:spLocks noChangeArrowheads="1"/>
          </p:cNvSpPr>
          <p:nvPr/>
        </p:nvSpPr>
        <p:spPr bwMode="auto">
          <a:xfrm>
            <a:off x="0" y="4076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105" name="Rectangle 31"/>
          <p:cNvSpPr>
            <a:spLocks noChangeArrowheads="1"/>
          </p:cNvSpPr>
          <p:nvPr/>
        </p:nvSpPr>
        <p:spPr bwMode="auto">
          <a:xfrm>
            <a:off x="0" y="26527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106" name="Rectangle 34"/>
          <p:cNvSpPr>
            <a:spLocks noChangeArrowheads="1"/>
          </p:cNvSpPr>
          <p:nvPr/>
        </p:nvSpPr>
        <p:spPr bwMode="auto">
          <a:xfrm>
            <a:off x="0" y="3500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107" name="Rectangle 35"/>
          <p:cNvSpPr>
            <a:spLocks noChangeArrowheads="1"/>
          </p:cNvSpPr>
          <p:nvPr/>
        </p:nvSpPr>
        <p:spPr bwMode="auto">
          <a:xfrm>
            <a:off x="0" y="4005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108" name="Text Box 36"/>
          <p:cNvSpPr txBox="1">
            <a:spLocks noChangeArrowheads="1"/>
          </p:cNvSpPr>
          <p:nvPr/>
        </p:nvSpPr>
        <p:spPr bwMode="auto">
          <a:xfrm>
            <a:off x="158931" y="2568575"/>
            <a:ext cx="4608512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3200" i="1" dirty="0" smtClean="0"/>
              <a:t>а) </a:t>
            </a:r>
            <a:r>
              <a:rPr lang="en-US" altLang="ru-RU" sz="3200" i="1" dirty="0"/>
              <a:t>2</a:t>
            </a:r>
            <a:r>
              <a:rPr lang="en-US" altLang="ru-RU" sz="3200" i="1" baseline="30000" dirty="0"/>
              <a:t>x</a:t>
            </a:r>
            <a:r>
              <a:rPr lang="en-US" altLang="ru-RU" sz="3200" i="1" dirty="0"/>
              <a:t>=3</a:t>
            </a:r>
            <a:endParaRPr lang="ru-RU" altLang="ru-RU" sz="3200" i="1" dirty="0"/>
          </a:p>
          <a:p>
            <a:pPr eaLnBrk="1" hangingPunct="1"/>
            <a:r>
              <a:rPr lang="ru-RU" altLang="ru-RU" sz="3200" i="1" dirty="0"/>
              <a:t>б) </a:t>
            </a:r>
            <a:r>
              <a:rPr lang="en-US" altLang="ru-RU" sz="3200" i="1" dirty="0"/>
              <a:t>3</a:t>
            </a:r>
            <a:r>
              <a:rPr lang="en-US" altLang="ru-RU" sz="3200" i="1" baseline="30000" dirty="0"/>
              <a:t>log</a:t>
            </a:r>
            <a:r>
              <a:rPr lang="en-US" altLang="ru-RU" sz="3200" i="1" baseline="-25000" dirty="0"/>
              <a:t>3</a:t>
            </a:r>
            <a:r>
              <a:rPr lang="en-US" altLang="ru-RU" sz="3200" i="1" baseline="30000" dirty="0"/>
              <a:t>x</a:t>
            </a:r>
            <a:r>
              <a:rPr lang="en-US" altLang="ru-RU" sz="3200" i="1" dirty="0"/>
              <a:t>=5</a:t>
            </a:r>
            <a:endParaRPr lang="ru-RU" altLang="ru-RU" sz="3200" i="1" dirty="0"/>
          </a:p>
          <a:p>
            <a:pPr eaLnBrk="1" hangingPunct="1"/>
            <a:r>
              <a:rPr lang="ru-RU" altLang="ru-RU" sz="3200" i="1" dirty="0"/>
              <a:t>в</a:t>
            </a:r>
            <a:r>
              <a:rPr lang="ru-RU" altLang="ru-RU" sz="3200" i="1" dirty="0" smtClean="0"/>
              <a:t>) </a:t>
            </a:r>
            <a:r>
              <a:rPr lang="en-US" altLang="ru-RU" sz="3200" i="1" dirty="0" err="1"/>
              <a:t>lg</a:t>
            </a:r>
            <a:r>
              <a:rPr lang="en-US" altLang="ru-RU" sz="3200" i="1" dirty="0"/>
              <a:t>(2x+1)=</a:t>
            </a:r>
            <a:r>
              <a:rPr lang="en-US" altLang="ru-RU" sz="3200" i="1" dirty="0" err="1"/>
              <a:t>lgx</a:t>
            </a:r>
            <a:endParaRPr lang="ru-RU" altLang="ru-RU" sz="3200" i="1" dirty="0"/>
          </a:p>
          <a:p>
            <a:pPr eaLnBrk="1" hangingPunct="1"/>
            <a:r>
              <a:rPr lang="ru-RU" altLang="ru-RU" sz="3200" i="1" dirty="0"/>
              <a:t>г</a:t>
            </a:r>
            <a:r>
              <a:rPr lang="ru-RU" altLang="ru-RU" sz="3200" i="1" dirty="0" smtClean="0"/>
              <a:t>) </a:t>
            </a:r>
            <a:r>
              <a:rPr lang="en-US" altLang="ru-RU" sz="3200" i="1" dirty="0"/>
              <a:t>lgx</a:t>
            </a:r>
            <a:r>
              <a:rPr lang="en-US" altLang="ru-RU" sz="3200" i="1" baseline="30000" dirty="0"/>
              <a:t>2</a:t>
            </a:r>
            <a:r>
              <a:rPr lang="en-US" altLang="ru-RU" sz="3200" i="1" dirty="0"/>
              <a:t>=0</a:t>
            </a:r>
            <a:endParaRPr lang="ru-RU" altLang="ru-RU" sz="3200" i="1" dirty="0"/>
          </a:p>
          <a:p>
            <a:pPr eaLnBrk="1" hangingPunct="1"/>
            <a:r>
              <a:rPr lang="ru-RU" altLang="ru-RU" sz="3200" i="1" dirty="0"/>
              <a:t>д</a:t>
            </a:r>
            <a:r>
              <a:rPr lang="en-US" altLang="ru-RU" sz="3200" i="1" dirty="0" smtClean="0"/>
              <a:t>) </a:t>
            </a:r>
            <a:r>
              <a:rPr lang="en-US" altLang="ru-RU" sz="3200" i="1" dirty="0" err="1"/>
              <a:t>lg</a:t>
            </a:r>
            <a:r>
              <a:rPr lang="en-US" altLang="ru-RU" sz="3200" i="1" dirty="0"/>
              <a:t>(x+1)+</a:t>
            </a:r>
            <a:r>
              <a:rPr lang="en-US" altLang="ru-RU" sz="3200" i="1" dirty="0" err="1"/>
              <a:t>lg</a:t>
            </a:r>
            <a:r>
              <a:rPr lang="en-US" altLang="ru-RU" sz="3200" i="1" dirty="0"/>
              <a:t>(x-1)=lg3</a:t>
            </a:r>
            <a:endParaRPr lang="ru-RU" altLang="ru-RU" sz="3200" i="1" dirty="0"/>
          </a:p>
        </p:txBody>
      </p:sp>
      <p:sp>
        <p:nvSpPr>
          <p:cNvPr id="4109" name="Text Box 37"/>
          <p:cNvSpPr txBox="1">
            <a:spLocks noChangeArrowheads="1"/>
          </p:cNvSpPr>
          <p:nvPr/>
        </p:nvSpPr>
        <p:spPr bwMode="auto">
          <a:xfrm>
            <a:off x="4563260" y="2568575"/>
            <a:ext cx="45720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3200" i="1" dirty="0" smtClean="0"/>
              <a:t>е</a:t>
            </a:r>
            <a:r>
              <a:rPr lang="en-US" altLang="ru-RU" sz="3200" i="1" dirty="0" smtClean="0"/>
              <a:t>) </a:t>
            </a:r>
            <a:r>
              <a:rPr lang="en-US" altLang="ru-RU" sz="3200" i="1" dirty="0"/>
              <a:t>log</a:t>
            </a:r>
            <a:r>
              <a:rPr lang="en-US" altLang="ru-RU" sz="3200" i="1" baseline="-25000" dirty="0"/>
              <a:t>2</a:t>
            </a:r>
            <a:r>
              <a:rPr lang="en-US" altLang="ru-RU" sz="3200" i="1" dirty="0"/>
              <a:t>(x-4)=3</a:t>
            </a:r>
            <a:endParaRPr lang="ru-RU" altLang="ru-RU" sz="3200" i="1" dirty="0"/>
          </a:p>
          <a:p>
            <a:pPr eaLnBrk="1" hangingPunct="1"/>
            <a:r>
              <a:rPr lang="ru-RU" altLang="ru-RU" sz="3200" i="1" dirty="0"/>
              <a:t>ж</a:t>
            </a:r>
            <a:r>
              <a:rPr lang="en-US" altLang="ru-RU" sz="3200" i="1" dirty="0" smtClean="0"/>
              <a:t>) </a:t>
            </a:r>
            <a:r>
              <a:rPr lang="en-US" altLang="ru-RU" sz="3200" i="1" dirty="0"/>
              <a:t>log</a:t>
            </a:r>
            <a:r>
              <a:rPr lang="en-US" altLang="ru-RU" sz="3200" i="1" baseline="-25000" dirty="0"/>
              <a:t>3</a:t>
            </a:r>
            <a:r>
              <a:rPr lang="en-US" altLang="ru-RU" sz="3200" i="1" dirty="0"/>
              <a:t>x=5log</a:t>
            </a:r>
            <a:r>
              <a:rPr lang="en-US" altLang="ru-RU" sz="3200" i="1" baseline="-25000" dirty="0"/>
              <a:t>3</a:t>
            </a:r>
            <a:r>
              <a:rPr lang="en-US" altLang="ru-RU" sz="3200" i="1" dirty="0"/>
              <a:t>2-2log</a:t>
            </a:r>
            <a:r>
              <a:rPr lang="en-US" altLang="ru-RU" sz="3200" i="1" baseline="-25000" dirty="0"/>
              <a:t>3</a:t>
            </a:r>
            <a:r>
              <a:rPr lang="en-US" altLang="ru-RU" sz="3200" i="1" dirty="0"/>
              <a:t>2</a:t>
            </a:r>
            <a:endParaRPr lang="ru-RU" altLang="ru-RU" sz="3200" i="1" dirty="0"/>
          </a:p>
          <a:p>
            <a:pPr eaLnBrk="1" hangingPunct="1"/>
            <a:r>
              <a:rPr lang="ru-RU" altLang="ru-RU" sz="3200" i="1" dirty="0"/>
              <a:t>з</a:t>
            </a:r>
            <a:r>
              <a:rPr lang="ru-RU" altLang="ru-RU" sz="3200" i="1" dirty="0" smtClean="0"/>
              <a:t>) </a:t>
            </a:r>
            <a:r>
              <a:rPr lang="en-US" altLang="ru-RU" sz="3200" i="1" dirty="0"/>
              <a:t>log</a:t>
            </a:r>
            <a:r>
              <a:rPr lang="en-US" altLang="ru-RU" sz="3200" i="1" baseline="-25000" dirty="0"/>
              <a:t>2</a:t>
            </a:r>
            <a:r>
              <a:rPr lang="en-US" altLang="ru-RU" sz="3200" i="1" dirty="0"/>
              <a:t>(log</a:t>
            </a:r>
            <a:r>
              <a:rPr lang="en-US" altLang="ru-RU" sz="3200" i="1" baseline="-25000" dirty="0"/>
              <a:t>3</a:t>
            </a:r>
            <a:r>
              <a:rPr lang="en-US" altLang="ru-RU" sz="3200" i="1" dirty="0"/>
              <a:t>x)=1</a:t>
            </a:r>
            <a:endParaRPr lang="ru-RU" altLang="ru-RU" sz="3200" i="1" dirty="0"/>
          </a:p>
          <a:p>
            <a:pPr eaLnBrk="1" hangingPunct="1"/>
            <a:r>
              <a:rPr lang="ru-RU" altLang="ru-RU" sz="3200" i="1" dirty="0"/>
              <a:t>и</a:t>
            </a:r>
            <a:r>
              <a:rPr lang="ru-RU" altLang="ru-RU" sz="3200" i="1" dirty="0" smtClean="0"/>
              <a:t>) </a:t>
            </a:r>
            <a:r>
              <a:rPr lang="en-US" altLang="ru-RU" sz="3200" i="1" dirty="0"/>
              <a:t>log</a:t>
            </a:r>
            <a:r>
              <a:rPr lang="en-US" altLang="ru-RU" sz="3200" i="1" baseline="-25000" dirty="0"/>
              <a:t>π</a:t>
            </a:r>
            <a:r>
              <a:rPr lang="en-US" altLang="ru-RU" sz="3200" i="1" dirty="0"/>
              <a:t>(log</a:t>
            </a:r>
            <a:r>
              <a:rPr lang="en-US" altLang="ru-RU" sz="3200" i="1" baseline="-25000" dirty="0"/>
              <a:t>3</a:t>
            </a:r>
            <a:r>
              <a:rPr lang="en-US" altLang="ru-RU" sz="3200" i="1" dirty="0"/>
              <a:t>(log</a:t>
            </a:r>
            <a:r>
              <a:rPr lang="en-US" altLang="ru-RU" sz="3200" i="1" baseline="-25000" dirty="0"/>
              <a:t>2</a:t>
            </a:r>
            <a:r>
              <a:rPr lang="en-US" altLang="ru-RU" sz="3200" i="1" dirty="0"/>
              <a:t>x))=0</a:t>
            </a:r>
            <a:endParaRPr lang="ru-RU" alt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1425130754"/>
      </p:ext>
    </p:extLst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5"/>
          <p:cNvSpPr txBox="1">
            <a:spLocks/>
          </p:cNvSpPr>
          <p:nvPr/>
        </p:nvSpPr>
        <p:spPr bwMode="auto">
          <a:xfrm>
            <a:off x="0" y="282575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26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5603" name="Заголовок 1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96900"/>
          </a:xfrm>
        </p:spPr>
        <p:txBody>
          <a:bodyPr/>
          <a:lstStyle/>
          <a:p>
            <a:r>
              <a:rPr lang="ru-RU" altLang="ru-RU" sz="2600" b="1" i="1" smtClean="0">
                <a:solidFill>
                  <a:srgbClr val="000066"/>
                </a:solidFill>
                <a:latin typeface="Bookman Old Style" pitchFamily="18" charset="0"/>
              </a:rPr>
              <a:t>Логарифмические неравенства</a:t>
            </a:r>
            <a:endParaRPr lang="ru-RU" altLang="ru-RU" sz="2600" smtClean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6" name="Заголовок 15"/>
          <p:cNvSpPr txBox="1">
            <a:spLocks/>
          </p:cNvSpPr>
          <p:nvPr/>
        </p:nvSpPr>
        <p:spPr bwMode="auto">
          <a:xfrm>
            <a:off x="211666" y="563590"/>
            <a:ext cx="8720667" cy="1189009"/>
          </a:xfrm>
          <a:prstGeom prst="rect">
            <a:avLst/>
          </a:prstGeom>
          <a:ln cmpd="thinThick"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i="1" kern="0" dirty="0">
                <a:solidFill>
                  <a:srgbClr val="000066"/>
                </a:solidFill>
                <a:ea typeface="+mj-ea"/>
                <a:cs typeface="+mj-cs"/>
              </a:rPr>
              <a:t>Неравенства вида  </a:t>
            </a:r>
            <a:r>
              <a:rPr lang="en-US" sz="2800" i="1" kern="0" dirty="0" err="1">
                <a:solidFill>
                  <a:srgbClr val="C00000"/>
                </a:solidFill>
                <a:ea typeface="+mj-ea"/>
                <a:cs typeface="+mj-cs"/>
              </a:rPr>
              <a:t>log</a:t>
            </a:r>
            <a:r>
              <a:rPr lang="en-US" sz="2800" i="1" kern="0" baseline="-25000" dirty="0" err="1">
                <a:solidFill>
                  <a:srgbClr val="C00000"/>
                </a:solidFill>
                <a:ea typeface="+mj-ea"/>
                <a:cs typeface="+mj-cs"/>
              </a:rPr>
              <a:t>a</a:t>
            </a:r>
            <a:r>
              <a:rPr lang="en-US" sz="2800" i="1" kern="0" baseline="-25000" dirty="0">
                <a:solidFill>
                  <a:srgbClr val="C00000"/>
                </a:solidFill>
                <a:ea typeface="+mj-ea"/>
                <a:cs typeface="+mj-cs"/>
              </a:rPr>
              <a:t> </a:t>
            </a:r>
            <a:r>
              <a:rPr lang="en-US" sz="2800" i="1" kern="0" dirty="0">
                <a:solidFill>
                  <a:srgbClr val="C00000"/>
                </a:solidFill>
                <a:ea typeface="+mj-ea"/>
                <a:cs typeface="+mj-cs"/>
              </a:rPr>
              <a:t>f(x)</a:t>
            </a:r>
            <a:r>
              <a:rPr lang="ru-RU" sz="2800" i="1" kern="0" dirty="0">
                <a:solidFill>
                  <a:srgbClr val="C00000"/>
                </a:solidFill>
                <a:ea typeface="+mj-ea"/>
                <a:cs typeface="+mj-cs"/>
              </a:rPr>
              <a:t> </a:t>
            </a:r>
            <a:r>
              <a:rPr lang="en-US" sz="2800" i="1" kern="0" dirty="0">
                <a:solidFill>
                  <a:srgbClr val="C00000"/>
                </a:solidFill>
                <a:ea typeface="+mj-ea"/>
                <a:cs typeface="+mj-cs"/>
              </a:rPr>
              <a:t>&gt;</a:t>
            </a:r>
            <a:r>
              <a:rPr lang="ru-RU" sz="2800" i="1" kern="0" dirty="0">
                <a:solidFill>
                  <a:srgbClr val="C00000"/>
                </a:solidFill>
                <a:ea typeface="+mj-ea"/>
                <a:cs typeface="+mj-cs"/>
              </a:rPr>
              <a:t> </a:t>
            </a:r>
            <a:r>
              <a:rPr lang="en-US" sz="2800" i="1" kern="0" dirty="0">
                <a:solidFill>
                  <a:srgbClr val="C00000"/>
                </a:solidFill>
                <a:ea typeface="+mj-ea"/>
                <a:cs typeface="+mj-cs"/>
              </a:rPr>
              <a:t>log</a:t>
            </a:r>
            <a:r>
              <a:rPr lang="ru-RU" sz="2800" i="1" kern="0" baseline="-25000" dirty="0">
                <a:solidFill>
                  <a:srgbClr val="C00000"/>
                </a:solidFill>
                <a:ea typeface="+mj-ea"/>
                <a:cs typeface="+mj-cs"/>
              </a:rPr>
              <a:t>а</a:t>
            </a:r>
            <a:r>
              <a:rPr lang="en-US" sz="2800" i="1" kern="0" baseline="-25000" dirty="0">
                <a:solidFill>
                  <a:srgbClr val="C00000"/>
                </a:solidFill>
                <a:ea typeface="+mj-ea"/>
                <a:cs typeface="+mj-cs"/>
              </a:rPr>
              <a:t> </a:t>
            </a:r>
            <a:r>
              <a:rPr lang="en-US" sz="2800" i="1" kern="0" dirty="0">
                <a:solidFill>
                  <a:srgbClr val="C00000"/>
                </a:solidFill>
                <a:ea typeface="+mj-ea"/>
                <a:cs typeface="+mj-cs"/>
              </a:rPr>
              <a:t>g(</a:t>
            </a:r>
            <a:r>
              <a:rPr lang="ru-RU" sz="2800" i="1" kern="0" dirty="0" err="1">
                <a:solidFill>
                  <a:srgbClr val="C00000"/>
                </a:solidFill>
                <a:ea typeface="+mj-ea"/>
                <a:cs typeface="+mj-cs"/>
              </a:rPr>
              <a:t>х</a:t>
            </a:r>
            <a:r>
              <a:rPr lang="en-US" sz="2800" i="1" kern="0" dirty="0">
                <a:solidFill>
                  <a:srgbClr val="C00000"/>
                </a:solidFill>
                <a:ea typeface="+mj-ea"/>
                <a:cs typeface="+mj-cs"/>
              </a:rPr>
              <a:t>)</a:t>
            </a:r>
            <a:r>
              <a:rPr lang="ru-RU" i="1" kern="0" dirty="0">
                <a:solidFill>
                  <a:srgbClr val="000066"/>
                </a:solidFill>
                <a:ea typeface="+mj-ea"/>
                <a:cs typeface="+mj-cs"/>
              </a:rPr>
              <a:t>, где </a:t>
            </a:r>
            <a:r>
              <a:rPr lang="ru-RU" i="1" kern="0" dirty="0">
                <a:solidFill>
                  <a:srgbClr val="C00000"/>
                </a:solidFill>
                <a:ea typeface="+mj-ea"/>
                <a:cs typeface="+mj-cs"/>
              </a:rPr>
              <a:t>а </a:t>
            </a:r>
            <a:r>
              <a:rPr lang="en-US" i="1" kern="0" dirty="0">
                <a:solidFill>
                  <a:srgbClr val="C00000"/>
                </a:solidFill>
                <a:ea typeface="+mj-ea"/>
                <a:cs typeface="+mj-cs"/>
              </a:rPr>
              <a:t>≠ 1</a:t>
            </a:r>
            <a:r>
              <a:rPr lang="en-US" i="1" kern="0" dirty="0">
                <a:solidFill>
                  <a:srgbClr val="000066"/>
                </a:solidFill>
                <a:ea typeface="+mj-ea"/>
                <a:cs typeface="+mj-cs"/>
              </a:rPr>
              <a:t>,</a:t>
            </a:r>
            <a:r>
              <a:rPr lang="en-US" i="1" kern="0" dirty="0">
                <a:solidFill>
                  <a:srgbClr val="C00000"/>
                </a:solidFill>
                <a:ea typeface="+mj-ea"/>
                <a:cs typeface="+mj-cs"/>
              </a:rPr>
              <a:t> a &gt; 0</a:t>
            </a:r>
            <a:r>
              <a:rPr lang="ru-RU" i="1" kern="0" dirty="0">
                <a:solidFill>
                  <a:srgbClr val="C00000"/>
                </a:solidFill>
                <a:ea typeface="+mj-ea"/>
                <a:cs typeface="+mj-cs"/>
              </a:rPr>
              <a:t> </a:t>
            </a:r>
          </a:p>
          <a:p>
            <a:pPr algn="ctr" eaLnBrk="0" hangingPunct="0">
              <a:lnSpc>
                <a:spcPct val="150000"/>
              </a:lnSpc>
              <a:defRPr/>
            </a:pPr>
            <a:r>
              <a:rPr lang="ru-RU" i="1" kern="0" dirty="0">
                <a:solidFill>
                  <a:srgbClr val="000066"/>
                </a:solidFill>
                <a:ea typeface="+mj-ea"/>
                <a:cs typeface="+mj-cs"/>
              </a:rPr>
              <a:t>называют </a:t>
            </a:r>
            <a:r>
              <a:rPr lang="ru-RU" i="1" dirty="0">
                <a:solidFill>
                  <a:srgbClr val="000066"/>
                </a:solidFill>
              </a:rPr>
              <a:t> </a:t>
            </a:r>
            <a:r>
              <a:rPr lang="ru-RU" i="1" dirty="0">
                <a:solidFill>
                  <a:srgbClr val="C00000"/>
                </a:solidFill>
              </a:rPr>
              <a:t>логарифмическими  неравенствами</a:t>
            </a:r>
            <a:endParaRPr lang="ru-RU" kern="0" dirty="0">
              <a:solidFill>
                <a:srgbClr val="C00000"/>
              </a:solidFill>
              <a:ea typeface="+mj-ea"/>
              <a:cs typeface="+mj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38438" y="1881188"/>
            <a:ext cx="3667125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i="1" kern="0" dirty="0" err="1">
                <a:solidFill>
                  <a:srgbClr val="000066"/>
                </a:solidFill>
                <a:latin typeface="Bookman Old Style" pitchFamily="18" charset="0"/>
              </a:rPr>
              <a:t>log</a:t>
            </a:r>
            <a:r>
              <a:rPr lang="en-US" sz="3200" i="1" kern="0" baseline="-25000" dirty="0" err="1">
                <a:solidFill>
                  <a:srgbClr val="000066"/>
                </a:solidFill>
                <a:latin typeface="Bookman Old Style" pitchFamily="18" charset="0"/>
              </a:rPr>
              <a:t>a</a:t>
            </a:r>
            <a:r>
              <a:rPr lang="en-US" sz="3200" i="1" kern="0" baseline="-25000" dirty="0">
                <a:solidFill>
                  <a:srgbClr val="000066"/>
                </a:solidFill>
                <a:latin typeface="Bookman Old Style" pitchFamily="18" charset="0"/>
              </a:rPr>
              <a:t>  </a:t>
            </a:r>
            <a:r>
              <a:rPr lang="en-US" sz="3200" i="1" kern="0" dirty="0">
                <a:solidFill>
                  <a:srgbClr val="000066"/>
                </a:solidFill>
                <a:latin typeface="Bookman Old Style" pitchFamily="18" charset="0"/>
              </a:rPr>
              <a:t>f(x)</a:t>
            </a:r>
            <a:r>
              <a:rPr lang="ru-RU" sz="3200" i="1" kern="0" dirty="0">
                <a:solidFill>
                  <a:srgbClr val="000066"/>
                </a:solidFill>
                <a:latin typeface="Bookman Old Style" pitchFamily="18" charset="0"/>
              </a:rPr>
              <a:t> </a:t>
            </a:r>
            <a:r>
              <a:rPr lang="en-US" sz="3200" i="1" kern="0" dirty="0">
                <a:solidFill>
                  <a:srgbClr val="000066"/>
                </a:solidFill>
                <a:latin typeface="Bookman Old Style" pitchFamily="18" charset="0"/>
              </a:rPr>
              <a:t>&gt;</a:t>
            </a:r>
            <a:r>
              <a:rPr lang="ru-RU" sz="3200" i="1" kern="0" dirty="0">
                <a:solidFill>
                  <a:srgbClr val="000066"/>
                </a:solidFill>
                <a:latin typeface="Bookman Old Style" pitchFamily="18" charset="0"/>
              </a:rPr>
              <a:t> </a:t>
            </a:r>
            <a:r>
              <a:rPr lang="en-US" sz="3200" i="1" kern="0" dirty="0">
                <a:solidFill>
                  <a:srgbClr val="000066"/>
                </a:solidFill>
                <a:latin typeface="Bookman Old Style" pitchFamily="18" charset="0"/>
              </a:rPr>
              <a:t>log</a:t>
            </a:r>
            <a:r>
              <a:rPr lang="ru-RU" sz="3200" i="1" kern="0" baseline="-25000" dirty="0">
                <a:solidFill>
                  <a:srgbClr val="000066"/>
                </a:solidFill>
                <a:latin typeface="Bookman Old Style" pitchFamily="18" charset="0"/>
              </a:rPr>
              <a:t>а</a:t>
            </a:r>
            <a:r>
              <a:rPr lang="en-US" sz="3200" i="1" kern="0" baseline="-25000" dirty="0">
                <a:solidFill>
                  <a:srgbClr val="000066"/>
                </a:solidFill>
                <a:latin typeface="Bookman Old Style" pitchFamily="18" charset="0"/>
              </a:rPr>
              <a:t> </a:t>
            </a:r>
            <a:r>
              <a:rPr lang="en-US" sz="3200" i="1" kern="0" dirty="0">
                <a:solidFill>
                  <a:srgbClr val="000066"/>
                </a:solidFill>
                <a:latin typeface="Bookman Old Style" pitchFamily="18" charset="0"/>
              </a:rPr>
              <a:t>g(</a:t>
            </a:r>
            <a:r>
              <a:rPr lang="ru-RU" sz="3200" i="1" kern="0" dirty="0" err="1">
                <a:solidFill>
                  <a:srgbClr val="000066"/>
                </a:solidFill>
                <a:latin typeface="Bookman Old Style" pitchFamily="18" charset="0"/>
              </a:rPr>
              <a:t>х</a:t>
            </a:r>
            <a:r>
              <a:rPr lang="en-US" sz="3200" i="1" kern="0" dirty="0">
                <a:solidFill>
                  <a:srgbClr val="000066"/>
                </a:solidFill>
                <a:latin typeface="Bookman Old Style" pitchFamily="18" charset="0"/>
              </a:rPr>
              <a:t>)</a:t>
            </a:r>
            <a:endParaRPr lang="ru-RU" sz="3200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506933" y="2617787"/>
            <a:ext cx="1641958" cy="461665"/>
          </a:xfrm>
          <a:prstGeom prst="rect">
            <a:avLst/>
          </a:prstGeom>
          <a:ln cmpd="thinThick"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b="1" i="1" kern="0" dirty="0">
                <a:solidFill>
                  <a:srgbClr val="C00000"/>
                </a:solidFill>
                <a:ea typeface="+mj-ea"/>
                <a:cs typeface="+mj-cs"/>
              </a:rPr>
              <a:t>0 &lt; а &lt; 1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548467" y="2617786"/>
            <a:ext cx="1078607" cy="475722"/>
          </a:xfrm>
          <a:prstGeom prst="rect">
            <a:avLst/>
          </a:prstGeom>
          <a:ln cmpd="thinThick"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b="1" i="1" kern="0" dirty="0">
                <a:solidFill>
                  <a:srgbClr val="C00000"/>
                </a:solidFill>
                <a:ea typeface="+mj-ea"/>
                <a:cs typeface="+mj-cs"/>
              </a:rPr>
              <a:t>а </a:t>
            </a:r>
            <a:r>
              <a:rPr lang="en-US" b="1" i="1" kern="0" dirty="0">
                <a:solidFill>
                  <a:srgbClr val="C00000"/>
                </a:solidFill>
                <a:ea typeface="+mj-ea"/>
                <a:cs typeface="+mj-cs"/>
              </a:rPr>
              <a:t>&gt;</a:t>
            </a:r>
            <a:r>
              <a:rPr lang="ru-RU" b="1" i="1" kern="0" dirty="0">
                <a:solidFill>
                  <a:srgbClr val="C00000"/>
                </a:solidFill>
                <a:ea typeface="+mj-ea"/>
                <a:cs typeface="+mj-cs"/>
              </a:rPr>
              <a:t> 1</a:t>
            </a:r>
          </a:p>
        </p:txBody>
      </p:sp>
      <p:sp>
        <p:nvSpPr>
          <p:cNvPr id="19" name="Стрелка вправо с вырезом 18"/>
          <p:cNvSpPr>
            <a:spLocks noChangeArrowheads="1"/>
          </p:cNvSpPr>
          <p:nvPr/>
        </p:nvSpPr>
        <p:spPr bwMode="auto">
          <a:xfrm rot="2762691">
            <a:off x="4724400" y="2990850"/>
            <a:ext cx="1320800" cy="215900"/>
          </a:xfrm>
          <a:prstGeom prst="notchedRightArrow">
            <a:avLst>
              <a:gd name="adj1" fmla="val 28722"/>
              <a:gd name="adj2" fmla="val 127309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Bookman Old Style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Bookman Old Style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Bookman Old Style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Bookman Old Style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ru-RU" altLang="ru-RU" sz="2400">
              <a:latin typeface="Times New Roman" pitchFamily="18" charset="0"/>
            </a:endParaRPr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298450" y="5072063"/>
            <a:ext cx="755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Bookman Old Style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Bookman Old Style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Bookman Old Style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Bookman Old Style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2400" i="1">
                <a:solidFill>
                  <a:srgbClr val="000000"/>
                </a:solidFill>
                <a:ea typeface="Calibri" pitchFamily="34" charset="0"/>
                <a:cs typeface="Calibri" pitchFamily="34" charset="0"/>
              </a:rPr>
              <a:t>или</a:t>
            </a:r>
          </a:p>
        </p:txBody>
      </p:sp>
      <p:graphicFrame>
        <p:nvGraphicFramePr>
          <p:cNvPr id="21" name="Object 45"/>
          <p:cNvGraphicFramePr>
            <a:graphicFrameLocks noChangeAspect="1"/>
          </p:cNvGraphicFramePr>
          <p:nvPr/>
        </p:nvGraphicFramePr>
        <p:xfrm>
          <a:off x="5189538" y="3557588"/>
          <a:ext cx="2125662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4" name="Формула" r:id="rId3" imgW="1104900" imgH="711200" progId="Equation.3">
                  <p:embed/>
                </p:oleObj>
              </mc:Choice>
              <mc:Fallback>
                <p:oleObj name="Формула" r:id="rId3" imgW="11049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9538" y="3557588"/>
                        <a:ext cx="2125662" cy="1368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4" name="Object 3"/>
          <p:cNvGraphicFramePr>
            <a:graphicFrameLocks noChangeAspect="1"/>
          </p:cNvGraphicFramePr>
          <p:nvPr/>
        </p:nvGraphicFramePr>
        <p:xfrm>
          <a:off x="2116138" y="3551238"/>
          <a:ext cx="2125662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5" name="Формула" r:id="rId5" imgW="1104900" imgH="711200" progId="Equation.3">
                  <p:embed/>
                </p:oleObj>
              </mc:Choice>
              <mc:Fallback>
                <p:oleObj name="Формула" r:id="rId5" imgW="11049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6138" y="3551238"/>
                        <a:ext cx="2125662" cy="1368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5" name="Object 4"/>
          <p:cNvGraphicFramePr>
            <a:graphicFrameLocks noChangeAspect="1"/>
          </p:cNvGraphicFramePr>
          <p:nvPr/>
        </p:nvGraphicFramePr>
        <p:xfrm>
          <a:off x="4748213" y="4995863"/>
          <a:ext cx="4110037" cy="186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6" name="Формула" r:id="rId7" imgW="2019300" imgH="914400" progId="Equation.3">
                  <p:embed/>
                </p:oleObj>
              </mc:Choice>
              <mc:Fallback>
                <p:oleObj name="Формула" r:id="rId7" imgW="201930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8213" y="4995863"/>
                        <a:ext cx="4110037" cy="1862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6" name="Object 5"/>
          <p:cNvGraphicFramePr>
            <a:graphicFrameLocks noChangeAspect="1"/>
          </p:cNvGraphicFramePr>
          <p:nvPr/>
        </p:nvGraphicFramePr>
        <p:xfrm>
          <a:off x="452438" y="5678488"/>
          <a:ext cx="411956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7" name="Формула" r:id="rId9" imgW="2006600" imgH="241300" progId="Equation.3">
                  <p:embed/>
                </p:oleObj>
              </mc:Choice>
              <mc:Fallback>
                <p:oleObj name="Формула" r:id="rId9" imgW="20066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38" y="5678488"/>
                        <a:ext cx="411956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Стрелка вправо с вырезом 25"/>
          <p:cNvSpPr>
            <a:spLocks noChangeArrowheads="1"/>
          </p:cNvSpPr>
          <p:nvPr/>
        </p:nvSpPr>
        <p:spPr bwMode="auto">
          <a:xfrm rot="18837309" flipH="1">
            <a:off x="3100388" y="2998788"/>
            <a:ext cx="1320800" cy="215900"/>
          </a:xfrm>
          <a:prstGeom prst="notchedRightArrow">
            <a:avLst>
              <a:gd name="adj1" fmla="val 28722"/>
              <a:gd name="adj2" fmla="val 127309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Bookman Old Style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Bookman Old Style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Bookman Old Style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Bookman Old Style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ru-RU" altLang="ru-RU" sz="2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766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9" grpId="0" animBg="1"/>
      <p:bldP spid="20" grpId="0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5"/>
          <p:cNvSpPr txBox="1">
            <a:spLocks/>
          </p:cNvSpPr>
          <p:nvPr/>
        </p:nvSpPr>
        <p:spPr bwMode="auto">
          <a:xfrm>
            <a:off x="0" y="282575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26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6627" name="Заголовок 1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96900"/>
          </a:xfrm>
        </p:spPr>
        <p:txBody>
          <a:bodyPr/>
          <a:lstStyle/>
          <a:p>
            <a:r>
              <a:rPr lang="ru-RU" altLang="ru-RU" sz="2600" b="1" i="1" smtClean="0">
                <a:solidFill>
                  <a:srgbClr val="000066"/>
                </a:solidFill>
              </a:rPr>
              <a:t>Логарифмические неравенства.  Примеры</a:t>
            </a:r>
            <a:endParaRPr lang="ru-RU" altLang="ru-RU" sz="2600" smtClean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615950" y="834231"/>
            <a:ext cx="1692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Bookman Old Style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Bookman Old Style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Bookman Old Style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Bookman Old Style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2400" b="1" i="1" dirty="0">
                <a:solidFill>
                  <a:srgbClr val="C00000"/>
                </a:solidFill>
                <a:latin typeface="Century Gothic" pitchFamily="34" charset="0"/>
              </a:rPr>
              <a:t>Пример 1</a:t>
            </a:r>
            <a:endParaRPr lang="ru-RU" altLang="ru-RU" sz="24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5719763" y="834230"/>
            <a:ext cx="1692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Bookman Old Style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Bookman Old Style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Bookman Old Style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Bookman Old Style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ookman Old Style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2400" b="1" i="1" dirty="0">
                <a:solidFill>
                  <a:srgbClr val="C00000"/>
                </a:solidFill>
                <a:latin typeface="Century Gothic" pitchFamily="34" charset="0"/>
              </a:rPr>
              <a:t>Пример 2</a:t>
            </a:r>
            <a:endParaRPr lang="ru-RU" altLang="ru-RU" sz="24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0" name="Управляющая кнопка: в начало 9">
            <a:hlinkClick r:id="rId3" action="ppaction://hlinksldjump" highlightClick="1"/>
          </p:cNvPr>
          <p:cNvSpPr/>
          <p:nvPr/>
        </p:nvSpPr>
        <p:spPr bwMode="auto">
          <a:xfrm>
            <a:off x="8674100" y="6366933"/>
            <a:ext cx="469900" cy="491067"/>
          </a:xfrm>
          <a:prstGeom prst="actionButtonBeginning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defRPr/>
            </a:pPr>
            <a:endParaRPr lang="ru-RU"/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7126158"/>
              </p:ext>
            </p:extLst>
          </p:nvPr>
        </p:nvGraphicFramePr>
        <p:xfrm>
          <a:off x="251520" y="1844824"/>
          <a:ext cx="3116262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9" name="Формула" r:id="rId4" imgW="1803400" imgH="228600" progId="Equation.3">
                  <p:embed/>
                </p:oleObj>
              </mc:Choice>
              <mc:Fallback>
                <p:oleObj name="Формула" r:id="rId4" imgW="1803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844824"/>
                        <a:ext cx="3116262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3455282"/>
              </p:ext>
            </p:extLst>
          </p:nvPr>
        </p:nvGraphicFramePr>
        <p:xfrm>
          <a:off x="5183187" y="1700808"/>
          <a:ext cx="276542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0" name="Формула" r:id="rId6" imgW="1600200" imgH="368280" progId="Equation.3">
                  <p:embed/>
                </p:oleObj>
              </mc:Choice>
              <mc:Fallback>
                <p:oleObj name="Формула" r:id="rId6" imgW="160020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3187" y="1700808"/>
                        <a:ext cx="2765425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419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756</TotalTime>
  <Words>630</Words>
  <Application>Microsoft Office PowerPoint</Application>
  <PresentationFormat>Экран (4:3)</PresentationFormat>
  <Paragraphs>186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Официальная</vt:lpstr>
      <vt:lpstr>Формула</vt:lpstr>
      <vt:lpstr>Подготовка к ЕГЭ.  Логарифмы.  Решение логарифмических  уравнений и неравенств.</vt:lpstr>
      <vt:lpstr>Понятие логарифма</vt:lpstr>
      <vt:lpstr>Примеры</vt:lpstr>
      <vt:lpstr>Тест.</vt:lpstr>
      <vt:lpstr>Основные свойства логарифмов</vt:lpstr>
      <vt:lpstr>Логарифмические уравнения</vt:lpstr>
      <vt:lpstr>Презентация PowerPoint</vt:lpstr>
      <vt:lpstr>Логарифмические неравенства</vt:lpstr>
      <vt:lpstr>Логарифмические неравенства.  Примеры</vt:lpstr>
      <vt:lpstr>Презентация PowerPoint</vt:lpstr>
      <vt:lpstr>Презентация PowerPoint</vt:lpstr>
      <vt:lpstr>Домашнее задание</vt:lpstr>
      <vt:lpstr>Рефлексия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логарифмических уравнений и неравенств</dc:title>
  <dc:creator>Гульнара</dc:creator>
  <cp:lastModifiedBy>Гульнара</cp:lastModifiedBy>
  <cp:revision>40</cp:revision>
  <dcterms:created xsi:type="dcterms:W3CDTF">2015-01-13T12:06:22Z</dcterms:created>
  <dcterms:modified xsi:type="dcterms:W3CDTF">2015-02-16T21:36:56Z</dcterms:modified>
</cp:coreProperties>
</file>