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59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9.xml"/><Relationship Id="rId3" Type="http://schemas.openxmlformats.org/officeDocument/2006/relationships/slide" Target="slide13.xml"/><Relationship Id="rId7" Type="http://schemas.openxmlformats.org/officeDocument/2006/relationships/slide" Target="slide16.xml"/><Relationship Id="rId12" Type="http://schemas.openxmlformats.org/officeDocument/2006/relationships/slide" Target="slide7.xml"/><Relationship Id="rId2" Type="http://schemas.openxmlformats.org/officeDocument/2006/relationships/slide" Target="slide6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8.xml"/><Relationship Id="rId5" Type="http://schemas.openxmlformats.org/officeDocument/2006/relationships/slide" Target="slide14.xml"/><Relationship Id="rId15" Type="http://schemas.openxmlformats.org/officeDocument/2006/relationships/slide" Target="slide11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8.xml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196752"/>
            <a:ext cx="6478488" cy="34563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Развитие критического мышления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1090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Опорные сигналы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25144"/>
          </a:xfrm>
        </p:spPr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оригинальная обработка текста, при которой содержание материала кодируется с помощью знаков: ключевых слов, фраз; забавных рисунков; символов; </a:t>
            </a:r>
            <a:r>
              <a:rPr lang="ru-RU" dirty="0" smtClean="0"/>
              <a:t>схем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каждую строчку стихотворения рисуется схема, которая помогает не только на слух, но и зрительно выстраивать цепочку строк, и стихотворение легче запоминается.</a:t>
            </a:r>
          </a:p>
        </p:txBody>
      </p:sp>
    </p:spTree>
    <p:extLst>
      <p:ext uri="{BB962C8B-B14F-4D97-AF65-F5344CB8AC3E}">
        <p14:creationId xmlns:p14="http://schemas.microsoft.com/office/powerpoint/2010/main" val="134571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Диаграммы В</a:t>
            </a:r>
            <a:r>
              <a:rPr lang="ru-RU" b="1" dirty="0" smtClean="0"/>
              <a:t>енна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</p:spPr>
        <p:txBody>
          <a:bodyPr/>
          <a:lstStyle/>
          <a:p>
            <a:r>
              <a:rPr lang="ru-RU" dirty="0"/>
              <a:t>Конкретизировать, классифицировать на основе сравнения.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4746" r="5455" b="10167"/>
          <a:stretch/>
        </p:blipFill>
        <p:spPr bwMode="auto">
          <a:xfrm>
            <a:off x="755576" y="2924944"/>
            <a:ext cx="7555129" cy="350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97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Знаю-хочу узнать-узнал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1.Объявляю </a:t>
            </a:r>
            <a:r>
              <a:rPr lang="ru-RU" dirty="0"/>
              <a:t>детям тему занятия.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2.Затем </a:t>
            </a:r>
            <a:r>
              <a:rPr lang="ru-RU" dirty="0"/>
              <a:t>спрашиваю, что они знают по этой теме.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3.Записываю </a:t>
            </a:r>
            <a:r>
              <a:rPr lang="ru-RU" dirty="0"/>
              <a:t>их высказывания либо вывешиваю на доску схематические рисунки, соответствующие высказыванию.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3.Спрашиваю </a:t>
            </a:r>
            <a:r>
              <a:rPr lang="ru-RU" dirty="0"/>
              <a:t>у детей, что они хотят узнать по этой теме и снова записываются их </a:t>
            </a:r>
            <a:r>
              <a:rPr lang="ru-RU" dirty="0" smtClean="0"/>
              <a:t>высказывания.</a:t>
            </a:r>
          </a:p>
          <a:p>
            <a:pPr marL="0" indent="0">
              <a:buNone/>
            </a:pPr>
            <a:r>
              <a:rPr lang="ru-RU" dirty="0" smtClean="0"/>
              <a:t>4.Спрашиваю </a:t>
            </a:r>
            <a:r>
              <a:rPr lang="ru-RU" dirty="0"/>
              <a:t>у детей, что они узнали </a:t>
            </a:r>
            <a:r>
              <a:rPr lang="ru-RU" dirty="0" smtClean="0"/>
              <a:t>нового.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09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6 шляп мышления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7"/>
          <a:stretch/>
        </p:blipFill>
        <p:spPr bwMode="auto">
          <a:xfrm>
            <a:off x="323528" y="1628800"/>
            <a:ext cx="7302491" cy="461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1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Лови ошибку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ru-RU" dirty="0"/>
              <a:t>Детям предлагается информация, содержащая ошибки, которые нужно выявить и аргументировать свои предположения.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142374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Хайку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В стихотворении должно быть три строчки и 17 слогов (5 + 7 + 5), но учитывая особенности русского языка, может быть и больше 17 слогов.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В хайку должно быть сезонное слово (</a:t>
            </a:r>
            <a:r>
              <a:rPr lang="ru-RU" dirty="0" err="1"/>
              <a:t>киго</a:t>
            </a:r>
            <a:r>
              <a:rPr lang="ru-RU" dirty="0"/>
              <a:t>) - это слово, указывающее на то, в какое время происходит </a:t>
            </a:r>
            <a:r>
              <a:rPr lang="ru-RU" dirty="0" smtClean="0"/>
              <a:t>действие.</a:t>
            </a:r>
          </a:p>
          <a:p>
            <a:r>
              <a:rPr lang="ru-RU" dirty="0" smtClean="0"/>
              <a:t>3</a:t>
            </a:r>
            <a:r>
              <a:rPr lang="ru-RU" dirty="0"/>
              <a:t>. Стихотворение не должно быть многословным.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Чаще всего повествование ведется в настоящем времени.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Обычно первыми двумя строчками описывается некое явление, а третьей строчкой подводится какой-то итог сказанному, часто неожиданный.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Хайку может строиться на приеме, который называется соположением: имеются два объекта, и хайку представляет динамику 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74316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Перемешанные события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18585" r="3030" b="2223"/>
          <a:stretch/>
        </p:blipFill>
        <p:spPr bwMode="auto">
          <a:xfrm>
            <a:off x="180109" y="1708824"/>
            <a:ext cx="7992291" cy="499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38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дерево (пирамида) предсказаний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55422"/>
            <a:ext cx="5400600" cy="436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5002303" cy="348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02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карусель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ru-RU" dirty="0"/>
              <a:t>Для эффективной работы </a:t>
            </a:r>
            <a:r>
              <a:rPr lang="ru-RU" dirty="0" smtClean="0"/>
              <a:t>достаточно 3-4 </a:t>
            </a:r>
            <a:r>
              <a:rPr lang="ru-RU" dirty="0"/>
              <a:t>подгруппы по 2-3 ребенка. Каждая подгруппа получает лист бумаги размером А3 с </a:t>
            </a:r>
            <a:r>
              <a:rPr lang="ru-RU" dirty="0" smtClean="0"/>
              <a:t>вопросом, написанным </a:t>
            </a:r>
            <a:r>
              <a:rPr lang="ru-RU" dirty="0"/>
              <a:t>печатными буквами или обозначенным рисунком или схемой.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9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напутал художник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8"/>
          <a:stretch/>
        </p:blipFill>
        <p:spPr bwMode="auto">
          <a:xfrm>
            <a:off x="611560" y="1648690"/>
            <a:ext cx="7272808" cy="507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4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критическое 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КРИТИЧЕСКОЕ МЫШЛЕНИЕ </a:t>
            </a:r>
            <a:r>
              <a:rPr lang="ru-RU" dirty="0" smtClean="0"/>
              <a:t>– это мышление, </a:t>
            </a:r>
            <a:r>
              <a:rPr lang="ru-RU" dirty="0"/>
              <a:t>которое направлено на решение того, чему следует верить или какое действие следует предпринять. </a:t>
            </a:r>
            <a:endParaRPr lang="ru-RU" dirty="0" smtClean="0"/>
          </a:p>
          <a:p>
            <a:r>
              <a:rPr lang="ru-RU" dirty="0" smtClean="0"/>
              <a:t>Способность </a:t>
            </a:r>
            <a:r>
              <a:rPr lang="ru-RU" dirty="0"/>
              <a:t>анализировать информацию с позиций логики, умение выносить обоснованные суждения, решения и применять полученные результаты как к стандартным, так и нестандартным ситуациям, вопросам и проблемам. </a:t>
            </a:r>
          </a:p>
        </p:txBody>
      </p:sp>
    </p:spTree>
    <p:extLst>
      <p:ext uri="{BB962C8B-B14F-4D97-AF65-F5344CB8AC3E}">
        <p14:creationId xmlns:p14="http://schemas.microsoft.com/office/powerpoint/2010/main" val="270135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69911"/>
              </p:ext>
            </p:extLst>
          </p:nvPr>
        </p:nvGraphicFramePr>
        <p:xfrm>
          <a:off x="467544" y="1916832"/>
          <a:ext cx="820891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51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Лексическая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b="1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Воспитатели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Учитель-логопед, </a:t>
                      </a:r>
                      <a:r>
                        <a:rPr lang="ru-RU" b="1" dirty="0" smtClean="0"/>
                        <a:t>педагог-психолог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419">
                <a:tc>
                  <a:txBody>
                    <a:bodyPr/>
                    <a:lstStyle/>
                    <a:p>
                      <a:r>
                        <a:rPr lang="ru-RU" dirty="0" smtClean="0"/>
                        <a:t>«Овощи, фрукты»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Да-</a:t>
                      </a:r>
                      <a:r>
                        <a:rPr lang="ru-RU" dirty="0" err="1" smtClean="0"/>
                        <a:t>нетка</a:t>
                      </a:r>
                      <a:r>
                        <a:rPr lang="ru-RU" dirty="0" smtClean="0"/>
                        <a:t>, корзина  идей,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верю-не верю, эстафетная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палочка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Кластер, круги Венна (</a:t>
                      </a:r>
                      <a:r>
                        <a:rPr lang="ru-RU" dirty="0" err="1" smtClean="0"/>
                        <a:t>репалук</a:t>
                      </a:r>
                      <a:r>
                        <a:rPr lang="ru-RU" dirty="0" smtClean="0"/>
                        <a:t>, яблоко-апельсин),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перепутанные логические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цепочки, опорные сигналы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(схемы)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Синквейн</a:t>
                      </a:r>
                      <a:r>
                        <a:rPr lang="ru-RU" dirty="0" smtClean="0"/>
                        <a:t> (ребенок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рисует овощ,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придумывает </a:t>
                      </a:r>
                      <a:r>
                        <a:rPr lang="ru-RU" dirty="0" err="1" smtClean="0"/>
                        <a:t>синквейн</a:t>
                      </a:r>
                      <a:r>
                        <a:rPr lang="ru-RU" dirty="0" smtClean="0"/>
                        <a:t>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родитель его записывает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рядом с рисунком)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68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r>
              <a:rPr lang="ru-RU" dirty="0" smtClean="0"/>
              <a:t>С </a:t>
            </a:r>
            <a:r>
              <a:rPr lang="ru-RU" dirty="0" smtClean="0"/>
              <a:t>ОВЗ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136904" cy="5205192"/>
          </a:xfrm>
        </p:spPr>
        <p:txBody>
          <a:bodyPr>
            <a:noAutofit/>
          </a:bodyPr>
          <a:lstStyle/>
          <a:p>
            <a:r>
              <a:rPr lang="ru-RU" sz="1600" dirty="0"/>
              <a:t>Прием «Бег ассоциаций </a:t>
            </a:r>
            <a:r>
              <a:rPr lang="ru-RU" sz="1600" dirty="0" smtClean="0"/>
              <a:t>(метод ассоциации)» развивает речь детей, гибкость ума, воображение. Дети по заданию педагога придумывают ассоциации к какому – либо слову.</a:t>
            </a:r>
          </a:p>
          <a:p>
            <a:r>
              <a:rPr lang="ru-RU" sz="1600" dirty="0" smtClean="0"/>
              <a:t>Прием «Интеллект-стаканчики» является вариантом работы с информацией по критериям «Знаю </a:t>
            </a:r>
            <a:r>
              <a:rPr lang="ru-RU" sz="1600" dirty="0"/>
              <a:t>- Не знаю - Хочу узнать». Педагог задает вопрос по теме, каждый ребенок </a:t>
            </a:r>
            <a:r>
              <a:rPr lang="ru-RU" sz="1600" dirty="0" smtClean="0"/>
              <a:t>бросает имеющуюся </a:t>
            </a:r>
            <a:r>
              <a:rPr lang="ru-RU" sz="1600" dirty="0"/>
              <a:t>у него фишку в выбранный стаканчик: 1 стаканчик – «Знаю», 2 – «Не знаю», 3 </a:t>
            </a:r>
            <a:r>
              <a:rPr lang="ru-RU" sz="1600" dirty="0" smtClean="0"/>
              <a:t>- «</a:t>
            </a:r>
            <a:r>
              <a:rPr lang="ru-RU" sz="1600" dirty="0"/>
              <a:t>Хочу узнать». Далее проводится статистика ответов.</a:t>
            </a:r>
          </a:p>
          <a:p>
            <a:r>
              <a:rPr lang="ru-RU" sz="1600" dirty="0"/>
              <a:t>Прием «Лабиринт знаний» заключается в следующем: на полу в группе или на земле </a:t>
            </a:r>
            <a:r>
              <a:rPr lang="ru-RU" sz="1600" dirty="0" smtClean="0"/>
              <a:t>на улице </a:t>
            </a:r>
            <a:r>
              <a:rPr lang="ru-RU" sz="1600" dirty="0"/>
              <a:t>чертится лабиринт, в нем раскладываются картинки по теме и лишние. Ребёнок бежит </a:t>
            </a:r>
            <a:r>
              <a:rPr lang="ru-RU" sz="1600" dirty="0" smtClean="0"/>
              <a:t>по лабиринту </a:t>
            </a:r>
            <a:r>
              <a:rPr lang="ru-RU" sz="1600" dirty="0"/>
              <a:t>и берет только одну карточку, относящуюся к теме. На выходе из лабиринта </a:t>
            </a:r>
            <a:r>
              <a:rPr lang="ru-RU" sz="1600" dirty="0" smtClean="0"/>
              <a:t>ребёнок объясняет </a:t>
            </a:r>
            <a:r>
              <a:rPr lang="ru-RU" sz="1600" dirty="0"/>
              <a:t>свой </a:t>
            </a:r>
            <a:r>
              <a:rPr lang="ru-RU" sz="1600" dirty="0" smtClean="0"/>
              <a:t>выбор</a:t>
            </a:r>
          </a:p>
          <a:p>
            <a:r>
              <a:rPr lang="ru-RU" sz="1600" dirty="0" smtClean="0"/>
              <a:t>Прием «Галерея открытий» развивает речевую активность, способствует формированию новых идей. Галерея – это выставка творческих работ детей по определенной теме</a:t>
            </a:r>
          </a:p>
          <a:p>
            <a:r>
              <a:rPr lang="ru-RU" sz="1600" dirty="0" smtClean="0"/>
              <a:t> Прием «Цепочка соответствий» помогает установить соответствие, связь между словами, предметами, понятиями. Прием развивает речь детей, гибкость ума, воображение. Один ребенок называет два слова, несвязанные между собой. Задача второго ребенка - составить из них могут сами вывешивать ключевые слова – картинки в конце изучения темы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1752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>
            <a:normAutofit/>
          </a:bodyPr>
          <a:lstStyle/>
          <a:p>
            <a:r>
              <a:rPr lang="ru-RU" dirty="0"/>
              <a:t>1 фаза - вызов (пробуждение интереса к получению новых знаний)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фаза – </a:t>
            </a:r>
            <a:r>
              <a:rPr lang="ru-RU" dirty="0" smtClean="0"/>
              <a:t>на </a:t>
            </a:r>
            <a:r>
              <a:rPr lang="ru-RU" dirty="0"/>
              <a:t>данной стадии ребенок под руководством </a:t>
            </a:r>
            <a:r>
              <a:rPr lang="ru-RU" dirty="0" smtClean="0"/>
              <a:t>педагога </a:t>
            </a:r>
            <a:r>
              <a:rPr lang="ru-RU" dirty="0"/>
              <a:t>и с помощью своих товарищей ответит на вопросы, которые сам поставил перед собой на первой стадии (что хочу знать)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фаза – рефлексия (рождение нового знания) </a:t>
            </a:r>
          </a:p>
        </p:txBody>
      </p:sp>
    </p:spTree>
    <p:extLst>
      <p:ext uri="{BB962C8B-B14F-4D97-AF65-F5344CB8AC3E}">
        <p14:creationId xmlns:p14="http://schemas.microsoft.com/office/powerpoint/2010/main" val="34063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0670" y="2961763"/>
            <a:ext cx="2232248" cy="1188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Приёмы развития критического мышления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62203" y="342752"/>
            <a:ext cx="1961429" cy="781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Толстые и </a:t>
            </a:r>
            <a:r>
              <a:rPr lang="ru-RU" b="1" dirty="0">
                <a:hlinkClick r:id="rId2" action="ppaction://hlinksldjump"/>
              </a:rPr>
              <a:t>тонкие</a:t>
            </a:r>
            <a:r>
              <a:rPr lang="ru-RU" b="1" dirty="0"/>
              <a:t> вопросы</a:t>
            </a:r>
            <a:r>
              <a:rPr lang="ru-RU" dirty="0"/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2915816" y="5959392"/>
            <a:ext cx="2232248" cy="871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 </a:t>
            </a:r>
            <a:r>
              <a:rPr lang="ru-RU" b="1" dirty="0">
                <a:hlinkClick r:id="rId3" action="ppaction://hlinksldjump"/>
              </a:rPr>
              <a:t>шляп</a:t>
            </a:r>
            <a:r>
              <a:rPr lang="ru-RU" b="1" dirty="0"/>
              <a:t> мышления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771800" y="342752"/>
            <a:ext cx="185499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hlinkClick r:id="rId4" action="ppaction://hlinksldjump"/>
              </a:rPr>
              <a:t>Кластер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403648" y="5674854"/>
            <a:ext cx="16561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Лови </a:t>
            </a:r>
            <a:r>
              <a:rPr lang="ru-RU" b="1" dirty="0">
                <a:hlinkClick r:id="rId5" action="ppaction://hlinksldjump"/>
              </a:rPr>
              <a:t>ошибку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66312" y="4738293"/>
            <a:ext cx="16561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hlinkClick r:id="rId6" action="ppaction://hlinksldjump"/>
              </a:rPr>
              <a:t>Хайку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1909" y="3689945"/>
            <a:ext cx="2231740" cy="949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hlinkClick r:id="rId7" action="ppaction://hlinksldjump"/>
              </a:rPr>
              <a:t>Перемешанные</a:t>
            </a:r>
            <a:r>
              <a:rPr lang="ru-RU" b="1" dirty="0"/>
              <a:t> события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-2" y="2492896"/>
            <a:ext cx="2422498" cy="1062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ерево </a:t>
            </a:r>
            <a:r>
              <a:rPr lang="ru-RU" b="1" dirty="0"/>
              <a:t>(</a:t>
            </a:r>
            <a:r>
              <a:rPr lang="ru-RU" b="1" dirty="0">
                <a:hlinkClick r:id="rId8" action="ppaction://hlinksldjump"/>
              </a:rPr>
              <a:t>пирамида</a:t>
            </a:r>
            <a:r>
              <a:rPr lang="ru-RU" b="1" dirty="0"/>
              <a:t>) предсказаний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87524" y="1648971"/>
            <a:ext cx="19442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hlinkClick r:id="rId9" action="ppaction://hlinksldjump"/>
              </a:rPr>
              <a:t>К</a:t>
            </a:r>
            <a:r>
              <a:rPr lang="ru-RU" b="1" dirty="0" smtClean="0">
                <a:hlinkClick r:id="rId9" action="ppaction://hlinksldjump"/>
              </a:rPr>
              <a:t>арусель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66312" y="587758"/>
            <a:ext cx="2067508" cy="950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Ч</a:t>
            </a:r>
            <a:r>
              <a:rPr lang="ru-RU" b="1" dirty="0" smtClean="0">
                <a:solidFill>
                  <a:schemeClr val="bg1"/>
                </a:solidFill>
              </a:rPr>
              <a:t>то </a:t>
            </a:r>
            <a:r>
              <a:rPr lang="ru-RU" b="1" dirty="0">
                <a:solidFill>
                  <a:schemeClr val="bg1"/>
                </a:solidFill>
                <a:hlinkClick r:id="rId10" action="ppaction://hlinksldjump"/>
              </a:rPr>
              <a:t>напутал</a:t>
            </a:r>
            <a:r>
              <a:rPr lang="ru-RU" b="1" dirty="0">
                <a:solidFill>
                  <a:schemeClr val="bg1"/>
                </a:solidFill>
              </a:rPr>
              <a:t> художник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236296" y="1879982"/>
            <a:ext cx="16561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1" action="ppaction://hlinksldjump"/>
              </a:rPr>
              <a:t>Кубик</a:t>
            </a:r>
            <a:r>
              <a:rPr lang="ru-RU" b="1" dirty="0" smtClean="0"/>
              <a:t> </a:t>
            </a:r>
            <a:r>
              <a:rPr lang="ru-RU" b="1" dirty="0" err="1"/>
              <a:t>Блума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543042" y="928891"/>
            <a:ext cx="213341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hlinkClick r:id="rId12" action="ppaction://hlinksldjump"/>
              </a:rPr>
              <a:t>Синквейн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092280" y="2963117"/>
            <a:ext cx="1936937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hlinkClick r:id="rId13" action="ppaction://hlinksldjump"/>
              </a:rPr>
              <a:t>Фишбоун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948264" y="4005064"/>
            <a:ext cx="1944216" cy="889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hlinkClick r:id="rId14" action="ppaction://hlinksldjump"/>
              </a:rPr>
              <a:t>Опорные</a:t>
            </a:r>
            <a:r>
              <a:rPr lang="ru-RU" b="1" dirty="0"/>
              <a:t> сигналы </a:t>
            </a:r>
            <a:endParaRPr lang="ru-RU" dirty="0"/>
          </a:p>
        </p:txBody>
      </p:sp>
      <p:sp>
        <p:nvSpPr>
          <p:cNvPr id="18" name="Овал 17">
            <a:hlinkClick r:id="rId15" action="ppaction://hlinksldjump"/>
          </p:cNvPr>
          <p:cNvSpPr/>
          <p:nvPr/>
        </p:nvSpPr>
        <p:spPr>
          <a:xfrm>
            <a:off x="6510905" y="5023462"/>
            <a:ext cx="2016224" cy="984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Диаграммы </a:t>
            </a:r>
            <a:r>
              <a:rPr lang="ru-RU" b="1" dirty="0">
                <a:hlinkClick r:id="rId15" action="ppaction://hlinksldjump"/>
              </a:rPr>
              <a:t>В</a:t>
            </a:r>
            <a:r>
              <a:rPr lang="ru-RU" b="1" dirty="0" smtClean="0">
                <a:hlinkClick r:id="rId15" action="ppaction://hlinksldjump"/>
              </a:rPr>
              <a:t>енна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148064" y="5805264"/>
            <a:ext cx="2088232" cy="10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Знаю-хочу </a:t>
            </a:r>
            <a:r>
              <a:rPr lang="ru-RU" b="1" dirty="0">
                <a:hlinkClick r:id="rId16" action="ppaction://hlinksldjump"/>
              </a:rPr>
              <a:t>узнать-узнал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1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Кластер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2088232"/>
          </a:xfrm>
        </p:spPr>
        <p:txBody>
          <a:bodyPr/>
          <a:lstStyle/>
          <a:p>
            <a:r>
              <a:rPr lang="ru-RU" dirty="0"/>
              <a:t>Кластер – графический метод представления большого объема информации, помогающий обобщить и систематизировать материал. </a:t>
            </a:r>
            <a:endParaRPr lang="ru-RU" dirty="0" smtClean="0"/>
          </a:p>
          <a:p>
            <a:r>
              <a:rPr lang="ru-RU" dirty="0" smtClean="0"/>
              <a:t>Наглядность </a:t>
            </a:r>
            <a:r>
              <a:rPr lang="ru-RU" dirty="0"/>
              <a:t>помогает сформировать у ребенка целостное восприятие окружающего мира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https://ds04.infourok.ru/uploads/ex/0751/000c3c50-aa35009f/3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23599" r="14235" b="11892"/>
          <a:stretch/>
        </p:blipFill>
        <p:spPr bwMode="auto">
          <a:xfrm>
            <a:off x="2051720" y="3529461"/>
            <a:ext cx="5063468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Толстые и тонкие вопросы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«Тонкий» вопрос подразумевает ответ «да», «нет», «не знаю</a:t>
            </a:r>
            <a:r>
              <a:rPr lang="ru-RU" dirty="0" smtClean="0"/>
              <a:t>», краткого ответа, </a:t>
            </a:r>
            <a:r>
              <a:rPr lang="ru-RU" dirty="0"/>
              <a:t>а «толстый» вопрос требует развёрнутого ответа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74657"/>
              </p:ext>
            </p:extLst>
          </p:nvPr>
        </p:nvGraphicFramePr>
        <p:xfrm>
          <a:off x="323528" y="2875199"/>
          <a:ext cx="8352928" cy="361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Толстые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Тонкие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20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Дайте три объяснения, почему…?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Кто? Что?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1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Объясните, почему…?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Когда?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21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Почему вы думает6е…?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Может?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21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чем различие…?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Могли ли? Верно ли?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20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Что, если…?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звать…? Было ли…?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Согласны ли вы?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1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Синквейн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756792"/>
          </a:xfrm>
        </p:spPr>
        <p:txBody>
          <a:bodyPr>
            <a:normAutofit/>
          </a:bodyPr>
          <a:lstStyle/>
          <a:p>
            <a:r>
              <a:rPr lang="ru-RU" dirty="0" err="1"/>
              <a:t>Синквейн</a:t>
            </a:r>
            <a:r>
              <a:rPr lang="ru-RU" dirty="0"/>
              <a:t> – это короткое, из пяти строк, нерифмованное стихотворение, позволяющее очень кратко изложить материал на определенную тему. 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8" t="22424" r="3182" b="35354"/>
          <a:stretch/>
        </p:blipFill>
        <p:spPr bwMode="auto">
          <a:xfrm>
            <a:off x="1907703" y="3429000"/>
            <a:ext cx="4835237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31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7467600" cy="1143000"/>
          </a:xfrm>
        </p:spPr>
        <p:txBody>
          <a:bodyPr/>
          <a:lstStyle/>
          <a:p>
            <a:r>
              <a:rPr lang="ru-RU" b="1" dirty="0"/>
              <a:t>Кубик </a:t>
            </a:r>
            <a:r>
              <a:rPr lang="ru-RU" b="1" dirty="0" err="1"/>
              <a:t>Блума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53586" r="46908" b="930"/>
          <a:stretch/>
        </p:blipFill>
        <p:spPr bwMode="auto">
          <a:xfrm>
            <a:off x="5252360" y="476672"/>
            <a:ext cx="3923216" cy="294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3528" y="2996952"/>
            <a:ext cx="7715200" cy="31969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Вопросы на кубике даны следующие: Что? Какой? Как? Почему? Где? Зачем?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более взрослых </a:t>
            </a:r>
            <a:r>
              <a:rPr lang="ru-RU" dirty="0" smtClean="0"/>
              <a:t>детей: </a:t>
            </a:r>
            <a:r>
              <a:rPr lang="ru-RU" dirty="0"/>
              <a:t>Что это? На что похоже? Форма, величина, цвет Как это делают? Для чего используют? За и против (положительное и отрицательное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99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 err="1"/>
              <a:t>Фишбоун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756792"/>
          </a:xfrm>
        </p:spPr>
        <p:txBody>
          <a:bodyPr/>
          <a:lstStyle/>
          <a:p>
            <a:r>
              <a:rPr lang="ru-RU" dirty="0"/>
              <a:t>Приём «</a:t>
            </a:r>
            <a:r>
              <a:rPr lang="ru-RU" dirty="0" err="1"/>
              <a:t>фишбоун</a:t>
            </a:r>
            <a:r>
              <a:rPr lang="ru-RU" dirty="0"/>
              <a:t>» помогает дошкольникам выделять проблему, находить её подтверждения, устанавливать причинно-следственные связи и делать вывод.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40404" r="5303" b="5454"/>
          <a:stretch/>
        </p:blipFill>
        <p:spPr bwMode="auto">
          <a:xfrm>
            <a:off x="683568" y="3119615"/>
            <a:ext cx="8064896" cy="359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17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903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Century Schoolbook</vt:lpstr>
      <vt:lpstr>Wingdings</vt:lpstr>
      <vt:lpstr>Wingdings 2</vt:lpstr>
      <vt:lpstr>Эркер</vt:lpstr>
      <vt:lpstr>Развитие критического мышления</vt:lpstr>
      <vt:lpstr>Что такое критическое мышление</vt:lpstr>
      <vt:lpstr>Структура занятия</vt:lpstr>
      <vt:lpstr>Презентация PowerPoint</vt:lpstr>
      <vt:lpstr> Кластер </vt:lpstr>
      <vt:lpstr>Толстые и тонкие вопросы </vt:lpstr>
      <vt:lpstr>Синквейн</vt:lpstr>
      <vt:lpstr>Кубик Блума </vt:lpstr>
      <vt:lpstr> Фишбоун </vt:lpstr>
      <vt:lpstr>Опорные сигналы </vt:lpstr>
      <vt:lpstr>Диаграммы Венна </vt:lpstr>
      <vt:lpstr>Знаю-хочу узнать-узнал </vt:lpstr>
      <vt:lpstr>6 шляп мышления </vt:lpstr>
      <vt:lpstr>Лови ошибку </vt:lpstr>
      <vt:lpstr>Хайку </vt:lpstr>
      <vt:lpstr>Перемешанные события </vt:lpstr>
      <vt:lpstr>дерево (пирамида) предсказаний</vt:lpstr>
      <vt:lpstr>карусель</vt:lpstr>
      <vt:lpstr>что напутал художник</vt:lpstr>
      <vt:lpstr>Пример</vt:lpstr>
      <vt:lpstr>С ОВЗ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критического мышления</dc:title>
  <dc:creator>User</dc:creator>
  <cp:lastModifiedBy>User</cp:lastModifiedBy>
  <cp:revision>15</cp:revision>
  <dcterms:created xsi:type="dcterms:W3CDTF">2021-10-20T02:16:36Z</dcterms:created>
  <dcterms:modified xsi:type="dcterms:W3CDTF">2022-12-29T02:57:35Z</dcterms:modified>
</cp:coreProperties>
</file>