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</p:sldMasterIdLst>
  <p:notesMasterIdLst>
    <p:notesMasterId r:id="rId24"/>
  </p:notesMasterIdLst>
  <p:handoutMasterIdLst>
    <p:handoutMasterId r:id="rId25"/>
  </p:handoutMasterIdLst>
  <p:sldIdLst>
    <p:sldId id="528" r:id="rId11"/>
    <p:sldId id="531" r:id="rId12"/>
    <p:sldId id="530" r:id="rId13"/>
    <p:sldId id="559" r:id="rId14"/>
    <p:sldId id="553" r:id="rId15"/>
    <p:sldId id="554" r:id="rId16"/>
    <p:sldId id="555" r:id="rId17"/>
    <p:sldId id="556" r:id="rId18"/>
    <p:sldId id="562" r:id="rId19"/>
    <p:sldId id="557" r:id="rId20"/>
    <p:sldId id="539" r:id="rId21"/>
    <p:sldId id="542" r:id="rId22"/>
    <p:sldId id="561" r:id="rId23"/>
  </p:sldIdLst>
  <p:sldSz cx="8961438" cy="6721475"/>
  <p:notesSz cx="6797675" cy="99282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  <p15:guide id="4" pos="1851">
          <p15:clr>
            <a:srgbClr val="A4A3A4"/>
          </p15:clr>
        </p15:guide>
        <p15:guide id="5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23"/>
    <a:srgbClr val="FFCC99"/>
    <a:srgbClr val="3477BA"/>
    <a:srgbClr val="BCDAFA"/>
    <a:srgbClr val="B6DF89"/>
    <a:srgbClr val="3333FF"/>
    <a:srgbClr val="000000"/>
    <a:srgbClr val="FF9999"/>
    <a:srgbClr val="E1EBF7"/>
    <a:srgbClr val="D4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97218" autoAdjust="0"/>
  </p:normalViewPr>
  <p:slideViewPr>
    <p:cSldViewPr snapToGrid="0" snapToObjects="1">
      <p:cViewPr varScale="1">
        <p:scale>
          <a:sx n="109" d="100"/>
          <a:sy n="109" d="100"/>
        </p:scale>
        <p:origin x="402" y="108"/>
      </p:cViewPr>
      <p:guideLst>
        <p:guide orient="horz" pos="4233"/>
        <p:guide/>
        <p:guide orient="horz"/>
        <p:guide pos="1851"/>
        <p:guide pos="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0"/>
        <p:guide pos="2124"/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0713"/>
            <a:ext cx="5824538" cy="4370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471" y="5334831"/>
            <a:ext cx="5792746" cy="12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383" y="9548096"/>
            <a:ext cx="539268" cy="18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05587" y="110935"/>
            <a:ext cx="65" cy="1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4831"/>
            <a:ext cx="5792746" cy="246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3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870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4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11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/>
              <a:t>Last Modified 12.30.2014 4:54 PM Russia TZ 2 Standard Time</a:t>
            </a:r>
            <a:endParaRPr lang="ru-RU" sz="900" dirty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/>
              <a:t>Printed 12.5.2014 2:43 AM Russia TZ 2 Standard Time</a:t>
            </a:r>
            <a:endParaRPr lang="ru-RU" sz="900" dirty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23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122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326882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7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55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6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330">
              <a:defRPr/>
            </a:pPr>
            <a:r>
              <a:rPr lang="en-US" sz="800" dirty="0">
                <a:solidFill>
                  <a:srgbClr val="414142"/>
                </a:solidFill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926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77310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4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2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87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54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13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80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9081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31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54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66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814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5725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9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685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44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24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2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8973089"/>
              </p:ext>
            </p:extLst>
          </p:nvPr>
        </p:nvGraphicFramePr>
        <p:xfrm>
          <a:off x="1594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27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4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81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9" y="655644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81" y="4930781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81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6" y="6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1" tIns="45691" rIns="91381" bIns="45691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9" y="6443669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6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81" y="2077143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43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48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0787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7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1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08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867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2694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75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5" y="270624"/>
            <a:ext cx="1503748" cy="10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77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0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5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9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5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20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3FEC8CAC-A4C1-46D2-824A-DB3AAAD52DF3}" type="slidenum">
              <a:rPr lang="ru-RU" sz="1000" smtClean="0">
                <a:solidFill>
                  <a:srgbClr val="000000"/>
                </a:solidFill>
              </a:rPr>
              <a:pPr/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57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7377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5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6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5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297064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0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6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6" y="4930776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6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4" y="6443664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1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2077138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11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6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12.xml"/><Relationship Id="rId5" Type="http://schemas.openxmlformats.org/officeDocument/2006/relationships/theme" Target="../theme/theme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3.bin"/><Relationship Id="rId5" Type="http://schemas.openxmlformats.org/officeDocument/2006/relationships/tags" Target="../tags/tag14.xml"/><Relationship Id="rId4" Type="http://schemas.openxmlformats.org/officeDocument/2006/relationships/theme" Target="../theme/theme7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oleObject" Target="../embeddings/oleObject17.bin"/><Relationship Id="rId5" Type="http://schemas.openxmlformats.org/officeDocument/2006/relationships/tags" Target="../tags/tag18.xml"/><Relationship Id="rId4" Type="http://schemas.openxmlformats.org/officeDocument/2006/relationships/theme" Target="../theme/theme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Last Modified 12.30.2014 4:54 PM Russia TZ 2 Standard Time</a:t>
            </a:r>
            <a:endParaRPr lang="ru-RU" dirty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Printed 12.5.2014 2:43 AM Russia TZ 2 Standard Time</a:t>
            </a:r>
            <a:endParaRPr lang="ru-RU" dirty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baseline="0" dirty="0">
                <a:solidFill>
                  <a:schemeClr val="tx1"/>
                </a:solidFill>
                <a:latin typeface="+mn-lt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/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039938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672295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7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23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8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213" indent="-609213" defTabSz="894780">
              <a:tabLst>
                <a:tab pos="61238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9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</p:sldLayoutIdLst>
  <p:hf hdr="0" ftr="0" dt="0"/>
  <p:txStyles>
    <p:titleStyle>
      <a:lvl1pPr algn="l" defTabSz="894780" rtl="0" eaLnBrk="1" fontAlgn="base" hangingPunct="1">
        <a:spcBef>
          <a:spcPct val="0"/>
        </a:spcBef>
        <a:spcAft>
          <a:spcPct val="0"/>
        </a:spcAft>
        <a:tabLst>
          <a:tab pos="356961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553" indent="-191966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6906" indent="-26177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3973" indent="-155477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54328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676954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7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883476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1584" y="194059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8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536" indent="-609536" defTabSz="895255">
              <a:tabLst>
                <a:tab pos="61271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3571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420648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07414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267600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16088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1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-3926"/>
            <a:ext cx="6681176" cy="830997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Муниципальное бюджетное дошкольное образовательное учреждение </a:t>
            </a:r>
            <a:br>
              <a:rPr lang="ru-RU" sz="1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"Детский сад № 42" комбинированного вида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1773" y="4181753"/>
            <a:ext cx="6077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3333FF"/>
              </a:solidFill>
            </a:endParaRPr>
          </a:p>
          <a:p>
            <a:pPr algn="ctr"/>
            <a:r>
              <a:rPr lang="ru-RU" sz="2400" b="1" dirty="0">
                <a:solidFill>
                  <a:srgbClr val="3333FF"/>
                </a:solidFill>
              </a:rPr>
              <a:t>ПСР-проект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</a:rPr>
              <a:t>Оптимизация процесса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</a:rPr>
              <a:t>«Утренний приём детей в ДОУ»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BA333-3EED-48D7-85BE-D03FC2D4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63" y="1006022"/>
            <a:ext cx="4724390" cy="353960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A16091-E663-4CAF-8EA3-6E74783F2F71}"/>
              </a:ext>
            </a:extLst>
          </p:cNvPr>
          <p:cNvSpPr/>
          <p:nvPr/>
        </p:nvSpPr>
        <p:spPr>
          <a:xfrm>
            <a:off x="140677" y="114300"/>
            <a:ext cx="1091223" cy="712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B1B431-5DEF-456C-8308-D60B1DEEF188}"/>
              </a:ext>
            </a:extLst>
          </p:cNvPr>
          <p:cNvSpPr/>
          <p:nvPr/>
        </p:nvSpPr>
        <p:spPr>
          <a:xfrm>
            <a:off x="8009792" y="1"/>
            <a:ext cx="810969" cy="8270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636" y="203200"/>
            <a:ext cx="610047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Карта целевого состояния (как будет)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917" y="4233333"/>
            <a:ext cx="4514613" cy="1360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улучшений: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Сокращение  потока  участников процесса (исключение лишних перемещений)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Благоприятный психологический климат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Уменьшение  риска  распространения вирусов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Сокращение времени на ожидание во время переодевания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Исключение риска опоздания (дети, родители)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1"/>
          <p:cNvSpPr txBox="1">
            <a:spLocks/>
          </p:cNvSpPr>
          <p:nvPr/>
        </p:nvSpPr>
        <p:spPr>
          <a:xfrm>
            <a:off x="8122305" y="1956845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082" tIns="34082" rIns="34082" bIns="34082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>
                <a:cs typeface="+mn-cs"/>
              </a:rPr>
              <a:t>Выход процесса</a:t>
            </a:r>
          </a:p>
        </p:txBody>
      </p:sp>
      <p:sp>
        <p:nvSpPr>
          <p:cNvPr id="8" name="Rectangle 216"/>
          <p:cNvSpPr/>
          <p:nvPr/>
        </p:nvSpPr>
        <p:spPr>
          <a:xfrm>
            <a:off x="680840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216"/>
          <p:cNvSpPr/>
          <p:nvPr/>
        </p:nvSpPr>
        <p:spPr>
          <a:xfrm>
            <a:off x="2708224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4611155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6432112" y="1382847"/>
            <a:ext cx="1318590" cy="198744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34"/>
          <p:cNvSpPr/>
          <p:nvPr/>
        </p:nvSpPr>
        <p:spPr>
          <a:xfrm>
            <a:off x="680840" y="2222895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(раздевальная комната)</a:t>
            </a:r>
          </a:p>
        </p:txBody>
      </p:sp>
      <p:sp>
        <p:nvSpPr>
          <p:cNvPr id="14" name="Rectangle 234"/>
          <p:cNvSpPr/>
          <p:nvPr/>
        </p:nvSpPr>
        <p:spPr>
          <a:xfrm>
            <a:off x="2708224" y="2222895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Дети переодеваются самостоятельно</a:t>
            </a:r>
          </a:p>
        </p:txBody>
      </p:sp>
      <p:sp>
        <p:nvSpPr>
          <p:cNvPr id="16" name="Rectangle 234"/>
          <p:cNvSpPr/>
          <p:nvPr/>
        </p:nvSpPr>
        <p:spPr>
          <a:xfrm>
            <a:off x="4611155" y="2222895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Складывание одежды в шкафчик</a:t>
            </a:r>
          </a:p>
        </p:txBody>
      </p:sp>
      <p:sp>
        <p:nvSpPr>
          <p:cNvPr id="17" name="Rectangle 234"/>
          <p:cNvSpPr/>
          <p:nvPr/>
        </p:nvSpPr>
        <p:spPr>
          <a:xfrm>
            <a:off x="6432112" y="2222895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Отметка в журнале здоровья, ритуал прощания с ребёнком</a:t>
            </a:r>
          </a:p>
        </p:txBody>
      </p:sp>
      <p:sp>
        <p:nvSpPr>
          <p:cNvPr id="18" name="Rectangle 41"/>
          <p:cNvSpPr txBox="1">
            <a:spLocks/>
          </p:cNvSpPr>
          <p:nvPr/>
        </p:nvSpPr>
        <p:spPr>
          <a:xfrm>
            <a:off x="680840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sp>
        <p:nvSpPr>
          <p:cNvPr id="19" name="Rectangle 41"/>
          <p:cNvSpPr txBox="1">
            <a:spLocks/>
          </p:cNvSpPr>
          <p:nvPr/>
        </p:nvSpPr>
        <p:spPr>
          <a:xfrm>
            <a:off x="6432112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</a:t>
            </a:r>
          </a:p>
        </p:txBody>
      </p:sp>
      <p:sp>
        <p:nvSpPr>
          <p:cNvPr id="20" name="Rectangle 41"/>
          <p:cNvSpPr txBox="1">
            <a:spLocks/>
          </p:cNvSpPr>
          <p:nvPr/>
        </p:nvSpPr>
        <p:spPr>
          <a:xfrm>
            <a:off x="4611155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</a:t>
            </a:r>
          </a:p>
        </p:txBody>
      </p:sp>
      <p:sp>
        <p:nvSpPr>
          <p:cNvPr id="21" name="Rectangle 41"/>
          <p:cNvSpPr txBox="1">
            <a:spLocks/>
          </p:cNvSpPr>
          <p:nvPr/>
        </p:nvSpPr>
        <p:spPr>
          <a:xfrm>
            <a:off x="2708224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</a:t>
            </a:r>
          </a:p>
        </p:txBody>
      </p:sp>
      <p:sp>
        <p:nvSpPr>
          <p:cNvPr id="22" name="Right Arrow 225"/>
          <p:cNvSpPr>
            <a:spLocks/>
          </p:cNvSpPr>
          <p:nvPr/>
        </p:nvSpPr>
        <p:spPr>
          <a:xfrm>
            <a:off x="7750702" y="2222895"/>
            <a:ext cx="37160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ight Arrow 225"/>
          <p:cNvSpPr>
            <a:spLocks/>
          </p:cNvSpPr>
          <p:nvPr/>
        </p:nvSpPr>
        <p:spPr>
          <a:xfrm>
            <a:off x="2016776" y="2222895"/>
            <a:ext cx="6914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25"/>
          <p:cNvSpPr>
            <a:spLocks/>
          </p:cNvSpPr>
          <p:nvPr/>
        </p:nvSpPr>
        <p:spPr>
          <a:xfrm>
            <a:off x="4026814" y="2222895"/>
            <a:ext cx="59329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198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3509" y="1887593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78438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40178" y="1792008"/>
            <a:ext cx="1310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  не включено </a:t>
            </a:r>
          </a:p>
          <a:p>
            <a:pPr algn="ctr"/>
            <a:r>
              <a:rPr lang="ru-RU" sz="1100" dirty="0"/>
              <a:t>  в процесс</a:t>
            </a:r>
          </a:p>
        </p:txBody>
      </p:sp>
      <p:sp>
        <p:nvSpPr>
          <p:cNvPr id="33" name="Right Arrow 225"/>
          <p:cNvSpPr>
            <a:spLocks/>
          </p:cNvSpPr>
          <p:nvPr/>
        </p:nvSpPr>
        <p:spPr>
          <a:xfrm>
            <a:off x="5940764" y="2222895"/>
            <a:ext cx="4913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41"/>
          <p:cNvSpPr txBox="1">
            <a:spLocks/>
          </p:cNvSpPr>
          <p:nvPr/>
        </p:nvSpPr>
        <p:spPr>
          <a:xfrm>
            <a:off x="93003" y="1956845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082" tIns="34082" rIns="34082" bIns="34082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>
                <a:cs typeface="+mn-cs"/>
              </a:rPr>
              <a:t>Вход процесса</a:t>
            </a:r>
          </a:p>
        </p:txBody>
      </p:sp>
      <p:sp>
        <p:nvSpPr>
          <p:cNvPr id="294914" name="Выноска-облако 282"/>
          <p:cNvSpPr>
            <a:spLocks noChangeArrowheads="1"/>
          </p:cNvSpPr>
          <p:nvPr/>
        </p:nvSpPr>
        <p:spPr bwMode="auto">
          <a:xfrm>
            <a:off x="5784322" y="3016250"/>
            <a:ext cx="782637" cy="504825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56" name="Выноска-облако 282"/>
          <p:cNvSpPr>
            <a:spLocks noChangeArrowheads="1"/>
          </p:cNvSpPr>
          <p:nvPr/>
        </p:nvSpPr>
        <p:spPr bwMode="auto">
          <a:xfrm>
            <a:off x="5784322" y="1027642"/>
            <a:ext cx="782637" cy="504825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7" name="Выноска-облако 282"/>
          <p:cNvSpPr>
            <a:spLocks noChangeArrowheads="1"/>
          </p:cNvSpPr>
          <p:nvPr/>
        </p:nvSpPr>
        <p:spPr bwMode="auto">
          <a:xfrm>
            <a:off x="3943351" y="3016250"/>
            <a:ext cx="782637" cy="504825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8" name="Выноска-облако 282"/>
          <p:cNvSpPr>
            <a:spLocks noChangeArrowheads="1"/>
          </p:cNvSpPr>
          <p:nvPr/>
        </p:nvSpPr>
        <p:spPr bwMode="auto">
          <a:xfrm>
            <a:off x="3943351" y="1027642"/>
            <a:ext cx="782637" cy="504825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9" name="Выноска-облако 282"/>
          <p:cNvSpPr>
            <a:spLocks noChangeArrowheads="1"/>
          </p:cNvSpPr>
          <p:nvPr/>
        </p:nvSpPr>
        <p:spPr bwMode="auto">
          <a:xfrm>
            <a:off x="1999430" y="1027642"/>
            <a:ext cx="782637" cy="504825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1" name="Выноска-облако 282"/>
          <p:cNvSpPr>
            <a:spLocks noChangeArrowheads="1"/>
          </p:cNvSpPr>
          <p:nvPr/>
        </p:nvSpPr>
        <p:spPr bwMode="auto">
          <a:xfrm>
            <a:off x="5230587" y="4233334"/>
            <a:ext cx="553735" cy="338554"/>
          </a:xfrm>
          <a:prstGeom prst="cloudCallout">
            <a:avLst>
              <a:gd name="adj1" fmla="val 4819"/>
              <a:gd name="adj2" fmla="val 29745"/>
            </a:avLst>
          </a:prstGeom>
          <a:solidFill>
            <a:srgbClr val="DEEAF6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784322" y="4233333"/>
            <a:ext cx="27113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100" dirty="0"/>
              <a:t>приход в доу по графику</a:t>
            </a:r>
          </a:p>
          <a:p>
            <a:pPr marL="342900" indent="-342900">
              <a:buAutoNum type="arabicPeriod"/>
            </a:pPr>
            <a:r>
              <a:rPr lang="ru-RU" sz="1100" dirty="0"/>
              <a:t>отработанный алгоритм переодевания</a:t>
            </a:r>
          </a:p>
          <a:p>
            <a:pPr marL="342900" indent="-342900">
              <a:buAutoNum type="arabicPeriod"/>
            </a:pPr>
            <a:r>
              <a:rPr lang="ru-RU" sz="1100" dirty="0"/>
              <a:t>родительский контроль</a:t>
            </a:r>
          </a:p>
          <a:p>
            <a:pPr marL="342900" indent="-342900">
              <a:buAutoNum type="arabicPeriod"/>
            </a:pPr>
            <a:r>
              <a:rPr lang="ru-RU" sz="1100" dirty="0"/>
              <a:t>использование органайзеров и блок-схем</a:t>
            </a:r>
          </a:p>
          <a:p>
            <a:pPr marL="342900" indent="-342900">
              <a:buAutoNum type="arabicPeriod"/>
            </a:pPr>
            <a:r>
              <a:rPr lang="ru-RU" sz="1100" dirty="0"/>
              <a:t>исключение потоков скопления участников процесса </a:t>
            </a:r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sz="11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D444BC-B799-4DC9-B86B-67C386CC86E6}"/>
              </a:ext>
            </a:extLst>
          </p:cNvPr>
          <p:cNvSpPr/>
          <p:nvPr/>
        </p:nvSpPr>
        <p:spPr>
          <a:xfrm>
            <a:off x="93003" y="105508"/>
            <a:ext cx="1155505" cy="6968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8BFD6E-DD71-4742-AF85-B86C246B5076}"/>
              </a:ext>
            </a:extLst>
          </p:cNvPr>
          <p:cNvSpPr/>
          <p:nvPr/>
        </p:nvSpPr>
        <p:spPr>
          <a:xfrm>
            <a:off x="7904285" y="0"/>
            <a:ext cx="964150" cy="8023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682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7439" y="173176"/>
            <a:ext cx="6681176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План мероприятий по проекту </a:t>
            </a:r>
            <a:b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Оптимизация процесса «Утренний приём детей в ДОУ»</a:t>
            </a:r>
            <a:endParaRPr lang="en-US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82078"/>
              </p:ext>
            </p:extLst>
          </p:nvPr>
        </p:nvGraphicFramePr>
        <p:xfrm>
          <a:off x="169748" y="780899"/>
          <a:ext cx="8728936" cy="5395492"/>
        </p:xfrm>
        <a:graphic>
          <a:graphicData uri="http://schemas.openxmlformats.org/drawingml/2006/table">
            <a:tbl>
              <a:tblPr/>
              <a:tblGrid>
                <a:gridCol w="20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19">
                  <a:extLst>
                    <a:ext uri="{9D8B030D-6E8A-4147-A177-3AD203B41FA5}">
                      <a16:colId xmlns:a16="http://schemas.microsoft.com/office/drawing/2014/main" val="808978934"/>
                    </a:ext>
                  </a:extLst>
                </a:gridCol>
                <a:gridCol w="204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1508885865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2840659936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661748098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1565215737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1531949072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3428229015"/>
                    </a:ext>
                  </a:extLst>
                </a:gridCol>
                <a:gridCol w="199440">
                  <a:extLst>
                    <a:ext uri="{9D8B030D-6E8A-4147-A177-3AD203B41FA5}">
                      <a16:colId xmlns:a16="http://schemas.microsoft.com/office/drawing/2014/main" val="4163102497"/>
                    </a:ext>
                  </a:extLst>
                </a:gridCol>
                <a:gridCol w="48099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608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90358">
                <a:tc gridSpan="19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Статус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январь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февраль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март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апрель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+mn-lt"/>
                        </a:rPr>
                        <a:t>май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62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1">
                  <a:txBody>
                    <a:bodyPr/>
                    <a:lstStyle/>
                    <a:p>
                      <a:pPr marL="36000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Опоздание детей на завтрак или утренние занятия и опоздание родителей на работу</a:t>
                      </a:r>
                    </a:p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Наблюдение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текущим  состоянием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процесса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Выявление проблем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11.01. – 15.01.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Опрос заказчиков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процесса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предложений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улучшению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15.01</a:t>
                      </a:r>
                      <a:r>
                        <a:rPr lang="ru-RU" sz="600" baseline="0" dirty="0">
                          <a:latin typeface="+mn-lt"/>
                        </a:rPr>
                        <a:t> – 22.01.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Выявление рисков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Выявление проблем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15.01. – 31.01.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Составление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карты текущего состояния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улучшений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latin typeface="+mn-lt"/>
                        </a:rPr>
                        <a:t>Акимова И.Ю.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28.01.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11859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плана мероприятий</a:t>
                      </a:r>
                    </a:p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улучшению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улучшений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Буданцева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01.02</a:t>
                      </a:r>
                      <a:r>
                        <a:rPr lang="ru-RU" sz="600" baseline="0" dirty="0">
                          <a:latin typeface="+mn-lt"/>
                        </a:rPr>
                        <a:t> - 26. 02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409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составление графика прихода детей в  ДОУ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улучшений </a:t>
                      </a:r>
                    </a:p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 протекания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80978"/>
                  </a:ext>
                </a:extLst>
              </a:tr>
              <a:tr h="103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6000"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782164"/>
                  </a:ext>
                </a:extLst>
              </a:tr>
              <a:tr h="31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модели взаимодействия родителей и педагогов по привитию навыков самообслуживания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(одевания/раздевания)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  <a:p>
                      <a:pPr algn="ctr"/>
                      <a:r>
                        <a:rPr kumimoji="0" lang="ru-RU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Буданцева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91899"/>
                  </a:ext>
                </a:extLst>
              </a:tr>
              <a:tr h="4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предложение по использованию внутренних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«кармашков» для сортировки вещей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Определения путей по введению улучшений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  <a:p>
                      <a:pPr algn="ctr"/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10595"/>
                  </a:ext>
                </a:extLst>
              </a:tr>
              <a:tr h="166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6000"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046648"/>
                  </a:ext>
                </a:extLst>
              </a:tr>
              <a:tr h="207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блок-схемы раскладывания вещей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размещения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 шкафчиках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786173"/>
                  </a:ext>
                </a:extLst>
              </a:tr>
              <a:tr h="20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Составление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карты целевого состояния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улучшений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latin typeface="+mn-lt"/>
                        </a:rPr>
                        <a:t>Акимова И.Ю.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26.02.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Совещание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защите проекта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Буданцева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26.02.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76469"/>
                  </a:ext>
                </a:extLst>
              </a:tr>
              <a:tr h="519154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Внедрение</a:t>
                      </a:r>
                      <a:r>
                        <a:rPr lang="ru-RU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улучшений по достижению цели проекта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Буданцева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Соболева К.В.</a:t>
                      </a:r>
                    </a:p>
                    <a:p>
                      <a:pPr algn="ctr"/>
                      <a:r>
                        <a:rPr lang="ru-RU" sz="600" dirty="0">
                          <a:latin typeface="+mn-lt"/>
                        </a:rPr>
                        <a:t>Попович И.Н.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01.03.- 23.05.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179711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утренний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прием детей  использованием графиков (2 группы)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40193"/>
                  </a:ext>
                </a:extLst>
              </a:tr>
              <a:tr h="327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внедрение модели взаимодействия родителей и педагогов по привитию навыков самообслуживания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(одевания/раздевания) (2 группы)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90993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использование внутренних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«кармашков» для сортировки вещей (3 группы)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747696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размещение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 шкафчиках блок-схемы раскладывания вещей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Улучшения процесса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990761"/>
                  </a:ext>
                </a:extLst>
              </a:tr>
              <a:tr h="207662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Совещание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эффективности внедренных улучшений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15.04.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264819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Мониторинг результативности улучшений по проекту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Результативность улучшений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Буданцева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16.04.-23.04.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06240"/>
                  </a:ext>
                </a:extLst>
              </a:tr>
              <a:tr h="245271"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результатов проекта и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проведение завершающего совещания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Акимова И.Ю.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latin typeface="+mn-lt"/>
                        </a:rPr>
                        <a:t>25.05.- 28.05.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endParaRPr lang="ru-RU" sz="6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599543"/>
                  </a:ext>
                </a:extLst>
              </a:tr>
            </a:tbl>
          </a:graphicData>
        </a:graphic>
      </p:graphicFrame>
      <p:sp>
        <p:nvSpPr>
          <p:cNvPr id="87" name="Овал 86"/>
          <p:cNvSpPr/>
          <p:nvPr/>
        </p:nvSpPr>
        <p:spPr>
          <a:xfrm>
            <a:off x="681355" y="6396928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88" name="Rectangl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74470" y="6423385"/>
            <a:ext cx="79869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/>
              <a:t> - Выполнено;               - В процессе выполнения;               - Запланировано                </a:t>
            </a:r>
          </a:p>
        </p:txBody>
      </p:sp>
      <p:sp>
        <p:nvSpPr>
          <p:cNvPr id="89" name="Овал 88"/>
          <p:cNvSpPr/>
          <p:nvPr/>
        </p:nvSpPr>
        <p:spPr>
          <a:xfrm>
            <a:off x="2025950" y="6396928"/>
            <a:ext cx="206802" cy="20680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90" name="Овал 89"/>
          <p:cNvSpPr/>
          <p:nvPr/>
        </p:nvSpPr>
        <p:spPr>
          <a:xfrm>
            <a:off x="4045698" y="6395426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15F8C5-8428-4FD4-BE7E-07CE4CDCCB47}"/>
              </a:ext>
            </a:extLst>
          </p:cNvPr>
          <p:cNvSpPr/>
          <p:nvPr/>
        </p:nvSpPr>
        <p:spPr>
          <a:xfrm>
            <a:off x="87923" y="105508"/>
            <a:ext cx="1160585" cy="6753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E6DC25-683C-41B3-812A-49035DDD7957}"/>
              </a:ext>
            </a:extLst>
          </p:cNvPr>
          <p:cNvSpPr/>
          <p:nvPr/>
        </p:nvSpPr>
        <p:spPr>
          <a:xfrm>
            <a:off x="8018615" y="0"/>
            <a:ext cx="854900" cy="8616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2060" y="399092"/>
            <a:ext cx="6681176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</a:rPr>
              <a:t>Планируемые  результаты по проекту (было и будет) 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4304536" y="26988"/>
            <a:ext cx="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16968" y="1439333"/>
          <a:ext cx="8725936" cy="43651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8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u="none" strike="noStrike" spc="0" dirty="0">
                          <a:effectLst/>
                          <a:latin typeface="+mn-lt"/>
                          <a:ea typeface="+mn-ea"/>
                          <a:cs typeface="+mn-cs"/>
                        </a:rPr>
                        <a:t>БУДЕТ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ГЛАВНЫЕ</a:t>
                      </a:r>
                      <a:r>
                        <a:rPr lang="ru-RU" sz="1600" b="1" baseline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ВНЕДРЕНИЯ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Неупорядоченный</a:t>
                      </a:r>
                      <a:r>
                        <a:rPr lang="ru-RU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приход детей в детский сад,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большое скопление детей и взрослых в раздевальной комнате,  спешка и нервозность  при переодевании.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Приход в детский сад по графику: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период с 07.00 до 08.15;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интервал 5-7 минут (в зависимости от наполняемости группы);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70510" algn="l"/>
                        </a:tabLst>
                      </a:pPr>
                      <a:r>
                        <a:rPr lang="ru-RU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максимальное количество людей в раздевалке – 3-4 человека.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ГРАФИК ПРИХОДА ДЕТЕЙ В ДОУ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РАЦИОНАЛЬНАЯ РАССТАНОВКА ШКАФОВ (РАСПРЕДЕЛЕНИЕ ВОСПИТАННИКОВ)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  <a:tabLst>
                          <a:tab pos="270510" algn="l"/>
                        </a:tabLst>
                      </a:pPr>
                      <a:endParaRPr lang="ru-RU" sz="1200" baseline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ВВЕДЕНИЕ МОДЕЛИ ПО ПРИВИТИЮ У ДОШКОЛЬНИКОВ НАВЫКОВ САМООБСЛУЖИВАНИЯ (КАК В ДЕТСКОМ САДУ, ТАК И ДОМА)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endParaRPr lang="ru-RU" sz="1200" b="1" baseline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r>
                        <a:rPr lang="ru-RU" sz="1200" b="1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ОРГАНАЙЗЕРЫ  ДЛЯ ОДЕЖДЫ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endParaRPr lang="ru-RU" sz="1200" b="1" baseline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270510" algn="l"/>
                        </a:tabLst>
                      </a:pPr>
                      <a:r>
                        <a:rPr lang="ru-RU" sz="1200" b="1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БЛОК-СХЕМЫ ВНУТРИ ДЕТСКИХ     ШКАФОВ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Лишние перемещения и потеря времени</a:t>
                      </a:r>
                      <a:r>
                        <a:rPr lang="ru-RU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всех участников процесса.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Регламентированный</a:t>
                      </a:r>
                      <a:r>
                        <a:rPr lang="ru-RU" sz="1400" b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режим пребывания внутри раздевалки (общая дисциплина).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Длительное</a:t>
                      </a:r>
                      <a:r>
                        <a:rPr lang="ru-RU" sz="1400" baseline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при переодевании приводит к увеличению опозданий воспитанников на завтрак и утренние занятия, родителей на работу.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Исключение опозданий всех участников процесса.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14 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мин. (1 ребёнок)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1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26 мин. (2 детей)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400" b="1" u="none" strike="noStrike" kern="1200" spc="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r>
                        <a:rPr lang="ru-RU" sz="14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мин.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Оптимизация процесса</a:t>
                      </a:r>
                      <a:r>
                        <a:rPr lang="ru-RU" sz="1100" baseline="0" dirty="0">
                          <a:solidFill>
                            <a:srgbClr val="0070C0"/>
                          </a:solidFill>
                          <a:effectLst/>
                        </a:rPr>
                        <a:t> утреннего приёма детей в ДОУ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</a:rPr>
                        <a:t>с 26 мин. до 5 мин. </a:t>
                      </a:r>
                      <a:endParaRPr lang="ru-RU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ACDDA1-A46B-43CF-B300-C27F4C810CD6}"/>
              </a:ext>
            </a:extLst>
          </p:cNvPr>
          <p:cNvSpPr/>
          <p:nvPr/>
        </p:nvSpPr>
        <p:spPr>
          <a:xfrm>
            <a:off x="116968" y="26988"/>
            <a:ext cx="1125092" cy="80828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397669-4A8D-4EFA-9948-018D700A7599}"/>
              </a:ext>
            </a:extLst>
          </p:cNvPr>
          <p:cNvSpPr/>
          <p:nvPr/>
        </p:nvSpPr>
        <p:spPr>
          <a:xfrm>
            <a:off x="7923236" y="26988"/>
            <a:ext cx="919538" cy="80828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3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-3926"/>
            <a:ext cx="6681176" cy="830997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Муниципальное бюджетное дошкольное образовательное учреждение </a:t>
            </a:r>
            <a:br>
              <a:rPr lang="ru-RU" sz="1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"Детский сад № 42" комбинированного вида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4333" y="1642532"/>
            <a:ext cx="74421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3333FF"/>
              </a:solidFill>
            </a:endParaRPr>
          </a:p>
          <a:p>
            <a:pPr algn="ctr"/>
            <a:r>
              <a:rPr lang="ru-RU" sz="2800" b="1" dirty="0">
                <a:solidFill>
                  <a:srgbClr val="3333FF"/>
                </a:solidFill>
              </a:rPr>
              <a:t>Заключение:</a:t>
            </a:r>
          </a:p>
          <a:p>
            <a:pPr algn="ctr"/>
            <a:r>
              <a:rPr lang="ru-RU" sz="2800" b="1" i="1" dirty="0">
                <a:solidFill>
                  <a:srgbClr val="3333FF"/>
                </a:solidFill>
              </a:rPr>
              <a:t>28 мая 2021 года проект завершится, </a:t>
            </a:r>
          </a:p>
          <a:p>
            <a:pPr algn="ctr"/>
            <a:r>
              <a:rPr lang="ru-RU" sz="2800" b="1" i="1" dirty="0">
                <a:solidFill>
                  <a:srgbClr val="3333FF"/>
                </a:solidFill>
              </a:rPr>
              <a:t>а улучшения, внедрённые на этапах его реализации  останутся.</a:t>
            </a:r>
          </a:p>
          <a:p>
            <a:pPr algn="ctr"/>
            <a:r>
              <a:rPr lang="ru-RU" sz="2800" b="1" i="1" dirty="0">
                <a:solidFill>
                  <a:srgbClr val="3333FF"/>
                </a:solidFill>
              </a:rPr>
              <a:t>Значит мы все трудились не напрасно!</a:t>
            </a:r>
          </a:p>
          <a:p>
            <a:pPr algn="ctr"/>
            <a:endParaRPr lang="ru-RU" sz="2800" b="1" i="1" dirty="0">
              <a:solidFill>
                <a:srgbClr val="3333FF"/>
              </a:solidFill>
            </a:endParaRPr>
          </a:p>
          <a:p>
            <a:pPr algn="r"/>
            <a:endParaRPr lang="ru-RU" sz="2000" b="1" i="1" dirty="0">
              <a:solidFill>
                <a:srgbClr val="3333FF"/>
              </a:solidFill>
            </a:endParaRPr>
          </a:p>
          <a:p>
            <a:pPr algn="r"/>
            <a:r>
              <a:rPr lang="ru-RU" sz="2000" b="1" i="1" dirty="0">
                <a:solidFill>
                  <a:srgbClr val="3333FF"/>
                </a:solidFill>
              </a:rPr>
              <a:t>С уважением, педагоги МБДОУ № 42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08F6F9-4BAC-46C2-8D2D-4BE0ABE816DF}"/>
              </a:ext>
            </a:extLst>
          </p:cNvPr>
          <p:cNvSpPr/>
          <p:nvPr/>
        </p:nvSpPr>
        <p:spPr>
          <a:xfrm>
            <a:off x="114300" y="114300"/>
            <a:ext cx="1117600" cy="712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F1EE54-D7D0-4171-BDAA-507EBB78B31B}"/>
              </a:ext>
            </a:extLst>
          </p:cNvPr>
          <p:cNvSpPr/>
          <p:nvPr/>
        </p:nvSpPr>
        <p:spPr>
          <a:xfrm>
            <a:off x="8009792" y="0"/>
            <a:ext cx="951646" cy="8270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Object 243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9892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3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Picture 2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184472"/>
            <a:ext cx="6681176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Команда ПСР-проекта</a:t>
            </a:r>
            <a:b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Оптимизация процесса «Утренний приём детей в ДОУ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» </a:t>
            </a:r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128589" y="994714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65" name="AutoShape 249"/>
          <p:cNvCxnSpPr>
            <a:cxnSpLocks noChangeShapeType="1"/>
            <a:stCxn id="66" idx="4"/>
            <a:endCxn id="66" idx="6"/>
          </p:cNvCxnSpPr>
          <p:nvPr/>
        </p:nvCxnSpPr>
        <p:spPr bwMode="auto">
          <a:xfrm>
            <a:off x="256583" y="1209018"/>
            <a:ext cx="857626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49"/>
          <p:cNvCxnSpPr>
            <a:cxnSpLocks noChangeShapeType="1"/>
            <a:stCxn id="71" idx="4"/>
            <a:endCxn id="71" idx="6"/>
          </p:cNvCxnSpPr>
          <p:nvPr/>
        </p:nvCxnSpPr>
        <p:spPr bwMode="auto">
          <a:xfrm>
            <a:off x="264869" y="2831739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AutoShape 250"/>
          <p:cNvSpPr>
            <a:spLocks noChangeArrowheads="1"/>
          </p:cNvSpPr>
          <p:nvPr/>
        </p:nvSpPr>
        <p:spPr bwMode="auto">
          <a:xfrm>
            <a:off x="256583" y="1005887"/>
            <a:ext cx="8576267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square" lIns="0" tIns="0" rIns="0" bIns="18286" anchor="b">
            <a:spAutoFit/>
          </a:bodyPr>
          <a:lstStyle/>
          <a:p>
            <a:pPr indent="117463"/>
            <a:r>
              <a:rPr lang="ru-RU" sz="1200" b="1" dirty="0">
                <a:solidFill>
                  <a:srgbClr val="000000"/>
                </a:solidFill>
              </a:rPr>
              <a:t>Руководство проекта (непосредственно отвечающие за результат проекта, принимающие основные решения)</a:t>
            </a:r>
          </a:p>
        </p:txBody>
      </p:sp>
      <p:sp>
        <p:nvSpPr>
          <p:cNvPr id="71" name="AutoShape 250"/>
          <p:cNvSpPr>
            <a:spLocks noChangeArrowheads="1"/>
          </p:cNvSpPr>
          <p:nvPr/>
        </p:nvSpPr>
        <p:spPr bwMode="auto">
          <a:xfrm>
            <a:off x="264869" y="2628608"/>
            <a:ext cx="8448270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indent="117463"/>
            <a:r>
              <a:rPr lang="ru-RU" sz="1200" b="1" dirty="0">
                <a:solidFill>
                  <a:srgbClr val="000000"/>
                </a:solidFill>
              </a:rPr>
              <a:t>Команда проекта</a:t>
            </a:r>
          </a:p>
        </p:txBody>
      </p:sp>
      <p:sp>
        <p:nvSpPr>
          <p:cNvPr id="215" name="Rectangle 165"/>
          <p:cNvSpPr txBox="1"/>
          <p:nvPr/>
        </p:nvSpPr>
        <p:spPr>
          <a:xfrm>
            <a:off x="1310054" y="1915638"/>
            <a:ext cx="63096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algn="ctr">
              <a:buClr>
                <a:srgbClr val="002960"/>
              </a:buClr>
              <a:buNone/>
            </a:pPr>
            <a:r>
              <a:rPr lang="ru-RU" sz="1400" b="1" dirty="0">
                <a:solidFill>
                  <a:srgbClr val="000000"/>
                </a:solidFill>
              </a:rPr>
              <a:t>                </a:t>
            </a:r>
            <a:r>
              <a:rPr lang="ru-RU" b="1" dirty="0">
                <a:solidFill>
                  <a:srgbClr val="000000"/>
                </a:solidFill>
              </a:rPr>
              <a:t>Руководитель проекта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3" name="Rectangle 53"/>
          <p:cNvSpPr txBox="1"/>
          <p:nvPr/>
        </p:nvSpPr>
        <p:spPr>
          <a:xfrm>
            <a:off x="513168" y="3183304"/>
            <a:ext cx="1711286" cy="7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400" b="1" i="1" dirty="0" err="1">
                <a:solidFill>
                  <a:srgbClr val="002060"/>
                </a:solidFill>
                <a:ea typeface="Calibri" panose="020F0502020204030204" pitchFamily="34" charset="0"/>
              </a:rPr>
              <a:t>Буданцева</a:t>
            </a:r>
            <a:r>
              <a:rPr lang="ru-RU" sz="1400" b="1" i="1" dirty="0">
                <a:solidFill>
                  <a:srgbClr val="002060"/>
                </a:solidFill>
                <a:ea typeface="Calibri" panose="020F0502020204030204" pitchFamily="34" charset="0"/>
              </a:rPr>
              <a:t> Анна Андреевна</a:t>
            </a:r>
          </a:p>
          <a:p>
            <a:pPr algn="ctr">
              <a:buClr>
                <a:srgbClr val="002960"/>
              </a:buClr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старший воспитатель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57" name="Rectangle 53"/>
          <p:cNvSpPr txBox="1"/>
          <p:nvPr/>
        </p:nvSpPr>
        <p:spPr>
          <a:xfrm>
            <a:off x="3002917" y="5235843"/>
            <a:ext cx="1461230" cy="6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400" b="1" i="1" dirty="0">
                <a:solidFill>
                  <a:srgbClr val="002060"/>
                </a:solidFill>
              </a:rPr>
              <a:t>Соболева Кристина Владимировна</a:t>
            </a:r>
          </a:p>
          <a:p>
            <a:pPr algn="ctr">
              <a:buClr>
                <a:srgbClr val="002960"/>
              </a:buClr>
            </a:pPr>
            <a:r>
              <a:rPr lang="ru-RU" sz="1400" dirty="0">
                <a:solidFill>
                  <a:srgbClr val="000000"/>
                </a:solidFill>
              </a:rPr>
              <a:t>воспитатель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2" name="Rectangle 53"/>
          <p:cNvSpPr txBox="1"/>
          <p:nvPr/>
        </p:nvSpPr>
        <p:spPr>
          <a:xfrm>
            <a:off x="264869" y="3538170"/>
            <a:ext cx="2084133" cy="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endParaRPr lang="ru-RU" sz="1050" dirty="0">
              <a:solidFill>
                <a:srgbClr val="000000"/>
              </a:solidFill>
            </a:endParaRPr>
          </a:p>
        </p:txBody>
      </p:sp>
      <p:cxnSp>
        <p:nvCxnSpPr>
          <p:cNvPr id="47" name="AutoShape 249"/>
          <p:cNvCxnSpPr>
            <a:cxnSpLocks noChangeShapeType="1"/>
          </p:cNvCxnSpPr>
          <p:nvPr/>
        </p:nvCxnSpPr>
        <p:spPr bwMode="auto">
          <a:xfrm>
            <a:off x="513168" y="4476411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53"/>
          <p:cNvSpPr txBox="1"/>
          <p:nvPr/>
        </p:nvSpPr>
        <p:spPr>
          <a:xfrm>
            <a:off x="6881412" y="5235843"/>
            <a:ext cx="1831727" cy="5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ru-RU" sz="1400" b="1" i="1" dirty="0">
                <a:solidFill>
                  <a:srgbClr val="002060"/>
                </a:solidFill>
              </a:rPr>
              <a:t>Младшие воспитатели групп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2085" y="2150511"/>
            <a:ext cx="618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Акимова Инна Юрьевна</a:t>
            </a:r>
          </a:p>
          <a:p>
            <a:pPr algn="ctr"/>
            <a:r>
              <a:rPr lang="ru-RU" sz="1400" b="1" dirty="0"/>
              <a:t> </a:t>
            </a:r>
            <a:r>
              <a:rPr lang="ru-RU" sz="1400" dirty="0"/>
              <a:t>заведующая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647909-C823-49F1-BD02-03D301500CD3}"/>
              </a:ext>
            </a:extLst>
          </p:cNvPr>
          <p:cNvSpPr/>
          <p:nvPr/>
        </p:nvSpPr>
        <p:spPr>
          <a:xfrm>
            <a:off x="6479930" y="2946565"/>
            <a:ext cx="1711285" cy="15060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2"/>
                </a:solidFill>
              </a:rPr>
              <a:t>Попович Ирина Николаевна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воспитатель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AF0218-DE98-472C-BF44-09B2E5FD8321}"/>
              </a:ext>
            </a:extLst>
          </p:cNvPr>
          <p:cNvSpPr/>
          <p:nvPr/>
        </p:nvSpPr>
        <p:spPr>
          <a:xfrm>
            <a:off x="128589" y="105508"/>
            <a:ext cx="1103311" cy="6784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841755-971C-4861-AFB3-ECCD815DFD16}"/>
              </a:ext>
            </a:extLst>
          </p:cNvPr>
          <p:cNvSpPr/>
          <p:nvPr/>
        </p:nvSpPr>
        <p:spPr>
          <a:xfrm>
            <a:off x="7913076" y="64395"/>
            <a:ext cx="914400" cy="77231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5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89" y="169482"/>
            <a:ext cx="6859729" cy="58477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Паспорт 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проекта</a:t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Оптимизация процесса «Утренний  приём детей в ДОУ»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089" y="998805"/>
            <a:ext cx="8708577" cy="5316935"/>
            <a:chOff x="251520" y="980728"/>
            <a:chExt cx="8708577" cy="5848627"/>
          </a:xfrm>
        </p:grpSpPr>
        <p:sp>
          <p:nvSpPr>
            <p:cNvPr id="46" name="Прямоугольник 33"/>
            <p:cNvSpPr/>
            <p:nvPr/>
          </p:nvSpPr>
          <p:spPr>
            <a:xfrm>
              <a:off x="251520" y="980728"/>
              <a:ext cx="4149820" cy="274825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7" name="Прямоугольник 34"/>
            <p:cNvSpPr/>
            <p:nvPr/>
          </p:nvSpPr>
          <p:spPr>
            <a:xfrm>
              <a:off x="251520" y="3793956"/>
              <a:ext cx="4149820" cy="303539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Прямоугольник 35"/>
            <p:cNvSpPr/>
            <p:nvPr/>
          </p:nvSpPr>
          <p:spPr>
            <a:xfrm>
              <a:off x="4499256" y="1006570"/>
              <a:ext cx="4439282" cy="272240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 sz="900" kern="0" dirty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9" name="Прямоугольник 36"/>
            <p:cNvSpPr/>
            <p:nvPr/>
          </p:nvSpPr>
          <p:spPr>
            <a:xfrm>
              <a:off x="4499256" y="3793956"/>
              <a:ext cx="4456588" cy="303539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6219" y="3784665"/>
              <a:ext cx="4233878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r>
                <a:rPr lang="en-US" sz="1000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4</a:t>
              </a:r>
              <a:r>
                <a:rPr lang="ru-RU" sz="1000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 Ключевые события проекта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742" y="3805653"/>
              <a:ext cx="4233878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ctr">
                <a:defRPr/>
              </a:pPr>
              <a:r>
                <a:rPr lang="en-US" sz="1000" u="sng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ru-RU" sz="1000" u="sng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 Цели и плановый эффект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80840" y="981541"/>
              <a:ext cx="4211640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u="sng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ru-RU" sz="1000" b="1" u="sng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 Обоснование выбора</a:t>
              </a:r>
            </a:p>
          </p:txBody>
        </p:sp>
        <p:sp>
          <p:nvSpPr>
            <p:cNvPr id="55" name="TextBox 65"/>
            <p:cNvSpPr txBox="1">
              <a:spLocks noChangeArrowheads="1"/>
            </p:cNvSpPr>
            <p:nvPr/>
          </p:nvSpPr>
          <p:spPr bwMode="auto">
            <a:xfrm>
              <a:off x="407893" y="1415035"/>
              <a:ext cx="4275209" cy="27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endParaRPr lang="ru-RU" altLang="ru-RU" sz="1000" kern="0" dirty="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01340" y="4468180"/>
              <a:ext cx="42496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ru-RU" altLang="ru-RU" sz="1200" kern="0" dirty="0">
                <a:solidFill>
                  <a:srgbClr val="414142"/>
                </a:solidFill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>
                <a:solidFill>
                  <a:srgbClr val="414142"/>
                </a:solidFill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>
                <a:solidFill>
                  <a:srgbClr val="41414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497" y="981541"/>
              <a:ext cx="4211640" cy="247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ctr">
                <a:buAutoNum type="arabicPeriod"/>
                <a:defRPr/>
              </a:pPr>
              <a:r>
                <a:rPr lang="ru-RU" sz="1000" b="1" u="sng" kern="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Вовлеченные лица и рамки проекта</a:t>
              </a:r>
            </a:p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Заказчики процесса:</a:t>
              </a: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родители (законные представители) и воспитатели МБДОУ «Детский сад № 42» комбинированного вида, </a:t>
              </a: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Периметр проекта:</a:t>
              </a: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пять основных групп МБДОУ «Детский сад 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№ 42» комбинированного вида</a:t>
              </a:r>
            </a:p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Границы процесса: </a:t>
              </a: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от момента входа ребенка в здание детского сада до захода в групповую комнату </a:t>
              </a:r>
            </a:p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Владелец процесса:</a:t>
              </a: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воспитатели групп, помощники воспитателей МБДОУ «Детский сад № 42» комбинированного вида</a:t>
              </a:r>
            </a:p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Руководитель проекта: </a:t>
              </a:r>
              <a:r>
                <a:rPr lang="ru-RU" sz="1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Акимова Инна Юрьевна</a:t>
              </a:r>
            </a:p>
            <a:p>
              <a:pPr>
                <a:spcAft>
                  <a:spcPts val="0"/>
                </a:spcAft>
              </a:pPr>
              <a:r>
                <a:rPr lang="ru-RU" sz="1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Команда проекта:</a:t>
              </a:r>
              <a:r>
                <a:rPr lang="ru-RU" sz="1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ru-RU" sz="1000" dirty="0">
                  <a:latin typeface="+mn-lt"/>
                  <a:ea typeface="Calibri" panose="020F0502020204030204" pitchFamily="34" charset="0"/>
                </a:rPr>
                <a:t>Акимова Инна Юрьевна– заведующая, АХР, </a:t>
              </a:r>
              <a:r>
                <a:rPr lang="ru-RU" sz="1000" dirty="0" err="1">
                  <a:latin typeface="+mn-lt"/>
                  <a:ea typeface="Calibri" panose="020F0502020204030204" pitchFamily="34" charset="0"/>
                </a:rPr>
                <a:t>Буданцева</a:t>
              </a:r>
              <a:r>
                <a:rPr lang="ru-RU" sz="1000" dirty="0">
                  <a:latin typeface="+mn-lt"/>
                  <a:ea typeface="Calibri" panose="020F0502020204030204" pitchFamily="34" charset="0"/>
                </a:rPr>
                <a:t> Анна Андреевна- старший воспитатель, Попович Ирина Николаевна -воспитатель, Соболева Кристина Владимировна- </a:t>
              </a:r>
              <a:r>
                <a:rPr lang="ru-RU" sz="1000" dirty="0" err="1">
                  <a:latin typeface="+mn-lt"/>
                  <a:ea typeface="Calibri" panose="020F0502020204030204" pitchFamily="34" charset="0"/>
                </a:rPr>
                <a:t>воспитатель,младшие</a:t>
              </a:r>
              <a:r>
                <a:rPr lang="ru-RU" sz="1000" dirty="0">
                  <a:latin typeface="+mn-lt"/>
                  <a:ea typeface="Calibri" panose="020F0502020204030204" pitchFamily="34" charset="0"/>
                </a:rPr>
                <a:t> воспитатели групп</a:t>
              </a:r>
              <a:endParaRPr lang="ru-RU" sz="1000" b="1" u="sng" kern="0" dirty="0">
                <a:solidFill>
                  <a:srgbClr val="3E87BD">
                    <a:lumMod val="75000"/>
                  </a:srgbClr>
                </a:solidFill>
                <a:latin typeface="+mn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532054" y="1304835"/>
            <a:ext cx="42257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Ключевой риск: </a:t>
            </a: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опоздание детей на завтрак или утренние занятия и опоздание родителей на работу</a:t>
            </a:r>
          </a:p>
          <a:p>
            <a:pPr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Проблемы:</a:t>
            </a:r>
            <a:endParaRPr lang="ru-RU" sz="10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Лишние передвижения участников образовательного процесса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Потеря времени при раздевании детей утром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нестабильность родителей при переодевании детей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угроза распространения вирусов, особенно в эпидемический период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Отвлечение педагогов от основных обязанностей данного временного периода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Беспорядок внутри детских шкафов</a:t>
            </a:r>
            <a:endParaRPr lang="ru-RU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59561"/>
              </p:ext>
            </p:extLst>
          </p:nvPr>
        </p:nvGraphicFramePr>
        <p:xfrm>
          <a:off x="255067" y="4064001"/>
          <a:ext cx="3938242" cy="1597890"/>
        </p:xfrm>
        <a:graphic>
          <a:graphicData uri="http://schemas.openxmlformats.org/drawingml/2006/table">
            <a:tbl>
              <a:tblPr firstRow="1" firstCol="1" bandRow="1"/>
              <a:tblGrid>
                <a:gridCol w="1730751">
                  <a:extLst>
                    <a:ext uri="{9D8B030D-6E8A-4147-A177-3AD203B41FA5}">
                      <a16:colId xmlns:a16="http://schemas.microsoft.com/office/drawing/2014/main" val="455060456"/>
                    </a:ext>
                  </a:extLst>
                </a:gridCol>
                <a:gridCol w="1146765">
                  <a:extLst>
                    <a:ext uri="{9D8B030D-6E8A-4147-A177-3AD203B41FA5}">
                      <a16:colId xmlns:a16="http://schemas.microsoft.com/office/drawing/2014/main" val="4175268645"/>
                    </a:ext>
                  </a:extLst>
                </a:gridCol>
                <a:gridCol w="1060726">
                  <a:extLst>
                    <a:ext uri="{9D8B030D-6E8A-4147-A177-3AD203B41FA5}">
                      <a16:colId xmlns:a16="http://schemas.microsoft.com/office/drawing/2014/main" val="14794886"/>
                    </a:ext>
                  </a:extLst>
                </a:gridCol>
              </a:tblGrid>
              <a:tr h="52956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25668"/>
                  </a:ext>
                </a:extLst>
              </a:tr>
              <a:tr h="1068321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при утреннем приеме детей в детский сад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14 мин.*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ребенка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зависимости от сезона)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 минут на одного ребенка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зависимости от сезона)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74" marR="79874" marT="39937" marB="39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1217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32055" y="3844683"/>
            <a:ext cx="4142388" cy="214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Старт проекта – 11.01.2021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Диагностика и целевое состояние – 11.01.2021 – 26.02.2021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текущей карты процесса – 26.01.2021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целевой карты процесса – 26.02.2021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Внедрение улучшений – 01.03.2021 – 23.05.2021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Совещание по защите подходов внедрения – 01.03.2021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Закрепление результатов и закрытие проекта – 26.05.2021 – 29.05.2021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Завершающее совещание – 29.05.2021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299C32-5534-4B09-8600-0E384044FB1F}"/>
              </a:ext>
            </a:extLst>
          </p:cNvPr>
          <p:cNvSpPr/>
          <p:nvPr/>
        </p:nvSpPr>
        <p:spPr>
          <a:xfrm>
            <a:off x="79131" y="96715"/>
            <a:ext cx="1023058" cy="7385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2D8F39-B843-4FD7-B922-64ED443DD4A4}"/>
              </a:ext>
            </a:extLst>
          </p:cNvPr>
          <p:cNvSpPr/>
          <p:nvPr/>
        </p:nvSpPr>
        <p:spPr>
          <a:xfrm>
            <a:off x="8106508" y="0"/>
            <a:ext cx="779158" cy="81332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31900" y="-27009"/>
            <a:ext cx="6681176" cy="877163"/>
          </a:xfrm>
          <a:prstGeom prst="rect">
            <a:avLst/>
          </a:prstGeom>
        </p:spPr>
        <p:txBody>
          <a:bodyPr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kern="0" dirty="0">
                <a:solidFill>
                  <a:srgbClr val="0070C0"/>
                </a:solidFill>
              </a:rPr>
              <a:t>Муниципальное бюджетное дошкольное образовательное учреждение </a:t>
            </a:r>
            <a:br>
              <a:rPr lang="ru-RU" sz="1800" b="0" kern="0" dirty="0">
                <a:solidFill>
                  <a:srgbClr val="0070C0"/>
                </a:solidFill>
              </a:rPr>
            </a:br>
            <a:r>
              <a:rPr lang="ru-RU" sz="1800" kern="0" dirty="0">
                <a:solidFill>
                  <a:srgbClr val="0070C0"/>
                </a:solidFill>
              </a:rPr>
              <a:t>"Детский сад № 42" комбинированного вида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60233B-8BBB-473E-A058-BC2E2D071826}"/>
              </a:ext>
            </a:extLst>
          </p:cNvPr>
          <p:cNvSpPr/>
          <p:nvPr/>
        </p:nvSpPr>
        <p:spPr>
          <a:xfrm>
            <a:off x="2518677" y="1399316"/>
            <a:ext cx="3842238" cy="47126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F2B7CD-833A-479B-9016-4A53F2C5F133}"/>
              </a:ext>
            </a:extLst>
          </p:cNvPr>
          <p:cNvSpPr/>
          <p:nvPr/>
        </p:nvSpPr>
        <p:spPr>
          <a:xfrm>
            <a:off x="4328793" y="2644370"/>
            <a:ext cx="393762" cy="102890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F101E9-BA20-4446-8999-F50F98DF2712}"/>
              </a:ext>
            </a:extLst>
          </p:cNvPr>
          <p:cNvSpPr/>
          <p:nvPr/>
        </p:nvSpPr>
        <p:spPr>
          <a:xfrm>
            <a:off x="4324484" y="3824881"/>
            <a:ext cx="393761" cy="102890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D2A4B-2DC6-4EA6-B071-B93F2E6CC539}"/>
              </a:ext>
            </a:extLst>
          </p:cNvPr>
          <p:cNvSpPr txBox="1"/>
          <p:nvPr/>
        </p:nvSpPr>
        <p:spPr>
          <a:xfrm>
            <a:off x="2248632" y="1054508"/>
            <a:ext cx="4479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СХЕМА РАЗДЕВАЛЬНОЙ КОМНАТЫ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53B8A7-6088-4571-B693-B387C012A7CF}"/>
              </a:ext>
            </a:extLst>
          </p:cNvPr>
          <p:cNvSpPr/>
          <p:nvPr/>
        </p:nvSpPr>
        <p:spPr>
          <a:xfrm>
            <a:off x="2507883" y="1410320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E606D6-65E6-4C9C-81A4-3013DF8857F4}"/>
              </a:ext>
            </a:extLst>
          </p:cNvPr>
          <p:cNvSpPr/>
          <p:nvPr/>
        </p:nvSpPr>
        <p:spPr>
          <a:xfrm>
            <a:off x="2507883" y="165049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8B3227-F314-4577-9746-A8DED7897A69}"/>
              </a:ext>
            </a:extLst>
          </p:cNvPr>
          <p:cNvSpPr/>
          <p:nvPr/>
        </p:nvSpPr>
        <p:spPr>
          <a:xfrm>
            <a:off x="2502449" y="189372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AAD7D3-2844-4F40-8F66-4065AB8C2270}"/>
              </a:ext>
            </a:extLst>
          </p:cNvPr>
          <p:cNvSpPr/>
          <p:nvPr/>
        </p:nvSpPr>
        <p:spPr>
          <a:xfrm>
            <a:off x="2501594" y="2128537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12B0E2-13D8-4112-8B9D-F3BE99F747A4}"/>
              </a:ext>
            </a:extLst>
          </p:cNvPr>
          <p:cNvSpPr/>
          <p:nvPr/>
        </p:nvSpPr>
        <p:spPr>
          <a:xfrm>
            <a:off x="2507028" y="2359427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6B1FB7-B60E-4F78-B6C9-81812158D1C9}"/>
              </a:ext>
            </a:extLst>
          </p:cNvPr>
          <p:cNvSpPr/>
          <p:nvPr/>
        </p:nvSpPr>
        <p:spPr>
          <a:xfrm>
            <a:off x="2507028" y="2603647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74D974-98D4-485B-BB75-EDF0BF7C85A3}"/>
              </a:ext>
            </a:extLst>
          </p:cNvPr>
          <p:cNvSpPr/>
          <p:nvPr/>
        </p:nvSpPr>
        <p:spPr>
          <a:xfrm>
            <a:off x="2506173" y="2812820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41BCF6-A5B2-4972-B3DD-342DD17ACCAF}"/>
              </a:ext>
            </a:extLst>
          </p:cNvPr>
          <p:cNvSpPr/>
          <p:nvPr/>
        </p:nvSpPr>
        <p:spPr>
          <a:xfrm>
            <a:off x="2508259" y="3041278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930EA1-0027-4174-9E3C-FAA68A5F61F3}"/>
              </a:ext>
            </a:extLst>
          </p:cNvPr>
          <p:cNvSpPr/>
          <p:nvPr/>
        </p:nvSpPr>
        <p:spPr>
          <a:xfrm>
            <a:off x="2502762" y="3273718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80C2B5-D60B-40C9-9945-953F0B52835D}"/>
              </a:ext>
            </a:extLst>
          </p:cNvPr>
          <p:cNvSpPr/>
          <p:nvPr/>
        </p:nvSpPr>
        <p:spPr>
          <a:xfrm>
            <a:off x="2508259" y="3513992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7F0BBC-0AEB-4802-85A2-2002ADE2CC06}"/>
              </a:ext>
            </a:extLst>
          </p:cNvPr>
          <p:cNvSpPr/>
          <p:nvPr/>
        </p:nvSpPr>
        <p:spPr>
          <a:xfrm>
            <a:off x="2508259" y="3739514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98FFC1-05DC-4F50-A158-0DA23A1C8302}"/>
              </a:ext>
            </a:extLst>
          </p:cNvPr>
          <p:cNvSpPr/>
          <p:nvPr/>
        </p:nvSpPr>
        <p:spPr>
          <a:xfrm>
            <a:off x="2502762" y="398670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53BD50-5545-4A27-BFDE-6251E2212010}"/>
              </a:ext>
            </a:extLst>
          </p:cNvPr>
          <p:cNvSpPr/>
          <p:nvPr/>
        </p:nvSpPr>
        <p:spPr>
          <a:xfrm>
            <a:off x="2506173" y="4219244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D5ED3CA-1C1F-46DE-8824-52060E060026}"/>
              </a:ext>
            </a:extLst>
          </p:cNvPr>
          <p:cNvSpPr/>
          <p:nvPr/>
        </p:nvSpPr>
        <p:spPr>
          <a:xfrm>
            <a:off x="2508259" y="444844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E411703-1D51-4B43-8944-A68F6C3A50FE}"/>
              </a:ext>
            </a:extLst>
          </p:cNvPr>
          <p:cNvSpPr/>
          <p:nvPr/>
        </p:nvSpPr>
        <p:spPr>
          <a:xfrm>
            <a:off x="2502762" y="4677728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9C8171-EA0E-4880-BB9D-3778AE349FF1}"/>
              </a:ext>
            </a:extLst>
          </p:cNvPr>
          <p:cNvSpPr/>
          <p:nvPr/>
        </p:nvSpPr>
        <p:spPr>
          <a:xfrm rot="16200000">
            <a:off x="4102650" y="1648819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10FC81-2759-47B4-9650-4FD4B91E59D1}"/>
              </a:ext>
            </a:extLst>
          </p:cNvPr>
          <p:cNvSpPr/>
          <p:nvPr/>
        </p:nvSpPr>
        <p:spPr>
          <a:xfrm rot="16200000">
            <a:off x="4340176" y="1644141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D746B5-9B4A-43B7-86C5-C68BAA073F82}"/>
              </a:ext>
            </a:extLst>
          </p:cNvPr>
          <p:cNvSpPr/>
          <p:nvPr/>
        </p:nvSpPr>
        <p:spPr>
          <a:xfrm rot="16200000">
            <a:off x="4136694" y="561383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8891018-B0BE-4A8C-A4BF-C97A53E6C753}"/>
              </a:ext>
            </a:extLst>
          </p:cNvPr>
          <p:cNvSpPr/>
          <p:nvPr/>
        </p:nvSpPr>
        <p:spPr>
          <a:xfrm rot="16200000">
            <a:off x="4368506" y="561383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CFAE65-1074-47A8-8D93-9D8345F7CE89}"/>
              </a:ext>
            </a:extLst>
          </p:cNvPr>
          <p:cNvSpPr/>
          <p:nvPr/>
        </p:nvSpPr>
        <p:spPr>
          <a:xfrm rot="16200000">
            <a:off x="4591955" y="561383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FA8DF91-9850-474F-8A60-A5B8D9D55D74}"/>
              </a:ext>
            </a:extLst>
          </p:cNvPr>
          <p:cNvSpPr/>
          <p:nvPr/>
        </p:nvSpPr>
        <p:spPr>
          <a:xfrm rot="5400000">
            <a:off x="4832131" y="5612170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FEB3258-9BB5-4355-B2BB-65E0CB9AF9F3}"/>
              </a:ext>
            </a:extLst>
          </p:cNvPr>
          <p:cNvSpPr/>
          <p:nvPr/>
        </p:nvSpPr>
        <p:spPr>
          <a:xfrm rot="16200000">
            <a:off x="5073162" y="561383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68C2EC4-6338-4220-8DBD-19D1465C2762}"/>
              </a:ext>
            </a:extLst>
          </p:cNvPr>
          <p:cNvSpPr/>
          <p:nvPr/>
        </p:nvSpPr>
        <p:spPr>
          <a:xfrm>
            <a:off x="5594838" y="3534255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5452AAE-BE5C-4065-938F-197BD1F2CFC6}"/>
              </a:ext>
            </a:extLst>
          </p:cNvPr>
          <p:cNvSpPr/>
          <p:nvPr/>
        </p:nvSpPr>
        <p:spPr>
          <a:xfrm>
            <a:off x="5593983" y="3291229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18EC89-8EDB-411B-9219-B147B09A2F48}"/>
              </a:ext>
            </a:extLst>
          </p:cNvPr>
          <p:cNvSpPr/>
          <p:nvPr/>
        </p:nvSpPr>
        <p:spPr>
          <a:xfrm>
            <a:off x="5594838" y="305299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7B4BF56-91D9-4C29-AABD-6B18804E6F6B}"/>
              </a:ext>
            </a:extLst>
          </p:cNvPr>
          <p:cNvSpPr/>
          <p:nvPr/>
        </p:nvSpPr>
        <p:spPr>
          <a:xfrm>
            <a:off x="5594838" y="2812820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20ABA17-CA49-44E4-A7C4-578C249494AD}"/>
              </a:ext>
            </a:extLst>
          </p:cNvPr>
          <p:cNvSpPr/>
          <p:nvPr/>
        </p:nvSpPr>
        <p:spPr>
          <a:xfrm>
            <a:off x="5593983" y="2572644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C7B7438-6FC4-48CA-9643-1A3181220BF7}"/>
              </a:ext>
            </a:extLst>
          </p:cNvPr>
          <p:cNvSpPr/>
          <p:nvPr/>
        </p:nvSpPr>
        <p:spPr>
          <a:xfrm>
            <a:off x="5593983" y="2336737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DC58168-3FFE-4B59-A7A5-5E58D9DA3220}"/>
              </a:ext>
            </a:extLst>
          </p:cNvPr>
          <p:cNvSpPr/>
          <p:nvPr/>
        </p:nvSpPr>
        <p:spPr>
          <a:xfrm>
            <a:off x="5593983" y="2111647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906EE8-D077-4ED3-B233-65EA87DB25C6}"/>
              </a:ext>
            </a:extLst>
          </p:cNvPr>
          <p:cNvSpPr/>
          <p:nvPr/>
        </p:nvSpPr>
        <p:spPr>
          <a:xfrm>
            <a:off x="5593983" y="1879064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510399F-47BD-4E4F-9F1D-750E39D379D6}"/>
              </a:ext>
            </a:extLst>
          </p:cNvPr>
          <p:cNvSpPr/>
          <p:nvPr/>
        </p:nvSpPr>
        <p:spPr>
          <a:xfrm>
            <a:off x="5593983" y="1650496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96FC250-3390-486F-9B7D-400A7546DEE0}"/>
              </a:ext>
            </a:extLst>
          </p:cNvPr>
          <p:cNvSpPr/>
          <p:nvPr/>
        </p:nvSpPr>
        <p:spPr>
          <a:xfrm>
            <a:off x="5593983" y="1410320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627CF33-ABF4-4FEE-9F66-D6D3B3388651}"/>
              </a:ext>
            </a:extLst>
          </p:cNvPr>
          <p:cNvSpPr/>
          <p:nvPr/>
        </p:nvSpPr>
        <p:spPr>
          <a:xfrm rot="16200000">
            <a:off x="3861149" y="1650398"/>
            <a:ext cx="756138" cy="24017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3" name="Пятиугольник 42">
            <a:extLst>
              <a:ext uri="{FF2B5EF4-FFF2-40B4-BE49-F238E27FC236}">
                <a16:creationId xmlns:a16="http://schemas.microsoft.com/office/drawing/2014/main" id="{122E0BC8-1E98-406C-ADF9-AD00B575F3ED}"/>
              </a:ext>
            </a:extLst>
          </p:cNvPr>
          <p:cNvSpPr/>
          <p:nvPr/>
        </p:nvSpPr>
        <p:spPr>
          <a:xfrm>
            <a:off x="4529569" y="2172315"/>
            <a:ext cx="377351" cy="32044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4" name="Пятиугольник 43">
            <a:extLst>
              <a:ext uri="{FF2B5EF4-FFF2-40B4-BE49-F238E27FC236}">
                <a16:creationId xmlns:a16="http://schemas.microsoft.com/office/drawing/2014/main" id="{B4B9F9AF-045E-4685-8D73-E93C1129BBE7}"/>
              </a:ext>
            </a:extLst>
          </p:cNvPr>
          <p:cNvSpPr/>
          <p:nvPr/>
        </p:nvSpPr>
        <p:spPr>
          <a:xfrm>
            <a:off x="3319764" y="2850596"/>
            <a:ext cx="377351" cy="32044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5" name="Пятиугольник 44">
            <a:extLst>
              <a:ext uri="{FF2B5EF4-FFF2-40B4-BE49-F238E27FC236}">
                <a16:creationId xmlns:a16="http://schemas.microsoft.com/office/drawing/2014/main" id="{1BF3D9E1-E60C-4BB5-AC5E-32CCF60F20E4}"/>
              </a:ext>
            </a:extLst>
          </p:cNvPr>
          <p:cNvSpPr/>
          <p:nvPr/>
        </p:nvSpPr>
        <p:spPr>
          <a:xfrm>
            <a:off x="4782816" y="5001184"/>
            <a:ext cx="377351" cy="32044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6" name="Пятиугольник 45">
            <a:extLst>
              <a:ext uri="{FF2B5EF4-FFF2-40B4-BE49-F238E27FC236}">
                <a16:creationId xmlns:a16="http://schemas.microsoft.com/office/drawing/2014/main" id="{89247CA9-DFD6-4DA9-BA10-D5E86387289D}"/>
              </a:ext>
            </a:extLst>
          </p:cNvPr>
          <p:cNvSpPr/>
          <p:nvPr/>
        </p:nvSpPr>
        <p:spPr>
          <a:xfrm>
            <a:off x="5160167" y="1928180"/>
            <a:ext cx="377351" cy="32044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4D3B77A0-B2B5-41B6-9A23-48FA5E030F6F}"/>
              </a:ext>
            </a:extLst>
          </p:cNvPr>
          <p:cNvSpPr/>
          <p:nvPr/>
        </p:nvSpPr>
        <p:spPr>
          <a:xfrm>
            <a:off x="2548007" y="2808017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Саша М.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F522770E-A067-4EEF-80BC-D7085A77C901}"/>
              </a:ext>
            </a:extLst>
          </p:cNvPr>
          <p:cNvSpPr/>
          <p:nvPr/>
        </p:nvSpPr>
        <p:spPr>
          <a:xfrm>
            <a:off x="2551407" y="3044071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Артем Д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D32DC07-D8BA-4D24-8E25-FCF102125FC4}"/>
              </a:ext>
            </a:extLst>
          </p:cNvPr>
          <p:cNvSpPr/>
          <p:nvPr/>
        </p:nvSpPr>
        <p:spPr>
          <a:xfrm rot="5400000">
            <a:off x="4637819" y="5617707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Полина Х.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CBE911CD-F328-4101-8454-04DA2E45A7B7}"/>
              </a:ext>
            </a:extLst>
          </p:cNvPr>
          <p:cNvSpPr/>
          <p:nvPr/>
        </p:nvSpPr>
        <p:spPr>
          <a:xfrm>
            <a:off x="5639194" y="2818356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Ксения З.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849412E-4426-4A21-83D4-1A7966184E00}"/>
              </a:ext>
            </a:extLst>
          </p:cNvPr>
          <p:cNvSpPr/>
          <p:nvPr/>
        </p:nvSpPr>
        <p:spPr>
          <a:xfrm>
            <a:off x="5639194" y="2134138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Василина С.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D1307B0-816E-4D58-9913-B6DA79CE3FFD}"/>
              </a:ext>
            </a:extLst>
          </p:cNvPr>
          <p:cNvSpPr/>
          <p:nvPr/>
        </p:nvSpPr>
        <p:spPr>
          <a:xfrm>
            <a:off x="5639194" y="1891562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Карина М.</a:t>
            </a:r>
          </a:p>
        </p:txBody>
      </p:sp>
      <p:sp>
        <p:nvSpPr>
          <p:cNvPr id="53" name="Пятиугольник 52">
            <a:extLst>
              <a:ext uri="{FF2B5EF4-FFF2-40B4-BE49-F238E27FC236}">
                <a16:creationId xmlns:a16="http://schemas.microsoft.com/office/drawing/2014/main" id="{AD7B8C12-3A7D-4FD7-A233-6B804D2EC7CC}"/>
              </a:ext>
            </a:extLst>
          </p:cNvPr>
          <p:cNvSpPr/>
          <p:nvPr/>
        </p:nvSpPr>
        <p:spPr>
          <a:xfrm>
            <a:off x="5196406" y="2728805"/>
            <a:ext cx="377351" cy="320445"/>
          </a:xfrm>
          <a:prstGeom prst="pentag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FCF68AD7-B83D-459F-BD53-B7867FEE4820}"/>
              </a:ext>
            </a:extLst>
          </p:cNvPr>
          <p:cNvSpPr/>
          <p:nvPr/>
        </p:nvSpPr>
        <p:spPr>
          <a:xfrm>
            <a:off x="1681740" y="2674927"/>
            <a:ext cx="784832" cy="756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Ср. время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10 мин.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EC2A1D3-CC37-475D-847D-C681BCA7738A}"/>
              </a:ext>
            </a:extLst>
          </p:cNvPr>
          <p:cNvSpPr/>
          <p:nvPr/>
        </p:nvSpPr>
        <p:spPr>
          <a:xfrm>
            <a:off x="6386481" y="1733578"/>
            <a:ext cx="784832" cy="756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Ср. время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11 мин.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29DA98D-CDED-4B79-AA5F-46BBCB215316}"/>
              </a:ext>
            </a:extLst>
          </p:cNvPr>
          <p:cNvSpPr/>
          <p:nvPr/>
        </p:nvSpPr>
        <p:spPr>
          <a:xfrm>
            <a:off x="6396063" y="2554838"/>
            <a:ext cx="784832" cy="756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Ср. время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9 мин.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7DF66E60-EAED-461C-9459-5425F9F90636}"/>
              </a:ext>
            </a:extLst>
          </p:cNvPr>
          <p:cNvSpPr/>
          <p:nvPr/>
        </p:nvSpPr>
        <p:spPr>
          <a:xfrm>
            <a:off x="3575799" y="5330525"/>
            <a:ext cx="784832" cy="756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Ср. время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7 мин.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700D425C-B811-429C-934F-6AD3B5AA0347}"/>
              </a:ext>
            </a:extLst>
          </p:cNvPr>
          <p:cNvSpPr/>
          <p:nvPr/>
        </p:nvSpPr>
        <p:spPr>
          <a:xfrm>
            <a:off x="3294286" y="1410320"/>
            <a:ext cx="784832" cy="7561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Ср. время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8 мин.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23832B70-AD0A-4C3C-95D1-EC273960495C}"/>
              </a:ext>
            </a:extLst>
          </p:cNvPr>
          <p:cNvSpPr/>
          <p:nvPr/>
        </p:nvSpPr>
        <p:spPr>
          <a:xfrm rot="5400000">
            <a:off x="4379922" y="1648505"/>
            <a:ext cx="676642" cy="22910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chemeClr val="tx1"/>
                </a:solidFill>
              </a:rPr>
              <a:t>Слава Л.</a:t>
            </a:r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E77BE373-C372-43D4-9930-84CF8A51B0EB}"/>
              </a:ext>
            </a:extLst>
          </p:cNvPr>
          <p:cNvCxnSpPr>
            <a:cxnSpLocks/>
          </p:cNvCxnSpPr>
          <p:nvPr/>
        </p:nvCxnSpPr>
        <p:spPr>
          <a:xfrm>
            <a:off x="2518677" y="5488340"/>
            <a:ext cx="7897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4FA884E1-4F77-495E-B7DD-A6FB58200C78}"/>
              </a:ext>
            </a:extLst>
          </p:cNvPr>
          <p:cNvCxnSpPr>
            <a:cxnSpLocks/>
          </p:cNvCxnSpPr>
          <p:nvPr/>
        </p:nvCxnSpPr>
        <p:spPr>
          <a:xfrm>
            <a:off x="5571319" y="4459420"/>
            <a:ext cx="7756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2B5CAC3-B5EF-43CA-B4F2-B6579880E0AE}"/>
              </a:ext>
            </a:extLst>
          </p:cNvPr>
          <p:cNvSpPr txBox="1"/>
          <p:nvPr/>
        </p:nvSpPr>
        <p:spPr>
          <a:xfrm>
            <a:off x="5680695" y="4045693"/>
            <a:ext cx="5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 в группу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E6278AC-9D82-4704-8B7F-F07DC1BF7326}"/>
              </a:ext>
            </a:extLst>
          </p:cNvPr>
          <p:cNvSpPr txBox="1"/>
          <p:nvPr/>
        </p:nvSpPr>
        <p:spPr>
          <a:xfrm>
            <a:off x="2534863" y="5015626"/>
            <a:ext cx="94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Вход в раздевалку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575E4F-3893-4102-8DD0-DDD25628EF24}"/>
              </a:ext>
            </a:extLst>
          </p:cNvPr>
          <p:cNvSpPr txBox="1"/>
          <p:nvPr/>
        </p:nvSpPr>
        <p:spPr>
          <a:xfrm>
            <a:off x="6816176" y="3979690"/>
            <a:ext cx="197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УСЛОВНЫЕ ОБОЗНАЧЕНИЯ:</a:t>
            </a:r>
          </a:p>
          <a:p>
            <a:pPr algn="ctr"/>
            <a:endParaRPr lang="ru-RU" sz="1200" b="1" dirty="0"/>
          </a:p>
          <a:p>
            <a:pPr marL="171450" indent="-171450">
              <a:buFontTx/>
              <a:buChar char="-"/>
            </a:pPr>
            <a:r>
              <a:rPr lang="ru-RU" sz="1000" b="1" dirty="0"/>
              <a:t>ШКАФЧИКИ МАЯЧКИ</a:t>
            </a:r>
          </a:p>
          <a:p>
            <a:pPr marL="171450" indent="-171450">
              <a:buFontTx/>
              <a:buChar char="-"/>
            </a:pPr>
            <a:endParaRPr lang="ru-RU" sz="1000" b="1" dirty="0"/>
          </a:p>
          <a:p>
            <a:pPr marL="171450" indent="-171450">
              <a:buFontTx/>
              <a:buChar char="-"/>
            </a:pPr>
            <a:r>
              <a:rPr lang="ru-RU" sz="1000" b="1" dirty="0"/>
              <a:t>КАБИНКИ ДЛЯ РАЗДЕВАНИЯ</a:t>
            </a:r>
          </a:p>
          <a:p>
            <a:pPr marL="171450" indent="-171450">
              <a:buFontTx/>
              <a:buChar char="-"/>
            </a:pPr>
            <a:endParaRPr lang="ru-RU" sz="1000" b="1" dirty="0"/>
          </a:p>
          <a:p>
            <a:pPr marL="171450" indent="-171450">
              <a:buFontTx/>
              <a:buChar char="-"/>
            </a:pPr>
            <a:r>
              <a:rPr lang="ru-RU" sz="1000" b="1" dirty="0"/>
              <a:t>СКАМЕЙКИ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6375CE8D-542A-4F5F-90B5-DA6371A600D9}"/>
              </a:ext>
            </a:extLst>
          </p:cNvPr>
          <p:cNvSpPr/>
          <p:nvPr/>
        </p:nvSpPr>
        <p:spPr>
          <a:xfrm>
            <a:off x="6537359" y="5215681"/>
            <a:ext cx="237052" cy="51469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BBB68042-7A66-46AA-9139-00F16FC8C25F}"/>
              </a:ext>
            </a:extLst>
          </p:cNvPr>
          <p:cNvSpPr/>
          <p:nvPr/>
        </p:nvSpPr>
        <p:spPr>
          <a:xfrm>
            <a:off x="6434214" y="4915394"/>
            <a:ext cx="443341" cy="17158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86763512-BAC6-42AF-B24E-A0F557543857}"/>
              </a:ext>
            </a:extLst>
          </p:cNvPr>
          <p:cNvSpPr/>
          <p:nvPr/>
        </p:nvSpPr>
        <p:spPr>
          <a:xfrm>
            <a:off x="6386481" y="4568534"/>
            <a:ext cx="491074" cy="18627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C07AEEE-7D88-4848-9A2F-3B8353E64D06}"/>
              </a:ext>
            </a:extLst>
          </p:cNvPr>
          <p:cNvSpPr/>
          <p:nvPr/>
        </p:nvSpPr>
        <p:spPr>
          <a:xfrm>
            <a:off x="105509" y="105508"/>
            <a:ext cx="1274884" cy="7446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A3C74D3-35DA-4EBC-A512-5D158899576B}"/>
              </a:ext>
            </a:extLst>
          </p:cNvPr>
          <p:cNvSpPr/>
          <p:nvPr/>
        </p:nvSpPr>
        <p:spPr>
          <a:xfrm>
            <a:off x="7992208" y="0"/>
            <a:ext cx="863721" cy="8501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384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4770" y="2477655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0036" y="90109"/>
            <a:ext cx="64922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График результатов мониторинга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утреннего прихода детей в детский сад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154" y="1171581"/>
            <a:ext cx="7720517" cy="4894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673A21-EDD7-4955-AAD3-7B07F2E59911}"/>
              </a:ext>
            </a:extLst>
          </p:cNvPr>
          <p:cNvSpPr/>
          <p:nvPr/>
        </p:nvSpPr>
        <p:spPr>
          <a:xfrm>
            <a:off x="87923" y="90109"/>
            <a:ext cx="1116623" cy="7275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9F5DD4-4EF3-446C-8A5A-F39461CFA371}"/>
              </a:ext>
            </a:extLst>
          </p:cNvPr>
          <p:cNvSpPr/>
          <p:nvPr/>
        </p:nvSpPr>
        <p:spPr>
          <a:xfrm>
            <a:off x="8009792" y="0"/>
            <a:ext cx="863723" cy="8176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2F2AEC-8119-42D9-A7CA-9564EC11EEEE}"/>
              </a:ext>
            </a:extLst>
          </p:cNvPr>
          <p:cNvSpPr/>
          <p:nvPr/>
        </p:nvSpPr>
        <p:spPr>
          <a:xfrm>
            <a:off x="1987062" y="4255477"/>
            <a:ext cx="914400" cy="1494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11.01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A2579B-70D1-4230-BEE4-8643E6FBECCD}"/>
              </a:ext>
            </a:extLst>
          </p:cNvPr>
          <p:cNvSpPr/>
          <p:nvPr/>
        </p:nvSpPr>
        <p:spPr>
          <a:xfrm>
            <a:off x="3376246" y="4255477"/>
            <a:ext cx="817685" cy="21980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12.01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5675B3-02A8-4908-BE14-F9C1017854A4}"/>
              </a:ext>
            </a:extLst>
          </p:cNvPr>
          <p:cNvSpPr/>
          <p:nvPr/>
        </p:nvSpPr>
        <p:spPr>
          <a:xfrm>
            <a:off x="4767509" y="4305353"/>
            <a:ext cx="721482" cy="1494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13.01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31A295-6635-4591-A549-D5111AAA898D}"/>
              </a:ext>
            </a:extLst>
          </p:cNvPr>
          <p:cNvSpPr/>
          <p:nvPr/>
        </p:nvSpPr>
        <p:spPr>
          <a:xfrm>
            <a:off x="6101862" y="4255477"/>
            <a:ext cx="721482" cy="1993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14.01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4BA929-5D9F-4172-B1A2-AF98F96C16E9}"/>
              </a:ext>
            </a:extLst>
          </p:cNvPr>
          <p:cNvSpPr/>
          <p:nvPr/>
        </p:nvSpPr>
        <p:spPr>
          <a:xfrm>
            <a:off x="7262446" y="4255477"/>
            <a:ext cx="721482" cy="1993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15.01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14AB73-9898-470C-86A4-DE71495F9A24}"/>
              </a:ext>
            </a:extLst>
          </p:cNvPr>
          <p:cNvSpPr/>
          <p:nvPr/>
        </p:nvSpPr>
        <p:spPr>
          <a:xfrm>
            <a:off x="967154" y="4844562"/>
            <a:ext cx="817684" cy="1494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Слава Л.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8729AB-AC99-4E13-9801-13AB78F05EF2}"/>
              </a:ext>
            </a:extLst>
          </p:cNvPr>
          <p:cNvSpPr/>
          <p:nvPr/>
        </p:nvSpPr>
        <p:spPr>
          <a:xfrm>
            <a:off x="977510" y="5073162"/>
            <a:ext cx="807328" cy="3253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Саша М.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Артем Д.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FE537C-0804-484A-9746-BB9AC8030A54}"/>
              </a:ext>
            </a:extLst>
          </p:cNvPr>
          <p:cNvSpPr/>
          <p:nvPr/>
        </p:nvSpPr>
        <p:spPr>
          <a:xfrm>
            <a:off x="1046285" y="5477608"/>
            <a:ext cx="807328" cy="1670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Ксения З.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9C03EF-EED3-44AB-B406-2B6D361AE32D}"/>
              </a:ext>
            </a:extLst>
          </p:cNvPr>
          <p:cNvSpPr/>
          <p:nvPr/>
        </p:nvSpPr>
        <p:spPr>
          <a:xfrm>
            <a:off x="967155" y="5752373"/>
            <a:ext cx="817684" cy="21320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Полина Х.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06EB3AF-ED87-4FC0-A946-E62B1F999810}"/>
              </a:ext>
            </a:extLst>
          </p:cNvPr>
          <p:cNvSpPr/>
          <p:nvPr/>
        </p:nvSpPr>
        <p:spPr>
          <a:xfrm>
            <a:off x="2760785" y="4774225"/>
            <a:ext cx="817685" cy="21980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Карина М.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658088-2C2F-4BBA-8E15-35DAD01ABAE2}"/>
              </a:ext>
            </a:extLst>
          </p:cNvPr>
          <p:cNvSpPr/>
          <p:nvPr/>
        </p:nvSpPr>
        <p:spPr>
          <a:xfrm>
            <a:off x="2771143" y="5073162"/>
            <a:ext cx="807328" cy="3253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Василиса С.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FAC5116-5AD2-4F22-800E-C4DA7C668CF8}"/>
              </a:ext>
            </a:extLst>
          </p:cNvPr>
          <p:cNvSpPr/>
          <p:nvPr/>
        </p:nvSpPr>
        <p:spPr>
          <a:xfrm>
            <a:off x="2760785" y="5429172"/>
            <a:ext cx="1301261" cy="3667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BD1FBA6-58E4-4C88-81FE-D5C3E640D506}"/>
              </a:ext>
            </a:extLst>
          </p:cNvPr>
          <p:cNvCxnSpPr>
            <a:cxnSpLocks/>
          </p:cNvCxnSpPr>
          <p:nvPr/>
        </p:nvCxnSpPr>
        <p:spPr>
          <a:xfrm>
            <a:off x="2760785" y="4774225"/>
            <a:ext cx="0" cy="654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5C93789-506E-4873-A64F-FB06765D2543}"/>
              </a:ext>
            </a:extLst>
          </p:cNvPr>
          <p:cNvCxnSpPr/>
          <p:nvPr/>
        </p:nvCxnSpPr>
        <p:spPr>
          <a:xfrm>
            <a:off x="2771143" y="5429172"/>
            <a:ext cx="1290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0E6EC24-AD3A-4BA5-B41B-2128F45E287C}"/>
              </a:ext>
            </a:extLst>
          </p:cNvPr>
          <p:cNvCxnSpPr>
            <a:cxnSpLocks/>
          </p:cNvCxnSpPr>
          <p:nvPr/>
        </p:nvCxnSpPr>
        <p:spPr>
          <a:xfrm>
            <a:off x="967154" y="5213838"/>
            <a:ext cx="136280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37AD71D-DFC5-481B-AF3F-59110D87C4D1}"/>
              </a:ext>
            </a:extLst>
          </p:cNvPr>
          <p:cNvSpPr/>
          <p:nvPr/>
        </p:nvSpPr>
        <p:spPr>
          <a:xfrm>
            <a:off x="1888005" y="5215199"/>
            <a:ext cx="452313" cy="215303"/>
          </a:xfrm>
          <a:prstGeom prst="rect">
            <a:avLst/>
          </a:prstGeom>
          <a:solidFill>
            <a:srgbClr val="1C342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706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764" y="192243"/>
            <a:ext cx="6086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Опрос заказчиков (родителей, законных представителей) процесса «Утренний приём детей в ДОУ»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9388" t="-1" r="1468" b="42466"/>
          <a:stretch/>
        </p:blipFill>
        <p:spPr>
          <a:xfrm>
            <a:off x="1413164" y="3924025"/>
            <a:ext cx="6105236" cy="23751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33029"/>
              </p:ext>
            </p:extLst>
          </p:nvPr>
        </p:nvGraphicFramePr>
        <p:xfrm>
          <a:off x="757382" y="1934496"/>
          <a:ext cx="6918038" cy="1571310"/>
        </p:xfrm>
        <a:graphic>
          <a:graphicData uri="http://schemas.openxmlformats.org/drawingml/2006/table">
            <a:tbl>
              <a:tblPr firstRow="1" firstCol="1" bandRow="1"/>
              <a:tblGrid>
                <a:gridCol w="507635">
                  <a:extLst>
                    <a:ext uri="{9D8B030D-6E8A-4147-A177-3AD203B41FA5}">
                      <a16:colId xmlns:a16="http://schemas.microsoft.com/office/drawing/2014/main" val="1390785523"/>
                    </a:ext>
                  </a:extLst>
                </a:gridCol>
                <a:gridCol w="6410403">
                  <a:extLst>
                    <a:ext uri="{9D8B030D-6E8A-4147-A177-3AD203B41FA5}">
                      <a16:colId xmlns:a16="http://schemas.microsoft.com/office/drawing/2014/main" val="3420876508"/>
                    </a:ext>
                  </a:extLst>
                </a:gridCol>
              </a:tblGrid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Malgun Gothic" panose="020B0503020000020004" pitchFamily="34" charset="-127"/>
                          <a:cs typeface="Syastro_IV50" panose="00000400000000000000" pitchFamily="2" charset="0"/>
                        </a:rPr>
                        <a:t>4 % - родителей (законных представителей) предложили самостоятельно раздеваться ребенку под присмотром воспитателя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50241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Malgun Gothic" panose="020B0503020000020004" pitchFamily="34" charset="-127"/>
                          <a:cs typeface="Syastro_IV50" panose="00000400000000000000" pitchFamily="2" charset="0"/>
                        </a:rPr>
                        <a:t>13% - родителей (законных представителей) предложили поставить дополнительные лавочки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14283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Malgun Gothic" panose="020B0503020000020004" pitchFamily="34" charset="-127"/>
                          <a:cs typeface="Syastro_IV50" panose="00000400000000000000" pitchFamily="2" charset="0"/>
                        </a:rPr>
                        <a:t>17 % - родителей (законных представителей) предложили ничего не менять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550088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Malgun Gothic" panose="020B0503020000020004" pitchFamily="34" charset="-127"/>
                          <a:cs typeface="Syastro_IV50" panose="00000400000000000000" pitchFamily="2" charset="0"/>
                        </a:rPr>
                        <a:t>29 % - родителей (законных представителей) дополнить раздевалку  индивидуальными  ковриками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25999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</a:rPr>
                        <a:t> 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Malgun Gothic" panose="020B0503020000020004" pitchFamily="34" charset="-127"/>
                          <a:cs typeface="Syastro_IV50" panose="00000400000000000000" pitchFamily="2" charset="0"/>
                        </a:rPr>
                        <a:t>37 % - родителей (законных представителей) предложили расширить границы раздевалки</a:t>
                      </a:r>
                    </a:p>
                  </a:txBody>
                  <a:tcPr marL="39573" marR="39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836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5019" y="1149239"/>
            <a:ext cx="7656946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n-lt"/>
                <a:ea typeface="Malgun Gothic" panose="020B0503020000020004" pitchFamily="34" charset="-127"/>
              </a:rPr>
              <a:t>- Ваши предложения по улучшению процесса утреннего приёма детей в ДОУ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n-lt"/>
                <a:ea typeface="Malgun Gothic" panose="020B0503020000020004" pitchFamily="34" charset="-127"/>
              </a:rPr>
              <a:t>Опрошено 68 человек, из них: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34E698-B9AF-427A-9E47-7FC07E04A900}"/>
              </a:ext>
            </a:extLst>
          </p:cNvPr>
          <p:cNvSpPr/>
          <p:nvPr/>
        </p:nvSpPr>
        <p:spPr>
          <a:xfrm>
            <a:off x="158262" y="123092"/>
            <a:ext cx="1099038" cy="65392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62D45B-1E1B-4926-A1EF-45F0311DC87F}"/>
              </a:ext>
            </a:extLst>
          </p:cNvPr>
          <p:cNvSpPr/>
          <p:nvPr/>
        </p:nvSpPr>
        <p:spPr>
          <a:xfrm>
            <a:off x="8009792" y="0"/>
            <a:ext cx="870439" cy="8528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62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8728" y="221671"/>
            <a:ext cx="541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Циклограмма утреннего прихода детей в ДОУ № 42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(5 групп, 11 января 2021 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52" y="1163289"/>
            <a:ext cx="7880134" cy="50128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89A83D-DF60-4D45-B837-B2A673DB7D15}"/>
              </a:ext>
            </a:extLst>
          </p:cNvPr>
          <p:cNvSpPr/>
          <p:nvPr/>
        </p:nvSpPr>
        <p:spPr>
          <a:xfrm>
            <a:off x="729763" y="1362808"/>
            <a:ext cx="1380392" cy="685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Подготовительная группа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B253FE-9829-41C8-95F5-849BA27E5724}"/>
              </a:ext>
            </a:extLst>
          </p:cNvPr>
          <p:cNvSpPr/>
          <p:nvPr/>
        </p:nvSpPr>
        <p:spPr>
          <a:xfrm>
            <a:off x="729763" y="2110154"/>
            <a:ext cx="1380392" cy="4948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Старшая группа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F7FF07-43DD-4F1F-B8AC-D492A741C817}"/>
              </a:ext>
            </a:extLst>
          </p:cNvPr>
          <p:cNvSpPr/>
          <p:nvPr/>
        </p:nvSpPr>
        <p:spPr>
          <a:xfrm>
            <a:off x="826477" y="2725615"/>
            <a:ext cx="1283678" cy="4044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Коррекционная группа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A6B671-63A4-47E8-BFA1-C5586D5399CA}"/>
              </a:ext>
            </a:extLst>
          </p:cNvPr>
          <p:cNvSpPr/>
          <p:nvPr/>
        </p:nvSpPr>
        <p:spPr>
          <a:xfrm>
            <a:off x="826477" y="3253154"/>
            <a:ext cx="1283678" cy="4044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Средняя группа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9BD6F7-E198-460E-A8C0-545EEAA5C8E7}"/>
              </a:ext>
            </a:extLst>
          </p:cNvPr>
          <p:cNvSpPr/>
          <p:nvPr/>
        </p:nvSpPr>
        <p:spPr>
          <a:xfrm>
            <a:off x="905608" y="3815862"/>
            <a:ext cx="1204547" cy="4044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2 младшая группа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1AAD2E-9C22-461B-A6BF-E3287505F136}"/>
              </a:ext>
            </a:extLst>
          </p:cNvPr>
          <p:cNvSpPr/>
          <p:nvPr/>
        </p:nvSpPr>
        <p:spPr>
          <a:xfrm>
            <a:off x="140677" y="79131"/>
            <a:ext cx="1072661" cy="7273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178933-56C6-4EB2-94A9-C16CCC364CD6}"/>
              </a:ext>
            </a:extLst>
          </p:cNvPr>
          <p:cNvSpPr/>
          <p:nvPr/>
        </p:nvSpPr>
        <p:spPr>
          <a:xfrm>
            <a:off x="7833946" y="1"/>
            <a:ext cx="1072661" cy="8064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209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85"/>
          <p:cNvSpPr/>
          <p:nvPr/>
        </p:nvSpPr>
        <p:spPr>
          <a:xfrm>
            <a:off x="1503290" y="203200"/>
            <a:ext cx="610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Карта текущего состояния (как есть)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8281" y="3807370"/>
            <a:ext cx="4248068" cy="15414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проблем: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Лишние перемещения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Психологическая нестабильность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Распространение вирусов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Отвлечение педагогов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Опоздание родителей на работу, воспитанников на занятия или завтрак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Вынужденное ожидание при процессе переодевания детей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8881" y="6783651"/>
            <a:ext cx="2087418" cy="56341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" name="Rectangle 41"/>
          <p:cNvSpPr txBox="1">
            <a:spLocks/>
          </p:cNvSpPr>
          <p:nvPr/>
        </p:nvSpPr>
        <p:spPr>
          <a:xfrm>
            <a:off x="93003" y="1711338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082" tIns="34082" rIns="34082" bIns="34082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>
                <a:cs typeface="+mn-cs"/>
              </a:rPr>
              <a:t>Вход процесса</a:t>
            </a:r>
          </a:p>
        </p:txBody>
      </p:sp>
      <p:sp>
        <p:nvSpPr>
          <p:cNvPr id="9" name="Rectangle 41"/>
          <p:cNvSpPr txBox="1">
            <a:spLocks/>
          </p:cNvSpPr>
          <p:nvPr/>
        </p:nvSpPr>
        <p:spPr>
          <a:xfrm>
            <a:off x="2417935" y="4009034"/>
            <a:ext cx="373358" cy="1194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vert270" lIns="34082" tIns="34082" rIns="34082" bIns="34082" anchor="ctr" anchorCtr="1"/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900" b="1" i="1" dirty="0">
                <a:cs typeface="+mn-cs"/>
              </a:rPr>
              <a:t>Выход процесса</a:t>
            </a:r>
          </a:p>
        </p:txBody>
      </p:sp>
      <p:sp>
        <p:nvSpPr>
          <p:cNvPr id="10" name="Rectangle 216"/>
          <p:cNvSpPr/>
          <p:nvPr/>
        </p:nvSpPr>
        <p:spPr>
          <a:xfrm>
            <a:off x="680840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216"/>
          <p:cNvSpPr/>
          <p:nvPr/>
        </p:nvSpPr>
        <p:spPr>
          <a:xfrm>
            <a:off x="2416392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216"/>
          <p:cNvSpPr/>
          <p:nvPr/>
        </p:nvSpPr>
        <p:spPr>
          <a:xfrm>
            <a:off x="4169093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16"/>
          <p:cNvSpPr/>
          <p:nvPr/>
        </p:nvSpPr>
        <p:spPr>
          <a:xfrm>
            <a:off x="5929745" y="1382847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216"/>
          <p:cNvSpPr/>
          <p:nvPr/>
        </p:nvSpPr>
        <p:spPr>
          <a:xfrm>
            <a:off x="7603763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216"/>
          <p:cNvSpPr/>
          <p:nvPr/>
        </p:nvSpPr>
        <p:spPr>
          <a:xfrm>
            <a:off x="680840" y="3477412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234"/>
          <p:cNvSpPr/>
          <p:nvPr/>
        </p:nvSpPr>
        <p:spPr>
          <a:xfrm>
            <a:off x="680840" y="2149203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Вход в помещение для приёма детей в ДОУ (раздевальная комната)</a:t>
            </a:r>
          </a:p>
        </p:txBody>
      </p:sp>
      <p:sp>
        <p:nvSpPr>
          <p:cNvPr id="20" name="Rectangle 234"/>
          <p:cNvSpPr/>
          <p:nvPr/>
        </p:nvSpPr>
        <p:spPr>
          <a:xfrm>
            <a:off x="4169093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Переодевание детей</a:t>
            </a:r>
          </a:p>
        </p:txBody>
      </p:sp>
      <p:sp>
        <p:nvSpPr>
          <p:cNvPr id="21" name="Rectangle 234"/>
          <p:cNvSpPr/>
          <p:nvPr/>
        </p:nvSpPr>
        <p:spPr>
          <a:xfrm>
            <a:off x="2416392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Родители начинают переодевать детей</a:t>
            </a:r>
          </a:p>
        </p:txBody>
      </p:sp>
      <p:sp>
        <p:nvSpPr>
          <p:cNvPr id="22" name="Rectangle 234"/>
          <p:cNvSpPr/>
          <p:nvPr/>
        </p:nvSpPr>
        <p:spPr>
          <a:xfrm>
            <a:off x="5929745" y="2149203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Складывание одежды в шкафчик, отвлечение на разговоры</a:t>
            </a:r>
          </a:p>
        </p:txBody>
      </p:sp>
      <p:sp>
        <p:nvSpPr>
          <p:cNvPr id="23" name="Rectangle 234"/>
          <p:cNvSpPr/>
          <p:nvPr/>
        </p:nvSpPr>
        <p:spPr>
          <a:xfrm>
            <a:off x="7603763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Общение с другими родителями</a:t>
            </a:r>
          </a:p>
        </p:txBody>
      </p:sp>
      <p:sp>
        <p:nvSpPr>
          <p:cNvPr id="24" name="Rectangle 234"/>
          <p:cNvSpPr/>
          <p:nvPr/>
        </p:nvSpPr>
        <p:spPr>
          <a:xfrm>
            <a:off x="680840" y="4270644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Обращение к воспитателю, уход из детского сада</a:t>
            </a:r>
          </a:p>
        </p:txBody>
      </p:sp>
      <p:sp>
        <p:nvSpPr>
          <p:cNvPr id="28" name="Rectangle 41"/>
          <p:cNvSpPr txBox="1">
            <a:spLocks/>
          </p:cNvSpPr>
          <p:nvPr/>
        </p:nvSpPr>
        <p:spPr>
          <a:xfrm>
            <a:off x="680840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sp>
        <p:nvSpPr>
          <p:cNvPr id="29" name="Rectangle 41"/>
          <p:cNvSpPr txBox="1">
            <a:spLocks/>
          </p:cNvSpPr>
          <p:nvPr/>
        </p:nvSpPr>
        <p:spPr>
          <a:xfrm>
            <a:off x="680840" y="3477412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 и воспитатель</a:t>
            </a:r>
          </a:p>
        </p:txBody>
      </p:sp>
      <p:sp>
        <p:nvSpPr>
          <p:cNvPr id="30" name="Rectangle 41"/>
          <p:cNvSpPr txBox="1">
            <a:spLocks/>
          </p:cNvSpPr>
          <p:nvPr/>
        </p:nvSpPr>
        <p:spPr>
          <a:xfrm>
            <a:off x="7603763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Родители и родители</a:t>
            </a:r>
          </a:p>
        </p:txBody>
      </p:sp>
      <p:sp>
        <p:nvSpPr>
          <p:cNvPr id="31" name="Rectangle 41"/>
          <p:cNvSpPr txBox="1">
            <a:spLocks/>
          </p:cNvSpPr>
          <p:nvPr/>
        </p:nvSpPr>
        <p:spPr>
          <a:xfrm>
            <a:off x="5929745" y="1364203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Дети и родители</a:t>
            </a:r>
          </a:p>
        </p:txBody>
      </p:sp>
      <p:sp>
        <p:nvSpPr>
          <p:cNvPr id="32" name="Rectangle 41"/>
          <p:cNvSpPr txBox="1">
            <a:spLocks/>
          </p:cNvSpPr>
          <p:nvPr/>
        </p:nvSpPr>
        <p:spPr>
          <a:xfrm>
            <a:off x="4169093" y="137960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000" b="1" i="1" dirty="0"/>
              <a:t>Дети и родители</a:t>
            </a:r>
          </a:p>
        </p:txBody>
      </p:sp>
      <p:sp>
        <p:nvSpPr>
          <p:cNvPr id="38" name="Right Arrow 225"/>
          <p:cNvSpPr>
            <a:spLocks/>
          </p:cNvSpPr>
          <p:nvPr/>
        </p:nvSpPr>
        <p:spPr>
          <a:xfrm>
            <a:off x="7248335" y="2222895"/>
            <a:ext cx="37160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ight Arrow 225"/>
          <p:cNvSpPr>
            <a:spLocks/>
          </p:cNvSpPr>
          <p:nvPr/>
        </p:nvSpPr>
        <p:spPr>
          <a:xfrm>
            <a:off x="2016776" y="2222895"/>
            <a:ext cx="399616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ight Arrow 225"/>
          <p:cNvSpPr>
            <a:spLocks/>
          </p:cNvSpPr>
          <p:nvPr/>
        </p:nvSpPr>
        <p:spPr>
          <a:xfrm>
            <a:off x="5486962" y="2222895"/>
            <a:ext cx="442783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ight Arrow 225"/>
          <p:cNvSpPr>
            <a:spLocks/>
          </p:cNvSpPr>
          <p:nvPr/>
        </p:nvSpPr>
        <p:spPr>
          <a:xfrm>
            <a:off x="3734982" y="2222895"/>
            <a:ext cx="434111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10-конечная звезда 41"/>
          <p:cNvSpPr/>
          <p:nvPr>
            <p:custDataLst>
              <p:tags r:id="rId1"/>
            </p:custDataLst>
          </p:nvPr>
        </p:nvSpPr>
        <p:spPr>
          <a:xfrm>
            <a:off x="1999430" y="1364203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5198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 мин.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0866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 мин.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527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6 мин.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7306" y="1887593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84066" y="1884352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 мин.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5198" y="4009034"/>
            <a:ext cx="64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мин.</a:t>
            </a:r>
          </a:p>
        </p:txBody>
      </p:sp>
      <p:sp>
        <p:nvSpPr>
          <p:cNvPr id="49" name="Right Arrow 225"/>
          <p:cNvSpPr>
            <a:spLocks/>
          </p:cNvSpPr>
          <p:nvPr/>
        </p:nvSpPr>
        <p:spPr>
          <a:xfrm>
            <a:off x="189493" y="4578094"/>
            <a:ext cx="49134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ight Arrow 225"/>
          <p:cNvSpPr>
            <a:spLocks/>
          </p:cNvSpPr>
          <p:nvPr/>
        </p:nvSpPr>
        <p:spPr>
          <a:xfrm>
            <a:off x="1999430" y="4578094"/>
            <a:ext cx="416962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10-конечная звезда 50"/>
          <p:cNvSpPr/>
          <p:nvPr>
            <p:custDataLst>
              <p:tags r:id="rId2"/>
            </p:custDataLst>
          </p:nvPr>
        </p:nvSpPr>
        <p:spPr>
          <a:xfrm>
            <a:off x="2016776" y="305328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10-конечная звезда 51"/>
          <p:cNvSpPr/>
          <p:nvPr>
            <p:custDataLst>
              <p:tags r:id="rId3"/>
            </p:custDataLst>
          </p:nvPr>
        </p:nvSpPr>
        <p:spPr>
          <a:xfrm>
            <a:off x="279682" y="3477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10-конечная звезда 52"/>
          <p:cNvSpPr/>
          <p:nvPr>
            <p:custDataLst>
              <p:tags r:id="rId4"/>
            </p:custDataLst>
          </p:nvPr>
        </p:nvSpPr>
        <p:spPr>
          <a:xfrm>
            <a:off x="7218779" y="1364203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10-конечная звезда 53"/>
          <p:cNvSpPr/>
          <p:nvPr>
            <p:custDataLst>
              <p:tags r:id="rId5"/>
            </p:custDataLst>
          </p:nvPr>
        </p:nvSpPr>
        <p:spPr>
          <a:xfrm>
            <a:off x="5086524" y="3056530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10-конечная звезда 54"/>
          <p:cNvSpPr/>
          <p:nvPr>
            <p:custDataLst>
              <p:tags r:id="rId6"/>
            </p:custDataLst>
          </p:nvPr>
        </p:nvSpPr>
        <p:spPr>
          <a:xfrm>
            <a:off x="279682" y="5177971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10-конечная звезда 55"/>
          <p:cNvSpPr/>
          <p:nvPr>
            <p:custDataLst>
              <p:tags r:id="rId7"/>
            </p:custDataLst>
          </p:nvPr>
        </p:nvSpPr>
        <p:spPr>
          <a:xfrm>
            <a:off x="2016776" y="3477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" name="10-конечная звезда 56"/>
          <p:cNvSpPr/>
          <p:nvPr>
            <p:custDataLst>
              <p:tags r:id="rId8"/>
            </p:custDataLst>
          </p:nvPr>
        </p:nvSpPr>
        <p:spPr>
          <a:xfrm>
            <a:off x="1999430" y="5177971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8" name="Rectangle 41"/>
          <p:cNvSpPr txBox="1">
            <a:spLocks/>
          </p:cNvSpPr>
          <p:nvPr/>
        </p:nvSpPr>
        <p:spPr>
          <a:xfrm>
            <a:off x="189493" y="5809082"/>
            <a:ext cx="523414" cy="2616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endParaRPr lang="ru-RU" sz="10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80840" y="5809082"/>
            <a:ext cx="202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участники процесса</a:t>
            </a:r>
          </a:p>
        </p:txBody>
      </p:sp>
      <p:sp>
        <p:nvSpPr>
          <p:cNvPr id="61" name="Rectangle 234"/>
          <p:cNvSpPr/>
          <p:nvPr/>
        </p:nvSpPr>
        <p:spPr>
          <a:xfrm>
            <a:off x="2197757" y="5841886"/>
            <a:ext cx="591993" cy="24520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Aft>
                <a:spcPts val="0"/>
              </a:spcAft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42296" y="5825484"/>
            <a:ext cx="187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 действие процесса</a:t>
            </a:r>
          </a:p>
        </p:txBody>
      </p:sp>
      <p:sp>
        <p:nvSpPr>
          <p:cNvPr id="63" name="Rectangle 216"/>
          <p:cNvSpPr/>
          <p:nvPr/>
        </p:nvSpPr>
        <p:spPr>
          <a:xfrm>
            <a:off x="4256868" y="5825484"/>
            <a:ext cx="593317" cy="25817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66277" y="5809082"/>
            <a:ext cx="235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время протекания процесса</a:t>
            </a:r>
          </a:p>
        </p:txBody>
      </p:sp>
      <p:sp>
        <p:nvSpPr>
          <p:cNvPr id="65" name="10-конечная звезда 64"/>
          <p:cNvSpPr/>
          <p:nvPr>
            <p:custDataLst>
              <p:tags r:id="rId9"/>
            </p:custDataLst>
          </p:nvPr>
        </p:nvSpPr>
        <p:spPr>
          <a:xfrm>
            <a:off x="6847176" y="580908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48335" y="5809082"/>
            <a:ext cx="1187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проблема</a:t>
            </a:r>
          </a:p>
        </p:txBody>
      </p:sp>
      <p:sp>
        <p:nvSpPr>
          <p:cNvPr id="67" name="Rectangle 41"/>
          <p:cNvSpPr txBox="1">
            <a:spLocks/>
          </p:cNvSpPr>
          <p:nvPr/>
        </p:nvSpPr>
        <p:spPr>
          <a:xfrm>
            <a:off x="2417935" y="1382847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900" b="1" i="1" dirty="0"/>
              <a:t>Дети и родители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B3BE0-DFC9-4E38-BCAF-4CC40E4835CF}"/>
              </a:ext>
            </a:extLst>
          </p:cNvPr>
          <p:cNvSpPr/>
          <p:nvPr/>
        </p:nvSpPr>
        <p:spPr>
          <a:xfrm>
            <a:off x="93003" y="87923"/>
            <a:ext cx="1199466" cy="67590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91D7F4-D56A-4799-AB78-9BBD985E587C}"/>
              </a:ext>
            </a:extLst>
          </p:cNvPr>
          <p:cNvSpPr/>
          <p:nvPr/>
        </p:nvSpPr>
        <p:spPr>
          <a:xfrm>
            <a:off x="7984066" y="0"/>
            <a:ext cx="884369" cy="8655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679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185"/>
          <p:cNvSpPr/>
          <p:nvPr/>
        </p:nvSpPr>
        <p:spPr>
          <a:xfrm>
            <a:off x="1503290" y="203200"/>
            <a:ext cx="6100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Системное внедрение – полный цикл процесса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(алгоритм путей достижения целевых показателей)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8521" y="1280160"/>
            <a:ext cx="2175164" cy="972589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дети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516285" y="1280160"/>
            <a:ext cx="2186174" cy="972589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воспитатели, помощники воспитателей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752415" y="1280160"/>
            <a:ext cx="2145617" cy="972589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Участники процесса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родители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Выгнутая влево стрелка 71"/>
          <p:cNvSpPr/>
          <p:nvPr/>
        </p:nvSpPr>
        <p:spPr>
          <a:xfrm>
            <a:off x="2423685" y="1571105"/>
            <a:ext cx="1092600" cy="498764"/>
          </a:xfrm>
          <a:prstGeom prst="curvedRightArrow">
            <a:avLst/>
          </a:prstGeom>
          <a:solidFill>
            <a:srgbClr val="0070C0"/>
          </a:solidFill>
          <a:ln w="9525">
            <a:solidFill>
              <a:schemeClr val="accent6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3" name="Выгнутая влево стрелка 72"/>
          <p:cNvSpPr/>
          <p:nvPr/>
        </p:nvSpPr>
        <p:spPr>
          <a:xfrm>
            <a:off x="5702459" y="1571105"/>
            <a:ext cx="1049956" cy="49876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477BA"/>
          </a:solidFill>
          <a:ln w="9525">
            <a:solidFill>
              <a:schemeClr val="accent6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4909" y="5694218"/>
            <a:ext cx="334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вероятность «приживаемости» внедрения – 100 %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45056" y="5694218"/>
            <a:ext cx="440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технология внедрения предполагает отработанную последовательность шагов</a:t>
            </a:r>
          </a:p>
        </p:txBody>
      </p:sp>
      <p:sp>
        <p:nvSpPr>
          <p:cNvPr id="81" name="Выгнутая вниз стрелка 80"/>
          <p:cNvSpPr/>
          <p:nvPr/>
        </p:nvSpPr>
        <p:spPr>
          <a:xfrm>
            <a:off x="5253643" y="4988427"/>
            <a:ext cx="2227811" cy="470527"/>
          </a:xfrm>
          <a:prstGeom prst="curvedUpArrow">
            <a:avLst/>
          </a:prstGeom>
          <a:solidFill>
            <a:srgbClr val="3477B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88" name="Выгнутая вверх стрелка 87"/>
          <p:cNvSpPr/>
          <p:nvPr/>
        </p:nvSpPr>
        <p:spPr>
          <a:xfrm rot="10800000">
            <a:off x="1687484" y="5021122"/>
            <a:ext cx="2031148" cy="470527"/>
          </a:xfrm>
          <a:prstGeom prst="curvedDownArrow">
            <a:avLst/>
          </a:prstGeom>
          <a:solidFill>
            <a:srgbClr val="3477BA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909" y="2394065"/>
            <a:ext cx="193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637309" y="2546465"/>
            <a:ext cx="193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382411" y="2563342"/>
            <a:ext cx="193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358308" y="2546465"/>
            <a:ext cx="193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358308" y="2563342"/>
            <a:ext cx="193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484909" y="2394065"/>
            <a:ext cx="1659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/>
              <a:t> постепенное</a:t>
            </a:r>
            <a:r>
              <a:rPr lang="ru-RU" dirty="0"/>
              <a:t> </a:t>
            </a:r>
            <a:r>
              <a:rPr lang="ru-RU" sz="1200" dirty="0"/>
              <a:t>освоение навыков самообслуживания (в рамках проекта);</a:t>
            </a:r>
          </a:p>
          <a:p>
            <a:r>
              <a:rPr lang="ru-RU" sz="1200" dirty="0"/>
              <a:t>- полное освоение модели при выпуске из ДОУ (переход в школу)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966066" y="2394065"/>
            <a:ext cx="1931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/>
              <a:t> ознакомление с правилами утреннего приёма на родительских собраниях;</a:t>
            </a:r>
          </a:p>
          <a:p>
            <a:pPr>
              <a:buFontTx/>
              <a:buChar char="-"/>
            </a:pPr>
            <a:r>
              <a:rPr lang="ru-RU" sz="1200" dirty="0"/>
              <a:t> четкое следование графику прихода по утрам;</a:t>
            </a:r>
          </a:p>
          <a:p>
            <a:pPr>
              <a:buFontTx/>
              <a:buChar char="-"/>
            </a:pPr>
            <a:r>
              <a:rPr lang="ru-RU" sz="1200" dirty="0"/>
              <a:t> взаимодействие с ДОУ по использованию модели по привитию у дошкольников навыков самообслуживания     (ДОУ – ДОМ)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18632" y="2394065"/>
            <a:ext cx="1875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- обучение сотрудников правилам утреннего приёма (в рамках проекта);</a:t>
            </a:r>
          </a:p>
          <a:p>
            <a:pPr>
              <a:buFontTx/>
              <a:buChar char="-"/>
            </a:pPr>
            <a:r>
              <a:rPr lang="ru-RU" sz="1200" dirty="0"/>
              <a:t> разработка плана действий при переходе детей в другую группу (построение индивидуальной траектории приёма);</a:t>
            </a:r>
          </a:p>
          <a:p>
            <a:pPr>
              <a:buFontTx/>
              <a:buChar char="-"/>
            </a:pPr>
            <a:r>
              <a:rPr lang="ru-RU" sz="1200" dirty="0"/>
              <a:t>  взаимодействие с родителями;</a:t>
            </a:r>
          </a:p>
          <a:p>
            <a:pPr>
              <a:buFontTx/>
              <a:buChar char="-"/>
            </a:pPr>
            <a:r>
              <a:rPr lang="ru-RU" sz="1200" dirty="0"/>
              <a:t> мониторинг целевых показателей (было – стало)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6635D2-4C60-4516-954D-055B940F7E64}"/>
              </a:ext>
            </a:extLst>
          </p:cNvPr>
          <p:cNvSpPr/>
          <p:nvPr/>
        </p:nvSpPr>
        <p:spPr>
          <a:xfrm>
            <a:off x="61546" y="79131"/>
            <a:ext cx="1151792" cy="739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1754A8-C6BA-4946-9A3D-BE8219201210}"/>
              </a:ext>
            </a:extLst>
          </p:cNvPr>
          <p:cNvSpPr/>
          <p:nvPr/>
        </p:nvSpPr>
        <p:spPr>
          <a:xfrm>
            <a:off x="7965831" y="79131"/>
            <a:ext cx="932201" cy="739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679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eBECKKu0CiH4pHW66y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38764</TotalTime>
  <Words>1742</Words>
  <Application>Microsoft Office PowerPoint</Application>
  <PresentationFormat>Произвольный</PresentationFormat>
  <Paragraphs>420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think-cell Slide</vt:lpstr>
      <vt:lpstr>Муниципальное бюджетное дошкольное образовательное учреждение  "Детский сад № 42" комбинированного вида </vt:lpstr>
      <vt:lpstr>Команда ПСР-проекта Оптимизация процесса «Утренний приём детей в ДОУ» </vt:lpstr>
      <vt:lpstr>Паспорт проекта Оптимизация процесса «Утренний  приём детей в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проекту  Оптимизация процесса «Утренний приём детей в ДОУ»</vt:lpstr>
      <vt:lpstr>Планируемые  результаты по проекту (было и будет) </vt:lpstr>
      <vt:lpstr>Муниципальное бюджетное дошкольное образовательное учреждение  "Детский сад № 42" комбинированного вида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Инна Акимова</cp:lastModifiedBy>
  <cp:revision>2195</cp:revision>
  <cp:lastPrinted>2020-02-11T14:25:43Z</cp:lastPrinted>
  <dcterms:created xsi:type="dcterms:W3CDTF">2014-11-19T15:14:37Z</dcterms:created>
  <dcterms:modified xsi:type="dcterms:W3CDTF">2021-01-13T04:13:25Z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