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58" r:id="rId7"/>
    <p:sldId id="264" r:id="rId8"/>
    <p:sldId id="263" r:id="rId9"/>
    <p:sldId id="265" r:id="rId10"/>
    <p:sldId id="266" r:id="rId11"/>
    <p:sldId id="268" r:id="rId12"/>
  </p:sldIdLst>
  <p:sldSz cx="9144000" cy="5715000" type="screen16x1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96" y="7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41789-31A8-4AA0-9E24-E3CE9BE0E899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514350"/>
            <a:ext cx="41148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E37A6-7AFD-41D1-87AB-F955D2231B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059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E37A6-7AFD-41D1-87AB-F955D2231BA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009628"/>
            <a:ext cx="5288632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 descr="C:\Users\Dom\Desktop\mathematics-1233895_640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58" y="193205"/>
            <a:ext cx="2952328" cy="936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shkolnye-prezentacii.ru/wp-content/uploads/2016/08/shablon-mathemetic-14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67" b="46667"/>
          <a:stretch/>
        </p:blipFill>
        <p:spPr bwMode="auto">
          <a:xfrm>
            <a:off x="3275856" y="193204"/>
            <a:ext cx="5688632" cy="9361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https://img2.freepng.ru/20180213/qfe/kisspng-ruler-icon-school-supplies-5a82adcbf12d21.4745622415185136119879.jpg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06" y="3865612"/>
            <a:ext cx="3044449" cy="17016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174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6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430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6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03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633364"/>
            <a:ext cx="4320480" cy="38884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633364"/>
            <a:ext cx="4254624" cy="38884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1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91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31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0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32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10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8865"/>
            <a:ext cx="8640960" cy="828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561356"/>
            <a:ext cx="8784976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5E6E2-E1F3-4FC7-BF8B-15BA6F6AF10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8AC79-9A1F-4B0D-8C1D-CF90E6C4276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оловина рамки 7"/>
          <p:cNvSpPr/>
          <p:nvPr userDrawn="1"/>
        </p:nvSpPr>
        <p:spPr>
          <a:xfrm>
            <a:off x="0" y="0"/>
            <a:ext cx="9144000" cy="1273324"/>
          </a:xfrm>
          <a:prstGeom prst="halfFrame">
            <a:avLst>
              <a:gd name="adj1" fmla="val 11828"/>
              <a:gd name="adj2" fmla="val 129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оловина рамки 8"/>
          <p:cNvSpPr/>
          <p:nvPr userDrawn="1"/>
        </p:nvSpPr>
        <p:spPr>
          <a:xfrm flipH="1" flipV="1">
            <a:off x="35496" y="0"/>
            <a:ext cx="9108504" cy="1273324"/>
          </a:xfrm>
          <a:prstGeom prst="halfFrame">
            <a:avLst>
              <a:gd name="adj1" fmla="val 11828"/>
              <a:gd name="adj2" fmla="val 1290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 userDrawn="1"/>
        </p:nvSpPr>
        <p:spPr>
          <a:xfrm>
            <a:off x="0" y="1417340"/>
            <a:ext cx="9144000" cy="4297660"/>
          </a:xfrm>
          <a:prstGeom prst="frame">
            <a:avLst>
              <a:gd name="adj1" fmla="val 33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7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81436"/>
            <a:ext cx="7772400" cy="1225021"/>
          </a:xfrm>
        </p:spPr>
        <p:txBody>
          <a:bodyPr>
            <a:normAutofit/>
          </a:bodyPr>
          <a:lstStyle/>
          <a:p>
            <a:r>
              <a:rPr lang="ru-RU" dirty="0" smtClean="0"/>
              <a:t>Решение уравнений</a:t>
            </a:r>
            <a:br>
              <a:rPr lang="ru-RU" dirty="0" smtClean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59498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2534" y="181555"/>
            <a:ext cx="5159546" cy="8284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2534" y="1538453"/>
            <a:ext cx="4799506" cy="398334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l"/>
            <a:r>
              <a:rPr lang="ru-RU" sz="3200" dirty="0" smtClean="0"/>
              <a:t>В субботу в музее побывало 26 учеников из школы №53, а в воскресенье на 17 человек больше. Сколько всего учеников из школы №53 побывало в музее в выходные дни? </a:t>
            </a:r>
            <a:endParaRPr lang="ru-RU" sz="3200" dirty="0"/>
          </a:p>
        </p:txBody>
      </p:sp>
      <p:pic>
        <p:nvPicPr>
          <p:cNvPr id="1026" name="Picture 2" descr="http://i.timeout.ru/pix/442555.jpeg?140776078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1" r="10168"/>
          <a:stretch/>
        </p:blipFill>
        <p:spPr bwMode="auto">
          <a:xfrm>
            <a:off x="4808911" y="1633363"/>
            <a:ext cx="4129126" cy="3708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324065" y="265212"/>
            <a:ext cx="4644920" cy="8284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№10 с.6 (</a:t>
            </a:r>
            <a:r>
              <a:rPr lang="ru-RU" dirty="0" err="1" smtClean="0"/>
              <a:t>сборн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83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2534" y="181555"/>
            <a:ext cx="8640960" cy="8284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5" y="1580707"/>
            <a:ext cx="8640960" cy="8284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Сборник  №2, №471.</a:t>
            </a:r>
            <a:endParaRPr lang="ru-RU" dirty="0"/>
          </a:p>
        </p:txBody>
      </p:sp>
      <p:pic>
        <p:nvPicPr>
          <p:cNvPr id="3074" name="Picture 2" descr="http://permvk.ru/wp-content/uploads/2019/05/shkola-2-1024x879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86"/>
          <a:stretch/>
        </p:blipFill>
        <p:spPr bwMode="auto">
          <a:xfrm>
            <a:off x="2722033" y="2569468"/>
            <a:ext cx="3987965" cy="293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1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Математический диктант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61356"/>
            <a:ext cx="8856984" cy="648072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сколько 67 больше 89?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137420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Из 7 десятков вычесть 4 десятка.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88965" y="2777658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23 увеличить на 32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79512" y="3418431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Какое число уменьшили на 27 и получили 23?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47999" y="4729708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Из суммы 19 и 5 вычли 10?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57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Математический диктант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34516" y="1553704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сколько нужно увеличить 43, чтобы получилось 70?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147999" y="2785492"/>
            <a:ext cx="8856984" cy="648072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Какое число вычли из 64, если получили 57?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53740" y="4081636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 21 прибавили разность 14 и 6?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134516" y="4741664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Сумма 43 и 17?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4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  <p:bldP spid="10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61356"/>
            <a:ext cx="8856984" cy="648072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сколько 67 больше 89?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137420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Из 7 десятков вычесть 4 десятка.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88965" y="2777658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23 увеличить на 32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79512" y="3418431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Какое число уменьшили на 27 и получили 23?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47999" y="4729708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Из суммы 19 и 5 вычли 10?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05651" y="1559609"/>
            <a:ext cx="15841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На 22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     30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     55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     </a:t>
            </a:r>
          </a:p>
          <a:p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    50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     14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54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34516" y="1553704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сколько нужно увеличить 43, чтобы получилось 70?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147999" y="2785492"/>
            <a:ext cx="8856984" cy="648072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Какое число вычли из 64, если получили 57?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53740" y="4081636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 21 прибавили разность 14 и 6?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134516" y="4741664"/>
            <a:ext cx="885698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Сумма 43 и 17?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39396" y="1612096"/>
            <a:ext cx="15841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н</a:t>
            </a:r>
            <a:r>
              <a:rPr lang="ru-RU" sz="4000" b="1" dirty="0" smtClean="0">
                <a:solidFill>
                  <a:srgbClr val="C00000"/>
                </a:solidFill>
              </a:rPr>
              <a:t>а 27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     </a:t>
            </a:r>
          </a:p>
          <a:p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    7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     </a:t>
            </a:r>
          </a:p>
          <a:p>
            <a:r>
              <a:rPr lang="ru-RU" sz="4000" b="1" dirty="0">
                <a:solidFill>
                  <a:srgbClr val="C00000"/>
                </a:solidFill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     29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       60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8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561356"/>
            <a:ext cx="8640960" cy="828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Найдите значение выражением, записывая решение столбиком</a:t>
            </a:r>
            <a:endParaRPr lang="ru-RU" sz="28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798440"/>
            <a:ext cx="2520280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45+15</a:t>
            </a:r>
          </a:p>
          <a:p>
            <a:pPr algn="l"/>
            <a:r>
              <a:rPr lang="ru-RU" dirty="0" smtClean="0"/>
              <a:t>60-34</a:t>
            </a:r>
          </a:p>
          <a:p>
            <a:pPr algn="l"/>
            <a:r>
              <a:rPr lang="ru-RU" dirty="0" smtClean="0"/>
              <a:t>17+26</a:t>
            </a:r>
          </a:p>
          <a:p>
            <a:pPr algn="l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75856" y="2911872"/>
            <a:ext cx="2520280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34-19</a:t>
            </a:r>
          </a:p>
          <a:p>
            <a:pPr algn="l"/>
            <a:r>
              <a:rPr lang="ru-RU" dirty="0" smtClean="0"/>
              <a:t>63+38</a:t>
            </a:r>
          </a:p>
          <a:p>
            <a:pPr algn="l"/>
            <a:r>
              <a:rPr lang="ru-RU" dirty="0" smtClean="0"/>
              <a:t>96-27</a:t>
            </a:r>
          </a:p>
          <a:p>
            <a:pPr algn="l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99236" y="2641476"/>
            <a:ext cx="2520280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25+49</a:t>
            </a:r>
          </a:p>
          <a:p>
            <a:pPr algn="l"/>
            <a:r>
              <a:rPr lang="ru-RU" dirty="0" smtClean="0"/>
              <a:t>80-54</a:t>
            </a:r>
          </a:p>
          <a:p>
            <a:pPr algn="l"/>
            <a:r>
              <a:rPr lang="ru-RU" dirty="0" smtClean="0"/>
              <a:t>84-26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123728" y="2646040"/>
            <a:ext cx="648072" cy="2513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>
                <a:solidFill>
                  <a:srgbClr val="C00000"/>
                </a:solidFill>
              </a:rPr>
              <a:t>Е</a:t>
            </a: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И</a:t>
            </a:r>
          </a:p>
          <a:p>
            <a:pPr algn="l"/>
            <a:r>
              <a:rPr lang="ru-RU" b="1" dirty="0">
                <a:solidFill>
                  <a:srgbClr val="C00000"/>
                </a:solidFill>
              </a:rPr>
              <a:t>А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860032" y="2646040"/>
            <a:ext cx="648072" cy="2513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>
                <a:solidFill>
                  <a:srgbClr val="C00000"/>
                </a:solidFill>
              </a:rPr>
              <a:t>Р</a:t>
            </a: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Ш</a:t>
            </a:r>
          </a:p>
          <a:p>
            <a:pPr algn="l"/>
            <a:r>
              <a:rPr lang="ru-RU" b="1" dirty="0">
                <a:solidFill>
                  <a:srgbClr val="C00000"/>
                </a:solidFill>
              </a:rPr>
              <a:t>Н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740352" y="2752700"/>
            <a:ext cx="648072" cy="2513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>
                <a:solidFill>
                  <a:srgbClr val="C00000"/>
                </a:solidFill>
              </a:rPr>
              <a:t>В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l"/>
            <a:r>
              <a:rPr lang="ru-RU" b="1" dirty="0">
                <a:solidFill>
                  <a:srgbClr val="C00000"/>
                </a:solidFill>
              </a:rPr>
              <a:t>У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l"/>
            <a:r>
              <a:rPr lang="ru-RU" b="1" dirty="0" smtClean="0">
                <a:solidFill>
                  <a:srgbClr val="C00000"/>
                </a:solidFill>
              </a:rPr>
              <a:t>Й</a:t>
            </a:r>
          </a:p>
        </p:txBody>
      </p:sp>
    </p:spTree>
    <p:extLst>
      <p:ext uri="{BB962C8B-B14F-4D97-AF65-F5344CB8AC3E}">
        <p14:creationId xmlns:p14="http://schemas.microsoft.com/office/powerpoint/2010/main" val="140300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417340"/>
            <a:ext cx="8640960" cy="828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Проверь себя, </a:t>
            </a:r>
            <a:r>
              <a:rPr lang="ru-RU" sz="2800" dirty="0"/>
              <a:t>в</a:t>
            </a:r>
            <a:r>
              <a:rPr lang="ru-RU" sz="2800" dirty="0" smtClean="0"/>
              <a:t>ставив буквы в таблицу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523613"/>
              </p:ext>
            </p:extLst>
          </p:nvPr>
        </p:nvGraphicFramePr>
        <p:xfrm>
          <a:off x="251514" y="2137420"/>
          <a:ext cx="8496950" cy="1742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3850"/>
                <a:gridCol w="1213850"/>
                <a:gridCol w="1213850"/>
                <a:gridCol w="1213850"/>
                <a:gridCol w="1213850"/>
                <a:gridCol w="1213850"/>
                <a:gridCol w="1213850"/>
              </a:tblGrid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4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</a:rPr>
                        <a:t>60</a:t>
                      </a:r>
                      <a:endParaRPr lang="ru-RU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</a:rPr>
                        <a:t>91</a:t>
                      </a:r>
                      <a:endParaRPr lang="ru-RU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</a:rPr>
                        <a:t>60</a:t>
                      </a:r>
                      <a:endParaRPr lang="ru-RU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</a:rPr>
                        <a:t>69</a:t>
                      </a:r>
                      <a:endParaRPr lang="ru-RU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</a:rPr>
                        <a:t>36</a:t>
                      </a:r>
                      <a:endParaRPr lang="ru-RU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</a:rPr>
                        <a:t>60</a:t>
                      </a:r>
                      <a:endParaRPr lang="ru-RU" sz="4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endParaRPr lang="ru-RU" sz="5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34789"/>
              </p:ext>
            </p:extLst>
          </p:nvPr>
        </p:nvGraphicFramePr>
        <p:xfrm>
          <a:off x="179510" y="3937620"/>
          <a:ext cx="8568954" cy="1471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106"/>
                <a:gridCol w="952106"/>
                <a:gridCol w="952106"/>
                <a:gridCol w="952106"/>
                <a:gridCol w="952106"/>
                <a:gridCol w="952106"/>
                <a:gridCol w="952106"/>
                <a:gridCol w="952106"/>
                <a:gridCol w="952106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26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43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74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69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60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69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36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58</a:t>
                      </a:r>
                      <a:endParaRPr lang="ru-RU" sz="3600" dirty="0"/>
                    </a:p>
                  </a:txBody>
                  <a:tcPr/>
                </a:tc>
              </a:tr>
              <a:tr h="677229"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9552" y="2929508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9672" y="2929508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3808" y="2929506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Ш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91000" y="2929505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64088" y="2904353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88224" y="2925389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2360" y="2904352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7244" y="4513684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49264" y="4513683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76860" y="4513684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03848" y="4513684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93468" y="4513682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42892" y="4513681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Е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12160" y="4513680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48264" y="4517900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И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865492" y="4517900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Й</a:t>
            </a:r>
          </a:p>
        </p:txBody>
      </p:sp>
    </p:spTree>
    <p:extLst>
      <p:ext uri="{BB962C8B-B14F-4D97-AF65-F5344CB8AC3E}">
        <p14:creationId xmlns:p14="http://schemas.microsoft.com/office/powerpoint/2010/main" val="287053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2534" y="181555"/>
            <a:ext cx="8640960" cy="8284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Работа по учебнику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123728" y="1723202"/>
            <a:ext cx="4176464" cy="8284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7116" y="2137419"/>
            <a:ext cx="8917880" cy="289815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 algn="l">
              <a:buAutoNum type="arabicPeriod"/>
            </a:pPr>
            <a:r>
              <a:rPr lang="ru-RU" dirty="0" smtClean="0"/>
              <a:t>Выделяю компоненты…</a:t>
            </a:r>
          </a:p>
          <a:p>
            <a:pPr marL="742950" indent="-742950" algn="l">
              <a:buAutoNum type="arabicPeriod"/>
            </a:pPr>
            <a:r>
              <a:rPr lang="ru-RU" dirty="0" smtClean="0"/>
              <a:t>Мне неизвестно…</a:t>
            </a:r>
          </a:p>
          <a:p>
            <a:pPr marL="742950" indent="-742950" algn="l">
              <a:buAutoNum type="arabicPeriod"/>
            </a:pPr>
            <a:r>
              <a:rPr lang="ru-RU" dirty="0" smtClean="0"/>
              <a:t>Чтобы найти…., нужно…</a:t>
            </a:r>
          </a:p>
          <a:p>
            <a:pPr marL="742950" indent="-742950" algn="l">
              <a:buAutoNum type="arabicPeriod"/>
            </a:pPr>
            <a:r>
              <a:rPr lang="ru-RU" dirty="0" smtClean="0"/>
              <a:t>Проверяю. Вместо х подставляю его значение</a:t>
            </a:r>
          </a:p>
          <a:p>
            <a:pPr marL="742950" indent="-742950" algn="l">
              <a:buAutoNum type="arabicPeriod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82005" y="289139"/>
            <a:ext cx="16914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>
                <a:solidFill>
                  <a:prstClr val="black"/>
                </a:solidFill>
              </a:rPr>
              <a:t>с.7 №1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75434" y="1417340"/>
            <a:ext cx="8640960" cy="8284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solidFill>
                  <a:srgbClr val="C00000"/>
                </a:solidFill>
              </a:rPr>
              <a:t>Алгоритм решения уравнения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6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2534" y="181555"/>
            <a:ext cx="8640960" cy="8284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Работа по учебнику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8812" y="1993404"/>
            <a:ext cx="8640960" cy="82843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Х-45=32                </a:t>
            </a:r>
            <a:r>
              <a:rPr lang="ru-RU" dirty="0" smtClean="0"/>
              <a:t>90-х=73</a:t>
            </a:r>
          </a:p>
          <a:p>
            <a:r>
              <a:rPr lang="ru-RU" dirty="0" smtClean="0"/>
              <a:t>26+х=54                х-53=26</a:t>
            </a:r>
          </a:p>
          <a:p>
            <a:r>
              <a:rPr lang="ru-RU" dirty="0" smtClean="0"/>
              <a:t> 70-х=48                 44+х=82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928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322</Words>
  <Application>Microsoft Office PowerPoint</Application>
  <PresentationFormat>Экран (16:10)</PresentationFormat>
  <Paragraphs>108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Решение уравнений </vt:lpstr>
      <vt:lpstr>Математический диктант</vt:lpstr>
      <vt:lpstr>Математический диктант</vt:lpstr>
      <vt:lpstr>Проверка</vt:lpstr>
      <vt:lpstr>Проверка</vt:lpstr>
      <vt:lpstr>Тема урока</vt:lpstr>
      <vt:lpstr>Тема урока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Александр</cp:lastModifiedBy>
  <cp:revision>23</cp:revision>
  <dcterms:created xsi:type="dcterms:W3CDTF">2019-08-11T08:56:10Z</dcterms:created>
  <dcterms:modified xsi:type="dcterms:W3CDTF">2023-04-09T11:23:59Z</dcterms:modified>
</cp:coreProperties>
</file>